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697" r:id="rId2"/>
    <p:sldId id="660" r:id="rId3"/>
    <p:sldId id="816" r:id="rId4"/>
    <p:sldId id="836" r:id="rId5"/>
    <p:sldId id="819" r:id="rId6"/>
    <p:sldId id="820" r:id="rId7"/>
    <p:sldId id="821" r:id="rId8"/>
    <p:sldId id="822" r:id="rId9"/>
    <p:sldId id="823" r:id="rId10"/>
    <p:sldId id="817" r:id="rId11"/>
    <p:sldId id="826" r:id="rId12"/>
    <p:sldId id="829" r:id="rId13"/>
    <p:sldId id="830" r:id="rId14"/>
    <p:sldId id="831" r:id="rId15"/>
    <p:sldId id="828" r:id="rId16"/>
    <p:sldId id="842" r:id="rId17"/>
    <p:sldId id="843" r:id="rId18"/>
    <p:sldId id="844" r:id="rId19"/>
    <p:sldId id="849" r:id="rId20"/>
    <p:sldId id="845" r:id="rId21"/>
    <p:sldId id="846" r:id="rId22"/>
    <p:sldId id="848" r:id="rId23"/>
    <p:sldId id="847" r:id="rId2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7C3B0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26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1/29/2015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7715250" cy="1828800"/>
          </a:xfrm>
        </p:spPr>
        <p:txBody>
          <a:bodyPr>
            <a:normAutofit/>
          </a:bodyPr>
          <a:lstStyle/>
          <a:p>
            <a:pPr algn="r" defTabSz="457200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en-US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עִבְרוּ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לְפָנַי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en-US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הִנְנִי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אַחֲרֵ֫יכֶם בָּאָה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44958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1 Samuel 25:19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/>
              <a:t>Qatals</a:t>
            </a:r>
            <a:r>
              <a:rPr lang="en-US" sz="3200" dirty="0"/>
              <a:t> and </a:t>
            </a:r>
            <a:r>
              <a:rPr lang="en-US" sz="3200" dirty="0" smtClean="0"/>
              <a:t>Participles </a:t>
            </a:r>
            <a:r>
              <a:rPr lang="en-US" sz="3200" dirty="0"/>
              <a:t>of </a:t>
            </a:r>
            <a:r>
              <a:rPr lang="en-US" sz="3200" dirty="0" smtClean="0"/>
              <a:t>Hollow </a:t>
            </a:r>
            <a:r>
              <a:rPr lang="en-US" sz="3200" dirty="0"/>
              <a:t>roots </a:t>
            </a:r>
            <a:r>
              <a:rPr lang="en-US" sz="3200" dirty="0" smtClean="0"/>
              <a:t>- Contrasted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2171700" algn="l"/>
                <a:tab pos="3086100" algn="l"/>
              </a:tabLst>
            </a:pPr>
            <a:r>
              <a:rPr lang="en-US" dirty="0" smtClean="0"/>
              <a:t>In </a:t>
            </a:r>
            <a:r>
              <a:rPr lang="en-US" u="sng" dirty="0" smtClean="0"/>
              <a:t>Hollow</a:t>
            </a:r>
            <a:r>
              <a:rPr lang="en-US" dirty="0" smtClean="0"/>
              <a:t> verbs we have a couple of </a:t>
            </a:r>
            <a:r>
              <a:rPr lang="en-US" u="sng" dirty="0" smtClean="0"/>
              <a:t>identical</a:t>
            </a:r>
            <a:r>
              <a:rPr lang="en-US" dirty="0" smtClean="0"/>
              <a:t> or </a:t>
            </a:r>
            <a:r>
              <a:rPr lang="en-US" u="sng" dirty="0" smtClean="0"/>
              <a:t>near-identical</a:t>
            </a:r>
            <a:r>
              <a:rPr lang="en-US" dirty="0" smtClean="0"/>
              <a:t> forms</a:t>
            </a:r>
          </a:p>
          <a:p>
            <a:pPr>
              <a:tabLst>
                <a:tab pos="1143000" algn="l"/>
                <a:tab pos="2457450" algn="l"/>
                <a:tab pos="3086100" algn="l"/>
                <a:tab pos="3657600" algn="l"/>
              </a:tabLst>
            </a:pPr>
            <a:r>
              <a:rPr lang="en-US" dirty="0" smtClean="0"/>
              <a:t>3ms	</a:t>
            </a:r>
            <a:r>
              <a:rPr lang="en-US" dirty="0" err="1" smtClean="0"/>
              <a:t>qatal</a:t>
            </a:r>
            <a:r>
              <a:rPr lang="en-US" dirty="0"/>
              <a:t>	&amp;</a:t>
            </a:r>
            <a:r>
              <a:rPr lang="en-US" dirty="0" smtClean="0"/>
              <a:t>	</a:t>
            </a:r>
            <a:r>
              <a:rPr lang="en-US" dirty="0" err="1" smtClean="0"/>
              <a:t>ms</a:t>
            </a:r>
            <a:r>
              <a:rPr lang="en-US" dirty="0"/>
              <a:t>	</a:t>
            </a:r>
            <a:r>
              <a:rPr lang="en-US" dirty="0" smtClean="0"/>
              <a:t>participle</a:t>
            </a:r>
          </a:p>
          <a:p>
            <a:pPr>
              <a:tabLst>
                <a:tab pos="1143000" algn="l"/>
                <a:tab pos="2457450" algn="l"/>
                <a:tab pos="3086100" algn="l"/>
                <a:tab pos="3657600" algn="l"/>
              </a:tabLst>
            </a:pPr>
            <a:r>
              <a:rPr lang="en-US" dirty="0"/>
              <a:t>3</a:t>
            </a:r>
            <a:r>
              <a:rPr lang="en-US" dirty="0" smtClean="0"/>
              <a:t>fs</a:t>
            </a:r>
            <a:r>
              <a:rPr lang="en-US" dirty="0" smtClean="0"/>
              <a:t>	</a:t>
            </a:r>
            <a:r>
              <a:rPr lang="en-US" dirty="0" err="1" smtClean="0"/>
              <a:t>qatal</a:t>
            </a:r>
            <a:r>
              <a:rPr lang="en-US" dirty="0"/>
              <a:t>	</a:t>
            </a:r>
            <a:r>
              <a:rPr lang="en-US" dirty="0" smtClean="0"/>
              <a:t>&amp;	fs	participle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48400" y="2324100"/>
            <a:ext cx="98854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Identical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2895600"/>
            <a:ext cx="279127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Identical (except for accent)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943600" y="2508766"/>
            <a:ext cx="304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943600" y="3074432"/>
            <a:ext cx="304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68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992869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1219200"/>
                <a:gridCol w="1219200"/>
                <a:gridCol w="1219200"/>
                <a:gridCol w="533400"/>
                <a:gridCol w="1193800"/>
                <a:gridCol w="1193800"/>
                <a:gridCol w="1193800"/>
              </a:tblGrid>
              <a:tr h="83820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Singular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Plural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tabLst>
                          <a:tab pos="457200" algn="r"/>
                        </a:tabLs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/>
              <a:t>Qatals</a:t>
            </a:r>
            <a:r>
              <a:rPr lang="en-US" sz="3200" dirty="0"/>
              <a:t> and </a:t>
            </a:r>
            <a:r>
              <a:rPr lang="en-US" sz="3200" dirty="0" smtClean="0"/>
              <a:t>Participles </a:t>
            </a:r>
            <a:r>
              <a:rPr lang="en-US" sz="3200" dirty="0"/>
              <a:t>of </a:t>
            </a:r>
            <a:r>
              <a:rPr lang="en-US" sz="3200" dirty="0" smtClean="0"/>
              <a:t>Hollow </a:t>
            </a:r>
            <a:r>
              <a:rPr lang="en-US" sz="3200" dirty="0"/>
              <a:t>roots </a:t>
            </a:r>
            <a:r>
              <a:rPr lang="en-US" sz="3200" dirty="0" smtClean="0"/>
              <a:t>- Contrasted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8155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883021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1219200"/>
                <a:gridCol w="1219200"/>
                <a:gridCol w="1219200"/>
                <a:gridCol w="533400"/>
                <a:gridCol w="1193800"/>
                <a:gridCol w="1193800"/>
                <a:gridCol w="1193800"/>
              </a:tblGrid>
              <a:tr h="83820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Singular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Singular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Plural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Plural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בָּ֫אתָ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בָּאתֶם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בָּאת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בָּ֫אתִי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tabLst>
                          <a:tab pos="457200" algn="r"/>
                        </a:tabLs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בָּ֫אנוּ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/>
              <a:t>Qatals</a:t>
            </a:r>
            <a:r>
              <a:rPr lang="en-US" sz="3200" dirty="0"/>
              <a:t> and </a:t>
            </a:r>
            <a:r>
              <a:rPr lang="en-US" sz="3200" dirty="0" smtClean="0"/>
              <a:t>Participles </a:t>
            </a:r>
            <a:r>
              <a:rPr lang="en-US" sz="3200" dirty="0"/>
              <a:t>of </a:t>
            </a:r>
            <a:r>
              <a:rPr lang="en-US" sz="3200" dirty="0" smtClean="0"/>
              <a:t>Hollow </a:t>
            </a:r>
            <a:r>
              <a:rPr lang="en-US" sz="3200" dirty="0"/>
              <a:t>roots </a:t>
            </a:r>
            <a:r>
              <a:rPr lang="en-US" sz="3200" dirty="0" smtClean="0"/>
              <a:t>- Contrasted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8121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531743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1219200"/>
                <a:gridCol w="1219200"/>
                <a:gridCol w="1219200"/>
                <a:gridCol w="533400"/>
                <a:gridCol w="1193800"/>
                <a:gridCol w="1193800"/>
                <a:gridCol w="1193800"/>
              </a:tblGrid>
              <a:tr h="83820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Singular</a:t>
                      </a:r>
                    </a:p>
                    <a:p>
                      <a:pPr algn="r"/>
                      <a:r>
                        <a:rPr lang="en-US" sz="1800" dirty="0" smtClean="0"/>
                        <a:t>Part.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Singular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Singular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Plural</a:t>
                      </a:r>
                    </a:p>
                    <a:p>
                      <a:pPr algn="r"/>
                      <a:r>
                        <a:rPr lang="en-US" sz="1800" dirty="0" smtClean="0"/>
                        <a:t>Part.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Plural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Plural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בָּאִים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בָּאוֹת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בָּ֫אתָ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בָּאתֶם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בָּאת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בָּ֫אתִי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tabLst>
                          <a:tab pos="457200" algn="r"/>
                        </a:tabLs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בָּ֫אנוּ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/>
              <a:t>Qatals</a:t>
            </a:r>
            <a:r>
              <a:rPr lang="en-US" sz="3200" dirty="0"/>
              <a:t> and </a:t>
            </a:r>
            <a:r>
              <a:rPr lang="en-US" sz="3200" dirty="0" smtClean="0"/>
              <a:t>Participles </a:t>
            </a:r>
            <a:r>
              <a:rPr lang="en-US" sz="3200" dirty="0"/>
              <a:t>of </a:t>
            </a:r>
            <a:r>
              <a:rPr lang="en-US" sz="3200" dirty="0" smtClean="0"/>
              <a:t>Hollow </a:t>
            </a:r>
            <a:r>
              <a:rPr lang="en-US" sz="3200" dirty="0"/>
              <a:t>roots </a:t>
            </a:r>
            <a:r>
              <a:rPr lang="en-US" sz="3200" dirty="0" smtClean="0"/>
              <a:t>- Contrasted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260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9852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1219200"/>
                <a:gridCol w="1219200"/>
                <a:gridCol w="1219200"/>
                <a:gridCol w="533400"/>
                <a:gridCol w="1193800"/>
                <a:gridCol w="1193800"/>
                <a:gridCol w="1193800"/>
              </a:tblGrid>
              <a:tr h="83820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Singular</a:t>
                      </a:r>
                    </a:p>
                    <a:p>
                      <a:pPr algn="r"/>
                      <a:r>
                        <a:rPr lang="en-US" sz="1800" dirty="0" smtClean="0"/>
                        <a:t>Part.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Singular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Singular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Plural</a:t>
                      </a:r>
                    </a:p>
                    <a:p>
                      <a:pPr algn="r"/>
                      <a:r>
                        <a:rPr lang="en-US" sz="1800" dirty="0" smtClean="0"/>
                        <a:t>Part.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Plural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Plural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בָּאִים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בָּאוֹת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בָּ֫אתָ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בָּאִים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בָּאתֶם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בָּאת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בָּאוֹת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</a:p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בָּ֫אתִי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בָּאִים</a:t>
                      </a:r>
                    </a:p>
                    <a:p>
                      <a:pPr marL="0" algn="r" defTabSz="914400" rtl="1" eaLnBrk="1" latinLnBrk="0" hangingPunct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בָּאוֹת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בָּ֫אנוּ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/>
              <a:t>Qatals</a:t>
            </a:r>
            <a:r>
              <a:rPr lang="en-US" sz="3200" dirty="0"/>
              <a:t> and </a:t>
            </a:r>
            <a:r>
              <a:rPr lang="en-US" sz="3200" dirty="0" smtClean="0"/>
              <a:t>Participles </a:t>
            </a:r>
            <a:r>
              <a:rPr lang="en-US" sz="3200" dirty="0"/>
              <a:t>of </a:t>
            </a:r>
            <a:r>
              <a:rPr lang="en-US" sz="3200" dirty="0" smtClean="0"/>
              <a:t>Hollow </a:t>
            </a:r>
            <a:r>
              <a:rPr lang="en-US" sz="3200" dirty="0"/>
              <a:t>roots </a:t>
            </a:r>
            <a:r>
              <a:rPr lang="en-US" sz="3200" dirty="0" smtClean="0"/>
              <a:t>- Contrasted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585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521803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1219200"/>
                <a:gridCol w="1219200"/>
                <a:gridCol w="1219200"/>
                <a:gridCol w="533400"/>
                <a:gridCol w="1193800"/>
                <a:gridCol w="1193800"/>
                <a:gridCol w="1193800"/>
              </a:tblGrid>
              <a:tr h="83820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Singular</a:t>
                      </a:r>
                    </a:p>
                    <a:p>
                      <a:pPr algn="r"/>
                      <a:r>
                        <a:rPr lang="en-US" sz="1800" dirty="0" smtClean="0"/>
                        <a:t>Part.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Singular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Singular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Plural</a:t>
                      </a:r>
                    </a:p>
                    <a:p>
                      <a:pPr algn="r"/>
                      <a:r>
                        <a:rPr lang="en-US" sz="1800" dirty="0" smtClean="0"/>
                        <a:t>Part.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Plural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Plural</a:t>
                      </a:r>
                    </a:p>
                    <a:p>
                      <a:pPr algn="r"/>
                      <a:r>
                        <a:rPr lang="en-US" sz="1800" dirty="0" err="1" smtClean="0"/>
                        <a:t>Qatal</a:t>
                      </a:r>
                      <a:endParaRPr lang="en-US" sz="1800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בָּאִים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בָּאוֹת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בָּ֫אתָ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בָּאִים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בָּאתֶם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בָּאָה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בָּאת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בָּאוֹת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</a:p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בָּ֫אתִי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8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בָּאִים</a:t>
                      </a:r>
                    </a:p>
                    <a:p>
                      <a:pPr marL="0" algn="r" defTabSz="914400" rtl="1" eaLnBrk="1" latinLnBrk="0" hangingPunct="1">
                        <a:tabLst>
                          <a:tab pos="457200" algn="r"/>
                        </a:tabLst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בָּאוֹת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בָּ֫אנוּ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8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8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/>
              <a:t>Qatals</a:t>
            </a:r>
            <a:r>
              <a:rPr lang="en-US" sz="3200" dirty="0"/>
              <a:t> and </a:t>
            </a:r>
            <a:r>
              <a:rPr lang="en-US" sz="3200" dirty="0" smtClean="0"/>
              <a:t>Participles </a:t>
            </a:r>
            <a:r>
              <a:rPr lang="en-US" sz="3200" dirty="0"/>
              <a:t>of </a:t>
            </a:r>
            <a:r>
              <a:rPr lang="en-US" sz="3200" dirty="0" smtClean="0"/>
              <a:t>Hollow </a:t>
            </a:r>
            <a:r>
              <a:rPr lang="en-US" sz="3200" dirty="0"/>
              <a:t>roots </a:t>
            </a:r>
            <a:r>
              <a:rPr lang="en-US" sz="3200" dirty="0" smtClean="0"/>
              <a:t>- Contrasted</a:t>
            </a:r>
            <a:endParaRPr lang="en-US" sz="3200" dirty="0"/>
          </a:p>
        </p:txBody>
      </p:sp>
      <p:sp>
        <p:nvSpPr>
          <p:cNvPr id="2" name="Rounded Rectangle 1"/>
          <p:cNvSpPr/>
          <p:nvPr/>
        </p:nvSpPr>
        <p:spPr>
          <a:xfrm>
            <a:off x="1371600" y="3886200"/>
            <a:ext cx="20574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371600" y="4724400"/>
            <a:ext cx="20574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371600" y="5505450"/>
            <a:ext cx="2057400" cy="7048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371600" y="3048000"/>
            <a:ext cx="2057400" cy="533400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371600" y="2209800"/>
            <a:ext cx="2057400" cy="533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486400" y="2209800"/>
            <a:ext cx="1981200" cy="40005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9260" y="685800"/>
            <a:ext cx="988540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Identical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14123" y="685800"/>
            <a:ext cx="2791277" cy="369332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Identical (except for accent)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953530" y="1055132"/>
            <a:ext cx="418070" cy="107846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 flipH="1">
            <a:off x="3429000" y="1055132"/>
            <a:ext cx="280762" cy="1916668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396622" y="6400800"/>
            <a:ext cx="2165978" cy="36933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Easily distinguishable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0"/>
          </p:cNvCxnSpPr>
          <p:nvPr/>
        </p:nvCxnSpPr>
        <p:spPr>
          <a:xfrm flipH="1" flipV="1">
            <a:off x="3569381" y="6096000"/>
            <a:ext cx="910230" cy="30480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3" idx="0"/>
          </p:cNvCxnSpPr>
          <p:nvPr/>
        </p:nvCxnSpPr>
        <p:spPr>
          <a:xfrm flipV="1">
            <a:off x="4479611" y="6153150"/>
            <a:ext cx="1006789" cy="247650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12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Lesson Verse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אַחֲרֵ֫יכֶם</a:t>
            </a:r>
            <a:r>
              <a:rPr lang="en-US" dirty="0" smtClean="0"/>
              <a:t> means “after you”</a:t>
            </a:r>
          </a:p>
          <a:p>
            <a:r>
              <a:rPr lang="en-US" dirty="0" smtClean="0"/>
              <a:t>Try translating the verse.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עִבְרוּ לְפָנַי הִנְנִי אַחֲרֵ֫יכֶם בָּאָה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032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Lesson Verse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אַחֲרֵ֫יכֶם</a:t>
            </a:r>
            <a:r>
              <a:rPr lang="en-US" dirty="0" smtClean="0"/>
              <a:t> means “after you”</a:t>
            </a:r>
          </a:p>
          <a:p>
            <a:r>
              <a:rPr lang="en-US" dirty="0" smtClean="0"/>
              <a:t>Technically, last word could be 3fs </a:t>
            </a:r>
            <a:r>
              <a:rPr lang="en-US" dirty="0" err="1" smtClean="0"/>
              <a:t>qatal</a:t>
            </a:r>
            <a:r>
              <a:rPr lang="en-US" dirty="0" smtClean="0"/>
              <a:t> or </a:t>
            </a:r>
            <a:br>
              <a:rPr lang="en-US" dirty="0" smtClean="0"/>
            </a:br>
            <a:r>
              <a:rPr lang="en-US" dirty="0" smtClean="0"/>
              <a:t>fs participle but would a </a:t>
            </a:r>
            <a:r>
              <a:rPr lang="en-US" dirty="0" err="1" smtClean="0"/>
              <a:t>qatal</a:t>
            </a:r>
            <a:r>
              <a:rPr lang="en-US" dirty="0" smtClean="0"/>
              <a:t> work here?</a:t>
            </a:r>
          </a:p>
          <a:p>
            <a:r>
              <a:rPr lang="en-US" dirty="0" smtClean="0"/>
              <a:t>If not, why not?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עִבְרוּ לְפָנַי הִנְנִי אַחֲרֵ֫יכֶם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בָּאָה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2917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Lesson Verse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8956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u="sng" dirty="0"/>
              <a:t>+projection</a:t>
            </a:r>
            <a:r>
              <a:rPr lang="en-US" dirty="0"/>
              <a:t> context of our lesson verse is the best indicator for whether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בָּאָה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/>
              <a:t>a participle or </a:t>
            </a:r>
            <a:r>
              <a:rPr lang="en-US" dirty="0" err="1"/>
              <a:t>qatal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qatal</a:t>
            </a:r>
            <a:r>
              <a:rPr lang="en-US" dirty="0"/>
              <a:t> would not be used for expressing projection unless it was in the </a:t>
            </a:r>
            <a:r>
              <a:rPr lang="en-US" dirty="0" err="1"/>
              <a:t>weqatal</a:t>
            </a:r>
            <a:r>
              <a:rPr lang="en-US" dirty="0"/>
              <a:t> form.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עִבְרוּ לְפָנַי הִנְנִי אַחֲרֵ֫יכֶם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בָּאָה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9638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Lesson Verse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8956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u="sng" dirty="0"/>
              <a:t>+projection</a:t>
            </a:r>
            <a:r>
              <a:rPr lang="en-US" dirty="0"/>
              <a:t> context of our lesson verse is the best indicator for whether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בָּאָה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/>
              <a:t>a participle or </a:t>
            </a:r>
            <a:r>
              <a:rPr lang="en-US" dirty="0" err="1"/>
              <a:t>qatal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qatal</a:t>
            </a:r>
            <a:r>
              <a:rPr lang="en-US" dirty="0"/>
              <a:t> would not be used for expressing projection unless it was in the </a:t>
            </a:r>
            <a:r>
              <a:rPr lang="en-US" dirty="0" err="1"/>
              <a:t>weqatal</a:t>
            </a:r>
            <a:r>
              <a:rPr lang="en-US" dirty="0"/>
              <a:t> form.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עִבְרוּ לְפָנַי הִנְנִי אַחֲרֵ֫יכֶם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בָּאָה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0100" y="4572000"/>
            <a:ext cx="7543800" cy="2062103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Knowing your genres will help you distinguish morphologically ambiguous verbs. This is one of the strengths of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Rocine’s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Discourse Analysis approach.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52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/>
              <a:t>qatal</a:t>
            </a:r>
            <a:r>
              <a:rPr lang="en-US" dirty="0"/>
              <a:t> </a:t>
            </a:r>
            <a:r>
              <a:rPr lang="en-US" dirty="0" smtClean="0"/>
              <a:t>vs. </a:t>
            </a: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/>
              <a:t>participles of </a:t>
            </a:r>
            <a:r>
              <a:rPr lang="en-US" dirty="0">
                <a:solidFill>
                  <a:srgbClr val="0000FF"/>
                </a:solidFill>
              </a:rPr>
              <a:t>hollow</a:t>
            </a:r>
            <a:r>
              <a:rPr lang="en-US" dirty="0"/>
              <a:t> </a:t>
            </a:r>
            <a:r>
              <a:rPr lang="en-US" dirty="0" smtClean="0"/>
              <a:t>roots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Participles</a:t>
            </a:r>
            <a:r>
              <a:rPr lang="en-US" dirty="0" smtClean="0"/>
              <a:t> as </a:t>
            </a:r>
            <a:r>
              <a:rPr lang="en-US" dirty="0" smtClean="0">
                <a:solidFill>
                  <a:srgbClr val="0000FF"/>
                </a:solidFill>
              </a:rPr>
              <a:t>imminent 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Imminent Future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905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בָּאָה</a:t>
            </a:r>
            <a:r>
              <a:rPr lang="en-US" dirty="0" smtClean="0"/>
              <a:t> here is not a </a:t>
            </a:r>
            <a:r>
              <a:rPr lang="en-US" dirty="0" err="1" smtClean="0"/>
              <a:t>qatal</a:t>
            </a:r>
            <a:r>
              <a:rPr lang="en-US" dirty="0" smtClean="0"/>
              <a:t>, it is a participle.</a:t>
            </a:r>
          </a:p>
          <a:p>
            <a:r>
              <a:rPr lang="en-US" dirty="0" smtClean="0"/>
              <a:t>Here, this participle is expressing something called </a:t>
            </a:r>
            <a:r>
              <a:rPr lang="en-US" dirty="0"/>
              <a:t>I</a:t>
            </a:r>
            <a:r>
              <a:rPr lang="en-US" dirty="0" smtClean="0"/>
              <a:t>mminent Future.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עִבְרוּ לְפָנַי הִנְנִי אַחֲרֵ֫יכֶם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בָּאָה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657600"/>
            <a:ext cx="7620000" cy="156966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RULE: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participle is sometimes used to express </a:t>
            </a:r>
            <a:r>
              <a:rPr lang="en-US" sz="3200" dirty="0">
                <a:solidFill>
                  <a:srgbClr val="0000FF"/>
                </a:solidFill>
              </a:rPr>
              <a:t>imminent future </a:t>
            </a:r>
            <a:r>
              <a:rPr lang="en-US" sz="3200" dirty="0"/>
              <a:t>in </a:t>
            </a:r>
            <a:r>
              <a:rPr lang="en-US" sz="3200" u="sng" dirty="0"/>
              <a:t>+projection genres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15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Imminent Future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905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בָּאָה</a:t>
            </a:r>
            <a:r>
              <a:rPr lang="en-US" dirty="0" smtClean="0"/>
              <a:t> here is not a </a:t>
            </a:r>
            <a:r>
              <a:rPr lang="en-US" dirty="0" err="1" smtClean="0"/>
              <a:t>qatal</a:t>
            </a:r>
            <a:r>
              <a:rPr lang="en-US" dirty="0" smtClean="0"/>
              <a:t>, it is a participle.</a:t>
            </a:r>
          </a:p>
          <a:p>
            <a:r>
              <a:rPr lang="en-US" dirty="0" smtClean="0"/>
              <a:t>Here, this participle is expressing something called </a:t>
            </a:r>
            <a:r>
              <a:rPr lang="en-US" dirty="0"/>
              <a:t>I</a:t>
            </a:r>
            <a:r>
              <a:rPr lang="en-US" dirty="0" smtClean="0"/>
              <a:t>mminent Future.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עִבְרוּ לְפָנַי הִנְנִי אַחֲרֵ֫יכֶם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בָּאָה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657600"/>
            <a:ext cx="7620000" cy="156966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RULE: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participle is sometimes used to express </a:t>
            </a:r>
            <a:r>
              <a:rPr lang="en-US" sz="3200" dirty="0">
                <a:solidFill>
                  <a:srgbClr val="0000FF"/>
                </a:solidFill>
              </a:rPr>
              <a:t>imminent future </a:t>
            </a:r>
            <a:r>
              <a:rPr lang="en-US" sz="3200" dirty="0"/>
              <a:t>in </a:t>
            </a:r>
            <a:r>
              <a:rPr lang="en-US" sz="3200" u="sng" dirty="0"/>
              <a:t>+projection genres</a:t>
            </a:r>
            <a:r>
              <a:rPr lang="en-US" sz="3200" dirty="0"/>
              <a:t>.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54102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 do the same thing in English when we yell into the kitchen at dinner time, “I’m coming!” and we actually mean “I will come in a minute.”</a:t>
            </a:r>
          </a:p>
        </p:txBody>
      </p:sp>
    </p:spTree>
    <p:extLst>
      <p:ext uri="{BB962C8B-B14F-4D97-AF65-F5344CB8AC3E}">
        <p14:creationId xmlns:p14="http://schemas.microsoft.com/office/powerpoint/2010/main" val="125009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Topicalization with the Participle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Notice the </a:t>
            </a:r>
            <a:r>
              <a:rPr lang="en-US" dirty="0" err="1" smtClean="0"/>
              <a:t>topicalization</a:t>
            </a:r>
            <a:r>
              <a:rPr lang="en-US" dirty="0" smtClean="0"/>
              <a:t> with the participle.</a:t>
            </a:r>
          </a:p>
          <a:p>
            <a:r>
              <a:rPr lang="en-US" dirty="0" smtClean="0"/>
              <a:t>The default (unmarked) word order for participles is S-V (subject followed by verb).</a:t>
            </a:r>
          </a:p>
          <a:p>
            <a:pPr lvl="1"/>
            <a:r>
              <a:rPr lang="en-US" dirty="0" smtClean="0"/>
              <a:t>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הִנְנִי</a:t>
            </a:r>
            <a:r>
              <a:rPr lang="en-US" dirty="0" smtClean="0"/>
              <a:t> is the subject</a:t>
            </a:r>
          </a:p>
          <a:p>
            <a:pPr lvl="1"/>
            <a:r>
              <a:rPr lang="en-US" dirty="0"/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בָּאָה</a:t>
            </a:r>
            <a:r>
              <a:rPr lang="en-US" dirty="0" smtClean="0"/>
              <a:t> is the verb</a:t>
            </a:r>
          </a:p>
          <a:p>
            <a:pPr lvl="1"/>
            <a:r>
              <a:rPr lang="en-US" dirty="0"/>
              <a:t>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אַחֲרֵ֫יכֶם</a:t>
            </a:r>
            <a:r>
              <a:rPr lang="en-US" dirty="0" smtClean="0"/>
              <a:t> is in a fronted (marked) position</a:t>
            </a:r>
          </a:p>
          <a:p>
            <a:r>
              <a:rPr lang="fr-CA" dirty="0" smtClean="0"/>
              <a:t>A good translation </a:t>
            </a:r>
            <a:r>
              <a:rPr lang="fr-CA" dirty="0" err="1" smtClean="0"/>
              <a:t>should</a:t>
            </a:r>
            <a:r>
              <a:rPr lang="fr-CA" dirty="0" smtClean="0"/>
              <a:t> </a:t>
            </a:r>
            <a:r>
              <a:rPr lang="fr-CA" dirty="0" err="1" smtClean="0"/>
              <a:t>indicate</a:t>
            </a:r>
            <a:r>
              <a:rPr lang="fr-CA" dirty="0" smtClean="0"/>
              <a:t> </a:t>
            </a:r>
            <a:r>
              <a:rPr lang="fr-CA" dirty="0" err="1" smtClean="0"/>
              <a:t>this</a:t>
            </a:r>
            <a:r>
              <a:rPr lang="fr-CA" dirty="0" smtClean="0"/>
              <a:t> focus.</a:t>
            </a:r>
          </a:p>
          <a:p>
            <a:pPr lvl="1"/>
            <a:r>
              <a:rPr lang="fr-CA" dirty="0" err="1" smtClean="0"/>
              <a:t>E.g</a:t>
            </a:r>
            <a:r>
              <a:rPr lang="fr-CA" dirty="0" smtClean="0"/>
              <a:t>. </a:t>
            </a:r>
            <a:r>
              <a:rPr lang="fr-CA" i="1" dirty="0" err="1" smtClean="0"/>
              <a:t>Behold</a:t>
            </a:r>
            <a:r>
              <a:rPr lang="fr-CA" i="1" dirty="0" smtClean="0"/>
              <a:t>, </a:t>
            </a:r>
            <a:r>
              <a:rPr lang="fr-CA" i="1" dirty="0" err="1" smtClean="0"/>
              <a:t>it</a:t>
            </a:r>
            <a:r>
              <a:rPr lang="fr-CA" i="1" dirty="0" smtClean="0"/>
              <a:t> </a:t>
            </a:r>
            <a:r>
              <a:rPr lang="fr-CA" i="1" dirty="0" err="1" smtClean="0"/>
              <a:t>is</a:t>
            </a:r>
            <a:r>
              <a:rPr lang="fr-CA" i="1" dirty="0" smtClean="0"/>
              <a:t> </a:t>
            </a:r>
            <a:r>
              <a:rPr lang="fr-CA" i="1" dirty="0" err="1" smtClean="0"/>
              <a:t>after</a:t>
            </a:r>
            <a:r>
              <a:rPr lang="fr-CA" i="1" dirty="0" smtClean="0"/>
              <a:t> </a:t>
            </a:r>
            <a:r>
              <a:rPr lang="fr-CA" i="1" dirty="0" err="1" smtClean="0"/>
              <a:t>you</a:t>
            </a:r>
            <a:r>
              <a:rPr lang="fr-CA" i="1" dirty="0" smtClean="0"/>
              <a:t> </a:t>
            </a:r>
            <a:r>
              <a:rPr lang="fr-CA" i="1" dirty="0" err="1" smtClean="0"/>
              <a:t>that</a:t>
            </a:r>
            <a:r>
              <a:rPr lang="fr-CA" i="1" dirty="0" smtClean="0"/>
              <a:t> I </a:t>
            </a:r>
            <a:r>
              <a:rPr lang="fr-CA" i="1" dirty="0" err="1" smtClean="0"/>
              <a:t>am</a:t>
            </a:r>
            <a:r>
              <a:rPr lang="fr-CA" i="1" dirty="0" smtClean="0"/>
              <a:t> </a:t>
            </a:r>
            <a:r>
              <a:rPr lang="fr-CA" i="1" dirty="0" err="1" smtClean="0"/>
              <a:t>coming</a:t>
            </a:r>
            <a:r>
              <a:rPr lang="fr-CA" i="1" dirty="0" smtClean="0"/>
              <a:t>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עִבְרוּ לְפָנַי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הִנְנִי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אַחֲרֵ֫יכֶם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בָּאָה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1195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Variety in Hollow Verbs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733800"/>
          </a:xfrm>
        </p:spPr>
        <p:txBody>
          <a:bodyPr>
            <a:normAutofit/>
          </a:bodyPr>
          <a:lstStyle/>
          <a:p>
            <a:r>
              <a:rPr lang="en-US" dirty="0" smtClean="0"/>
              <a:t>There are several classes of hollow verbs.</a:t>
            </a:r>
          </a:p>
          <a:p>
            <a:r>
              <a:rPr lang="en-US" dirty="0" smtClean="0"/>
              <a:t>All display the same ambiguities</a:t>
            </a:r>
          </a:p>
          <a:p>
            <a:pPr lvl="1">
              <a:tabLst>
                <a:tab pos="1543050" algn="l"/>
                <a:tab pos="2571750" algn="l"/>
                <a:tab pos="3086100" algn="l"/>
                <a:tab pos="3657600" algn="l"/>
              </a:tabLst>
            </a:pPr>
            <a:r>
              <a:rPr lang="en-US" dirty="0"/>
              <a:t>3ms	</a:t>
            </a:r>
            <a:r>
              <a:rPr lang="en-US" dirty="0" err="1"/>
              <a:t>qatal</a:t>
            </a:r>
            <a:r>
              <a:rPr lang="en-US" dirty="0"/>
              <a:t>	&amp;	</a:t>
            </a:r>
            <a:r>
              <a:rPr lang="en-US" dirty="0" err="1"/>
              <a:t>ms</a:t>
            </a:r>
            <a:r>
              <a:rPr lang="en-US" dirty="0"/>
              <a:t>	participle</a:t>
            </a:r>
          </a:p>
          <a:p>
            <a:pPr lvl="1">
              <a:tabLst>
                <a:tab pos="1543050" algn="l"/>
                <a:tab pos="2571750" algn="l"/>
                <a:tab pos="3086100" algn="l"/>
                <a:tab pos="3657600" algn="l"/>
              </a:tabLst>
            </a:pPr>
            <a:r>
              <a:rPr lang="en-US" dirty="0"/>
              <a:t>3</a:t>
            </a:r>
            <a:r>
              <a:rPr lang="en-US" dirty="0" smtClean="0"/>
              <a:t>fs</a:t>
            </a:r>
            <a:r>
              <a:rPr lang="en-US" dirty="0"/>
              <a:t>	</a:t>
            </a:r>
            <a:r>
              <a:rPr lang="en-US" dirty="0" err="1"/>
              <a:t>qatal</a:t>
            </a:r>
            <a:r>
              <a:rPr lang="en-US" dirty="0"/>
              <a:t>	&amp;	fs	</a:t>
            </a:r>
            <a:r>
              <a:rPr lang="en-US" dirty="0" smtClean="0"/>
              <a:t>participle</a:t>
            </a:r>
          </a:p>
          <a:p>
            <a:pPr>
              <a:tabLst>
                <a:tab pos="1543050" algn="l"/>
                <a:tab pos="2571750" algn="l"/>
                <a:tab pos="3086100" algn="l"/>
                <a:tab pos="3657600" algn="l"/>
              </a:tabLst>
            </a:pPr>
            <a:r>
              <a:rPr lang="en-US" dirty="0" smtClean="0"/>
              <a:t>See </a:t>
            </a:r>
            <a:r>
              <a:rPr lang="en-US" dirty="0" err="1" smtClean="0"/>
              <a:t>Rocine</a:t>
            </a:r>
            <a:r>
              <a:rPr lang="en-US" dirty="0" smtClean="0"/>
              <a:t> 25.4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90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What 2 PGNs can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וַתֹּ֫אמֶר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have?</a:t>
            </a:r>
          </a:p>
          <a:p>
            <a:r>
              <a:rPr lang="en-US" dirty="0" smtClean="0"/>
              <a:t>What does the </a:t>
            </a:r>
            <a:r>
              <a:rPr lang="en-US" dirty="0" err="1" smtClean="0"/>
              <a:t>sfx</a:t>
            </a:r>
            <a:r>
              <a:rPr lang="en-US" dirty="0" smtClean="0"/>
              <a:t> at the end of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לִנְעָרֶ֫יהָ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mean?</a:t>
            </a:r>
          </a:p>
          <a:p>
            <a:r>
              <a:rPr lang="en-US" dirty="0" smtClean="0"/>
              <a:t>Translate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לִנְעָרֶ֫יהָ</a:t>
            </a:r>
            <a:r>
              <a:rPr lang="en-US" dirty="0"/>
              <a:t>.</a:t>
            </a:r>
          </a:p>
          <a:p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וַתֹּ֫אמֶר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עִבְרוּ לְפָנַי הִנְנִי אַחֲרֵ֫יכֶם בָּאָה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What 2 PGNs can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וַתֹּ֫אמֶר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have?</a:t>
            </a:r>
          </a:p>
          <a:p>
            <a:r>
              <a:rPr lang="en-US" dirty="0" smtClean="0"/>
              <a:t>What does the </a:t>
            </a:r>
            <a:r>
              <a:rPr lang="en-US" dirty="0" err="1" smtClean="0"/>
              <a:t>sfx</a:t>
            </a:r>
            <a:r>
              <a:rPr lang="en-US" dirty="0" smtClean="0"/>
              <a:t> at the end of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לִנְעָרֶ֫יהָ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mean?</a:t>
            </a:r>
          </a:p>
          <a:p>
            <a:r>
              <a:rPr lang="en-US" dirty="0" smtClean="0"/>
              <a:t>Translate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לִנְעָרֶ֫יהָ</a:t>
            </a:r>
            <a:r>
              <a:rPr lang="en-US" dirty="0"/>
              <a:t>.</a:t>
            </a:r>
          </a:p>
          <a:p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וַתֹּ֫אמֶר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עִבְרוּ לְפָנַי הִנְנִי אַחֲרֵ֫יכֶם בָּאָה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1939409"/>
            <a:ext cx="115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3fs or 2ms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34400" y="2514600"/>
            <a:ext cx="458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3fs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124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She said to her servants…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59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/>
              <a:t>How can you tell that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עִבְרוּ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is not a </a:t>
            </a:r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qatal</a:t>
            </a:r>
            <a:r>
              <a:rPr lang="en-US" dirty="0" smtClean="0"/>
              <a:t>?</a:t>
            </a:r>
          </a:p>
          <a:p>
            <a:r>
              <a:rPr lang="en-US" dirty="0" smtClean="0"/>
              <a:t>Parse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עִבְרוּ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עִבְרוּ</a:t>
            </a:r>
            <a:r>
              <a:rPr lang="he-IL" dirty="0" smtClean="0">
                <a:solidFill>
                  <a:schemeClr val="accent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לְפָנַי הִנְנִי אַחֲרֵ֫יכֶם בָּאָה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652611"/>
              </p:ext>
            </p:extLst>
          </p:nvPr>
        </p:nvGraphicFramePr>
        <p:xfrm>
          <a:off x="533400" y="3484418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252567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49530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Translate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עִבְרוּ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לְפָנַי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672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/>
              <a:t>How can you tell that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עִבְרוּ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is not a </a:t>
            </a:r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qatal</a:t>
            </a:r>
            <a:r>
              <a:rPr lang="en-US" dirty="0" smtClean="0"/>
              <a:t>?</a:t>
            </a:r>
          </a:p>
          <a:p>
            <a:r>
              <a:rPr lang="en-US" dirty="0" smtClean="0"/>
              <a:t>Parse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עִבְרוּ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עִבְרוּ</a:t>
            </a:r>
            <a:r>
              <a:rPr lang="he-IL" dirty="0" smtClean="0">
                <a:solidFill>
                  <a:schemeClr val="accent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לְפָנַי הִנְנִי אַחֲרֵ֫יכֶם בָּאָה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844001"/>
              </p:ext>
            </p:extLst>
          </p:nvPr>
        </p:nvGraphicFramePr>
        <p:xfrm>
          <a:off x="533400" y="3484418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252567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עבר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Imperative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(2) 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mp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Hortatory Discourse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 pass over, by, through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0" y="23622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Because of the </a:t>
            </a:r>
            <a:r>
              <a:rPr lang="en-US" dirty="0" err="1" smtClean="0">
                <a:solidFill>
                  <a:srgbClr val="FF0000"/>
                </a:solidFill>
              </a:rPr>
              <a:t>hireq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00"/>
                </a:solidFill>
              </a:rPr>
              <a:t>Qal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>
                <a:solidFill>
                  <a:srgbClr val="FF0000"/>
                </a:solidFill>
              </a:rPr>
              <a:t> would have a </a:t>
            </a:r>
            <a:r>
              <a:rPr lang="en-US" dirty="0" err="1" smtClean="0">
                <a:solidFill>
                  <a:srgbClr val="FF0000"/>
                </a:solidFill>
              </a:rPr>
              <a:t>qamets</a:t>
            </a:r>
            <a:r>
              <a:rPr lang="en-US" dirty="0" smtClean="0">
                <a:solidFill>
                  <a:srgbClr val="FF0000"/>
                </a:solidFill>
              </a:rPr>
              <a:t> as the first root vowel.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49530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Translate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עִבְרוּ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לְפָנַי</a:t>
            </a:r>
            <a:r>
              <a:rPr lang="en-US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67200" y="5105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Pass before me / go now before 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הִנֵּה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3200" dirty="0">
                <a:latin typeface="+mn-lt"/>
                <a:ea typeface="+mn-ea"/>
                <a:cs typeface="+mn-cs"/>
              </a:rPr>
              <a:t>and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הֵן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הִנְנִי</a:t>
            </a:r>
            <a:r>
              <a:rPr lang="en-US" dirty="0" smtClean="0"/>
              <a:t> has 2 parts</a:t>
            </a:r>
          </a:p>
          <a:p>
            <a:pPr lvl="1"/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הִנֵּה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or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הֵן</a:t>
            </a:r>
            <a:r>
              <a:rPr lang="en-US" dirty="0" smtClean="0">
                <a:solidFill>
                  <a:srgbClr val="0000FF"/>
                </a:solidFill>
              </a:rPr>
              <a:t> 	</a:t>
            </a:r>
            <a:r>
              <a:rPr lang="en-US" dirty="0" smtClean="0"/>
              <a:t>+	 1cs suffix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נִי</a:t>
            </a:r>
            <a:endParaRPr lang="en-US" dirty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עִבְרוּ לְפָנַי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הִנְנִי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אַחֲרֵ֫יכֶם בָּאָה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1564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הִנֵּה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3200" dirty="0">
                <a:latin typeface="+mn-lt"/>
                <a:ea typeface="+mn-ea"/>
                <a:cs typeface="+mn-cs"/>
              </a:rPr>
              <a:t>and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הֵן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עִבְרוּ לְפָנַי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הִנְנִי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אַחֲרֵ֫יכֶם בָּאָה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828800"/>
            <a:ext cx="85344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הִנֵּ֙ה אֲנִ֜י</a:t>
            </a:r>
            <a:r>
              <a:rPr lang="fr-CA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/>
              <a:t>(2 Kings 10:9) </a:t>
            </a:r>
            <a:r>
              <a:rPr lang="en-US" i="1" dirty="0" smtClean="0"/>
              <a:t>It was I …</a:t>
            </a:r>
            <a:endParaRPr lang="en-US" dirty="0" smtClean="0"/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וְהִנְנִ֥י</a:t>
            </a:r>
            <a:r>
              <a:rPr lang="en-US" dirty="0"/>
              <a:t>	</a:t>
            </a:r>
            <a:r>
              <a:rPr lang="en-US" dirty="0" smtClean="0"/>
              <a:t>(Gen 6:13) </a:t>
            </a:r>
            <a:r>
              <a:rPr lang="en-US" i="1" dirty="0" smtClean="0"/>
              <a:t>Behold, I…</a:t>
            </a:r>
            <a:endParaRPr lang="en-US" dirty="0" smtClean="0"/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הִנֶּ֣נִּֽי</a:t>
            </a:r>
            <a:r>
              <a:rPr lang="en-US" dirty="0"/>
              <a:t>	(Gen 22:7</a:t>
            </a:r>
            <a:r>
              <a:rPr lang="en-US" i="1" dirty="0"/>
              <a:t>) </a:t>
            </a:r>
            <a:r>
              <a:rPr lang="en-US" i="1" dirty="0" smtClean="0"/>
              <a:t>Here I am.</a:t>
            </a:r>
            <a:endParaRPr lang="en-US" i="1" dirty="0"/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הִנֵּֽנִי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r>
              <a:rPr lang="en-US" dirty="0"/>
              <a:t>	</a:t>
            </a:r>
            <a:r>
              <a:rPr lang="en-US" dirty="0" smtClean="0"/>
              <a:t>(Gen 22:1) </a:t>
            </a:r>
            <a:r>
              <a:rPr lang="en-US" i="1" dirty="0" smtClean="0"/>
              <a:t>Here I am.</a:t>
            </a:r>
            <a:endParaRPr lang="en-US" dirty="0" smtClean="0"/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וַאֲנִ֗י הִנְנִי֩</a:t>
            </a:r>
            <a:r>
              <a:rPr lang="en-US" dirty="0" smtClean="0"/>
              <a:t>	(Gen 6:17; 9:9) </a:t>
            </a:r>
            <a:r>
              <a:rPr lang="en-US" i="1" dirty="0" smtClean="0"/>
              <a:t>For behold, I …</a:t>
            </a:r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הִנָּ֥ךְ</a:t>
            </a:r>
            <a:r>
              <a:rPr lang="en-US" dirty="0"/>
              <a:t>	</a:t>
            </a:r>
            <a:r>
              <a:rPr lang="en-US" dirty="0" smtClean="0"/>
              <a:t>(Gen 16:11) </a:t>
            </a:r>
            <a:r>
              <a:rPr lang="en-US" i="1" dirty="0" smtClean="0"/>
              <a:t>Behold, you (fs)…</a:t>
            </a:r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הִנְּךָ֥</a:t>
            </a:r>
            <a:r>
              <a:rPr lang="en-US" dirty="0" smtClean="0"/>
              <a:t>	(Gen 20:3) </a:t>
            </a:r>
            <a:r>
              <a:rPr lang="en-US" i="1" dirty="0" smtClean="0"/>
              <a:t>Behold, you (</a:t>
            </a:r>
            <a:r>
              <a:rPr lang="en-US" i="1" dirty="0" err="1" smtClean="0"/>
              <a:t>ms</a:t>
            </a:r>
            <a:r>
              <a:rPr lang="en-US" i="1" dirty="0" smtClean="0"/>
              <a:t>)…</a:t>
            </a:r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/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וְהִנָּ֖ם</a:t>
            </a:r>
            <a:r>
              <a:rPr lang="en-US" dirty="0"/>
              <a:t>	(Gen </a:t>
            </a:r>
            <a:r>
              <a:rPr lang="en-US" dirty="0" smtClean="0"/>
              <a:t>40:6) </a:t>
            </a:r>
            <a:r>
              <a:rPr lang="en-US" i="1" dirty="0"/>
              <a:t>Behold, </a:t>
            </a:r>
            <a:r>
              <a:rPr lang="en-US" i="1" dirty="0" smtClean="0"/>
              <a:t>they…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81800" y="3135868"/>
            <a:ext cx="15791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A" dirty="0" smtClean="0"/>
              <a:t>More </a:t>
            </a:r>
            <a:r>
              <a:rPr lang="fr-CA" dirty="0" err="1" smtClean="0"/>
              <a:t>common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3669268"/>
            <a:ext cx="7840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A" dirty="0" smtClean="0"/>
              <a:t>Pausal</a:t>
            </a:r>
            <a:endParaRPr lang="en-US" dirty="0"/>
          </a:p>
        </p:txBody>
      </p: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6172200" y="3320534"/>
            <a:ext cx="609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>
            <a:off x="6172200" y="3320534"/>
            <a:ext cx="609600" cy="348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6248400" y="3853934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001000" y="4166800"/>
            <a:ext cx="107783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CA" dirty="0" smtClean="0"/>
              <a:t>Lots of </a:t>
            </a:r>
            <a:r>
              <a:rPr lang="fr-CA" dirty="0" err="1" smtClean="0"/>
              <a:t>emphasis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467600" y="4489966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968919" y="5053488"/>
            <a:ext cx="8672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A" dirty="0" smtClean="0"/>
              <a:t>Second</a:t>
            </a:r>
          </a:p>
          <a:p>
            <a:r>
              <a:rPr lang="fr-CA" dirty="0" err="1" smtClean="0"/>
              <a:t>person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7467600" y="5257800"/>
            <a:ext cx="501319" cy="1188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9" idx="1"/>
          </p:cNvCxnSpPr>
          <p:nvPr/>
        </p:nvCxnSpPr>
        <p:spPr>
          <a:xfrm flipH="1">
            <a:off x="7467601" y="5376654"/>
            <a:ext cx="501318" cy="1097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968919" y="6031468"/>
            <a:ext cx="6078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A" dirty="0" smtClean="0"/>
              <a:t>3mp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5" idx="1"/>
          </p:cNvCxnSpPr>
          <p:nvPr/>
        </p:nvCxnSpPr>
        <p:spPr>
          <a:xfrm flipH="1">
            <a:off x="7451559" y="6216134"/>
            <a:ext cx="51736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781800" y="2514600"/>
            <a:ext cx="21501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A" dirty="0" err="1" smtClean="0"/>
              <a:t>Same</a:t>
            </a:r>
            <a:r>
              <a:rPr lang="fr-CA" dirty="0" smtClean="0"/>
              <a:t> as </a:t>
            </a:r>
            <a:r>
              <a:rPr lang="fr-CA" dirty="0" err="1" smtClean="0"/>
              <a:t>lesson</a:t>
            </a:r>
            <a:r>
              <a:rPr lang="fr-CA" dirty="0" smtClean="0"/>
              <a:t> verse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248400" y="2699266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81800" y="1855232"/>
            <a:ext cx="17495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CA" dirty="0" err="1" smtClean="0"/>
              <a:t>Forms</a:t>
            </a:r>
            <a:r>
              <a:rPr lang="fr-CA" dirty="0" smtClean="0"/>
              <a:t> </a:t>
            </a:r>
            <a:r>
              <a:rPr lang="fr-CA" dirty="0" err="1" smtClean="0"/>
              <a:t>separated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6248400" y="2039898"/>
            <a:ext cx="53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15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הִנֵּה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3200" dirty="0">
                <a:latin typeface="+mn-lt"/>
                <a:ea typeface="+mn-ea"/>
                <a:cs typeface="+mn-cs"/>
              </a:rPr>
              <a:t>and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הֵן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914400"/>
            <a:ext cx="8458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וַתֹּ֫אמֶר לִנְעָרֶ֫יהָ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עִבְרוּ לְפָנַי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הִנְנִי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אַחֲרֵ֫יכֶם בָּאָה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1828800"/>
            <a:ext cx="85344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הִנֵּ֙ה אֲנִ֜י</a:t>
            </a:r>
            <a:r>
              <a:rPr lang="fr-CA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/>
              <a:t>(2 Kings 10:9) </a:t>
            </a:r>
            <a:r>
              <a:rPr lang="en-US" i="1" dirty="0" smtClean="0"/>
              <a:t>It was I …</a:t>
            </a:r>
            <a:endParaRPr lang="en-US" dirty="0" smtClean="0"/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וְהִנְנִ֥י</a:t>
            </a:r>
            <a:r>
              <a:rPr lang="en-US" dirty="0"/>
              <a:t>	</a:t>
            </a:r>
            <a:r>
              <a:rPr lang="en-US" dirty="0" smtClean="0"/>
              <a:t>(Gen 6:13) </a:t>
            </a:r>
            <a:r>
              <a:rPr lang="en-US" i="1" dirty="0" smtClean="0"/>
              <a:t>Behold, I…</a:t>
            </a:r>
            <a:endParaRPr lang="en-US" dirty="0" smtClean="0"/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הִנֶּ֣נִּֽי</a:t>
            </a:r>
            <a:r>
              <a:rPr lang="en-US" dirty="0"/>
              <a:t>	(Gen 22:7</a:t>
            </a:r>
            <a:r>
              <a:rPr lang="en-US" i="1" dirty="0"/>
              <a:t>) </a:t>
            </a:r>
            <a:r>
              <a:rPr lang="en-US" i="1" dirty="0" smtClean="0"/>
              <a:t>Here I am.</a:t>
            </a:r>
            <a:endParaRPr lang="en-US" i="1" dirty="0"/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הִנֵּֽנִי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r>
              <a:rPr lang="en-US" dirty="0"/>
              <a:t>	</a:t>
            </a:r>
            <a:r>
              <a:rPr lang="en-US" dirty="0" smtClean="0"/>
              <a:t>(Gen 22:1) </a:t>
            </a:r>
            <a:r>
              <a:rPr lang="en-US" i="1" dirty="0" smtClean="0"/>
              <a:t>Here I am.</a:t>
            </a:r>
            <a:endParaRPr lang="en-US" dirty="0"/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וַאֲנִ֗י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הִנְנִי֩</a:t>
            </a:r>
            <a:r>
              <a:rPr lang="en-US" dirty="0"/>
              <a:t>	</a:t>
            </a:r>
            <a:r>
              <a:rPr lang="en-US" dirty="0" smtClean="0"/>
              <a:t>(Gen 6:17; 9:9) </a:t>
            </a:r>
            <a:r>
              <a:rPr lang="en-US" i="1" dirty="0" smtClean="0"/>
              <a:t>For behold, I …</a:t>
            </a:r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הִנָּ֥ךְ</a:t>
            </a:r>
            <a:r>
              <a:rPr lang="en-US" dirty="0"/>
              <a:t>	</a:t>
            </a:r>
            <a:r>
              <a:rPr lang="en-US" dirty="0" smtClean="0"/>
              <a:t>(Gen 16:11) </a:t>
            </a:r>
            <a:r>
              <a:rPr lang="en-US" i="1" dirty="0" smtClean="0"/>
              <a:t>Behold, you (fs)…</a:t>
            </a:r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 smtClean="0"/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הִנְּךָ֥</a:t>
            </a:r>
            <a:r>
              <a:rPr lang="en-US" dirty="0" smtClean="0"/>
              <a:t>	(Gen 20:3) </a:t>
            </a:r>
            <a:r>
              <a:rPr lang="en-US" i="1" dirty="0" smtClean="0"/>
              <a:t>Behold, you (</a:t>
            </a:r>
            <a:r>
              <a:rPr lang="en-US" i="1" dirty="0" err="1" smtClean="0"/>
              <a:t>ms</a:t>
            </a:r>
            <a:r>
              <a:rPr lang="en-US" i="1" dirty="0" smtClean="0"/>
              <a:t>)…</a:t>
            </a:r>
          </a:p>
          <a:p>
            <a:pPr>
              <a:tabLst>
                <a:tab pos="1828800" algn="l"/>
                <a:tab pos="8229600" algn="r"/>
              </a:tabLst>
            </a:pPr>
            <a:r>
              <a:rPr lang="en-US" dirty="0"/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וְהִנָּ֖ם</a:t>
            </a:r>
            <a:r>
              <a:rPr lang="en-US" dirty="0"/>
              <a:t>	(Gen </a:t>
            </a:r>
            <a:r>
              <a:rPr lang="en-US" dirty="0" smtClean="0"/>
              <a:t>40:6) </a:t>
            </a:r>
            <a:r>
              <a:rPr lang="en-US" i="1" dirty="0"/>
              <a:t>Behold, </a:t>
            </a:r>
            <a:r>
              <a:rPr lang="en-US" i="1" dirty="0" smtClean="0"/>
              <a:t>they…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48425" y="1657350"/>
            <a:ext cx="2514600" cy="120032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tabLst>
                <a:tab pos="1428750" algn="l"/>
                <a:tab pos="2286000" algn="r"/>
              </a:tabLst>
            </a:pPr>
            <a:r>
              <a:rPr lang="en-US" dirty="0" smtClean="0">
                <a:cs typeface="SBL Hebrew" panose="02000000000000000000" pitchFamily="2" charset="-79"/>
              </a:rPr>
              <a:t>Very frequent</a:t>
            </a:r>
          </a:p>
          <a:p>
            <a:pPr algn="ctr">
              <a:tabLst>
                <a:tab pos="1428750" algn="l"/>
                <a:tab pos="2286000" algn="r"/>
              </a:tabLst>
            </a:pPr>
            <a:r>
              <a:rPr lang="en-US" dirty="0" smtClean="0">
                <a:cs typeface="SBL Hebrew" panose="02000000000000000000" pitchFamily="2" charset="-79"/>
              </a:rPr>
              <a:t>in Hebrew Bible</a:t>
            </a:r>
          </a:p>
          <a:p>
            <a:pPr>
              <a:tabLst>
                <a:tab pos="1428750" algn="l"/>
                <a:tab pos="22860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הִנֵּה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/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הֵן</a:t>
            </a:r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>
                <a:cs typeface="SBL Hebrew" panose="02000000000000000000" pitchFamily="2" charset="-79"/>
              </a:rPr>
              <a:t>=	1059x</a:t>
            </a:r>
          </a:p>
          <a:p>
            <a:pPr>
              <a:tabLst>
                <a:tab pos="1428750" algn="l"/>
                <a:tab pos="228600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הִנֵּה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/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הֵן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cs typeface="SBL Hebrew" panose="02000000000000000000" pitchFamily="2" charset="-79"/>
              </a:rPr>
              <a:t>+ </a:t>
            </a:r>
            <a:r>
              <a:rPr lang="en-US" dirty="0" err="1" smtClean="0">
                <a:cs typeface="SBL Hebrew" panose="02000000000000000000" pitchFamily="2" charset="-79"/>
              </a:rPr>
              <a:t>sfx</a:t>
            </a:r>
            <a:r>
              <a:rPr lang="en-US" dirty="0">
                <a:cs typeface="SBL Hebrew" panose="02000000000000000000" pitchFamily="2" charset="-79"/>
              </a:rPr>
              <a:t>	</a:t>
            </a:r>
            <a:r>
              <a:rPr lang="en-US" dirty="0" smtClean="0">
                <a:cs typeface="SBL Hebrew" panose="02000000000000000000" pitchFamily="2" charset="-79"/>
              </a:rPr>
              <a:t>=	248x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0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8624</TotalTime>
  <Words>892</Words>
  <Application>Microsoft Office PowerPoint</Application>
  <PresentationFormat>On-screen Show (4:3)</PresentationFormat>
  <Paragraphs>360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Rocine Lesson 25</vt:lpstr>
      <vt:lpstr>Goals</vt:lpstr>
      <vt:lpstr>What we already know</vt:lpstr>
      <vt:lpstr>What we already know</vt:lpstr>
      <vt:lpstr>What we already know</vt:lpstr>
      <vt:lpstr>What we already know</vt:lpstr>
      <vt:lpstr>הִנֵּה and הֵן</vt:lpstr>
      <vt:lpstr>הִנֵּה and הֵן</vt:lpstr>
      <vt:lpstr>הִנֵּה and הֵן</vt:lpstr>
      <vt:lpstr>Qatals and Participles of Hollow roots - Contrasted</vt:lpstr>
      <vt:lpstr>Qatals and Participles of Hollow roots - Contrasted</vt:lpstr>
      <vt:lpstr>Qatals and Participles of Hollow roots - Contrasted</vt:lpstr>
      <vt:lpstr>Qatals and Participles of Hollow roots - Contrasted</vt:lpstr>
      <vt:lpstr>Qatals and Participles of Hollow roots - Contrasted</vt:lpstr>
      <vt:lpstr>Qatals and Participles of Hollow roots - Contrasted</vt:lpstr>
      <vt:lpstr>Lesson Verse</vt:lpstr>
      <vt:lpstr>Lesson Verse</vt:lpstr>
      <vt:lpstr>Lesson Verse</vt:lpstr>
      <vt:lpstr>Lesson Verse</vt:lpstr>
      <vt:lpstr>Imminent Future</vt:lpstr>
      <vt:lpstr>Imminent Future</vt:lpstr>
      <vt:lpstr>Topicalization with the Participle</vt:lpstr>
      <vt:lpstr>Variety in Hollow Verbs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832</cp:revision>
  <cp:lastPrinted>2013-11-05T02:18:07Z</cp:lastPrinted>
  <dcterms:created xsi:type="dcterms:W3CDTF">2006-08-16T00:00:00Z</dcterms:created>
  <dcterms:modified xsi:type="dcterms:W3CDTF">2015-01-29T20:02:51Z</dcterms:modified>
</cp:coreProperties>
</file>