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697" r:id="rId2"/>
    <p:sldId id="660" r:id="rId3"/>
    <p:sldId id="816" r:id="rId4"/>
    <p:sldId id="818" r:id="rId5"/>
    <p:sldId id="819" r:id="rId6"/>
    <p:sldId id="820" r:id="rId7"/>
    <p:sldId id="821" r:id="rId8"/>
    <p:sldId id="838" r:id="rId9"/>
    <p:sldId id="822" r:id="rId10"/>
    <p:sldId id="839" r:id="rId11"/>
    <p:sldId id="824" r:id="rId12"/>
    <p:sldId id="840" r:id="rId13"/>
    <p:sldId id="825" r:id="rId14"/>
    <p:sldId id="826" r:id="rId15"/>
    <p:sldId id="827" r:id="rId16"/>
    <p:sldId id="828" r:id="rId17"/>
    <p:sldId id="829" r:id="rId18"/>
    <p:sldId id="841" r:id="rId19"/>
    <p:sldId id="843" r:id="rId20"/>
    <p:sldId id="842" r:id="rId21"/>
    <p:sldId id="844" r:id="rId22"/>
    <p:sldId id="845" r:id="rId23"/>
    <p:sldId id="846" r:id="rId24"/>
    <p:sldId id="831" r:id="rId25"/>
    <p:sldId id="832" r:id="rId26"/>
    <p:sldId id="834" r:id="rId27"/>
    <p:sldId id="836" r:id="rId28"/>
    <p:sldId id="837" r:id="rId29"/>
    <p:sldId id="833" r:id="rId30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00FF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 varScale="1">
        <p:scale>
          <a:sx n="104" d="100"/>
          <a:sy n="104" d="100"/>
        </p:scale>
        <p:origin x="-8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7715250" cy="1828800"/>
          </a:xfrm>
        </p:spPr>
        <p:txBody>
          <a:bodyPr>
            <a:normAutofit/>
          </a:bodyPr>
          <a:lstStyle/>
          <a:p>
            <a:pPr algn="r" defTabSz="457200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וַ֫יֹּאמֶר דָּוִד </a:t>
            </a:r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אֶל־גָּד 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/>
            <a:r>
              <a:rPr lang="en-US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נִפְּלָה־נָּא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בְיַד־יְהוָה כִּי־רַבִּים רַחֲמָיו 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/>
            <a:r>
              <a:rPr lang="en-US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וּבְיַד־אָדָם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אַל־אֶפֹּ֫לָה׃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44958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2 Samuel 24:14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cohortative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 the verb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נִפְּלָה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800100"/>
            <a:ext cx="868680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...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נִפְּלָה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־נָּא בְיַד־יְהוָה כִּי־רַבִּים רַחֲמָיו וּבְיַד־אָדָם אַל־אֶפֹּ֫לָה׃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95165"/>
              </p:ext>
            </p:extLst>
          </p:nvPr>
        </p:nvGraphicFramePr>
        <p:xfrm>
          <a:off x="533400" y="23622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457579"/>
                <a:gridCol w="1066800"/>
                <a:gridCol w="2603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נפל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Yiqtol</a:t>
                      </a:r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(</a:t>
                      </a:r>
                      <a:r>
                        <a:rPr lang="en-US" u="sng" dirty="0" err="1" smtClean="0">
                          <a:solidFill>
                            <a:srgbClr val="0000FF"/>
                          </a:solidFill>
                        </a:rPr>
                        <a:t>cohortative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1cp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Hortatory Discourse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Mainline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fall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42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cohortative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 the verb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נִפְּלָה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800100"/>
            <a:ext cx="868680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...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נִפְּלָה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־נָּא בְיַד־יְהוָה כִּי־רַבִּים רַחֲמָיו וּבְיַד־אָדָם אַל־אֶפֹּ֫לָה׃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527856"/>
              </p:ext>
            </p:extLst>
          </p:nvPr>
        </p:nvGraphicFramePr>
        <p:xfrm>
          <a:off x="533400" y="23622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457579"/>
                <a:gridCol w="1066800"/>
                <a:gridCol w="2603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נפל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Yiqtol</a:t>
                      </a:r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(</a:t>
                      </a:r>
                      <a:r>
                        <a:rPr lang="en-US" u="sng" dirty="0" err="1" smtClean="0">
                          <a:solidFill>
                            <a:srgbClr val="0000FF"/>
                          </a:solidFill>
                        </a:rPr>
                        <a:t>cohortative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1cp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Hortatory Discourse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Mainline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fall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3886200"/>
            <a:ext cx="82296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The </a:t>
            </a:r>
            <a:r>
              <a:rPr lang="en-US" dirty="0" err="1" smtClean="0">
                <a:solidFill>
                  <a:srgbClr val="0000FF"/>
                </a:solidFill>
              </a:rPr>
              <a:t>cohortative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is the first person </a:t>
            </a:r>
            <a:r>
              <a:rPr lang="en-US" dirty="0" err="1" smtClean="0"/>
              <a:t>volitive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Person	=	</a:t>
            </a:r>
            <a:r>
              <a:rPr lang="en-US" dirty="0" err="1" smtClean="0"/>
              <a:t>Cohortative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Person	=	Imperative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Person	=	Jussive</a:t>
            </a:r>
          </a:p>
        </p:txBody>
      </p:sp>
    </p:spTree>
    <p:extLst>
      <p:ext uri="{BB962C8B-B14F-4D97-AF65-F5344CB8AC3E}">
        <p14:creationId xmlns:p14="http://schemas.microsoft.com/office/powerpoint/2010/main" val="106591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cohortative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 the verb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נִפְּלָה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800100"/>
            <a:ext cx="868680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...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נִפְּלָה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־נָּא בְיַד־יְהוָה כִּי־רַבִּים רַחֲמָיו וּבְיַד־אָדָם אַל־אֶפֹּ֫לָה׃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267642"/>
              </p:ext>
            </p:extLst>
          </p:nvPr>
        </p:nvGraphicFramePr>
        <p:xfrm>
          <a:off x="533400" y="23622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457579"/>
                <a:gridCol w="1066800"/>
                <a:gridCol w="2603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נפל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Qal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Yiqtol</a:t>
                      </a:r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(</a:t>
                      </a:r>
                      <a:r>
                        <a:rPr lang="en-US" u="sng" dirty="0" err="1" smtClean="0">
                          <a:solidFill>
                            <a:srgbClr val="0000FF"/>
                          </a:solidFill>
                        </a:rPr>
                        <a:t>cohortative</a:t>
                      </a:r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1cp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Hortatory Discourse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Mainline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fall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3886200"/>
            <a:ext cx="82296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The </a:t>
            </a:r>
            <a:r>
              <a:rPr lang="en-US" dirty="0" err="1" smtClean="0">
                <a:solidFill>
                  <a:srgbClr val="0000FF"/>
                </a:solidFill>
              </a:rPr>
              <a:t>cohortative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is the first person </a:t>
            </a:r>
            <a:r>
              <a:rPr lang="en-US" dirty="0" err="1" smtClean="0"/>
              <a:t>volitive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Person	=	</a:t>
            </a:r>
            <a:r>
              <a:rPr lang="en-US" dirty="0" err="1" smtClean="0"/>
              <a:t>Cohortative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Person	=	Imperative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Person	=	Jussive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61214" y="4646711"/>
            <a:ext cx="1258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Singular/Plural</a:t>
            </a:r>
            <a:endParaRPr lang="en-CA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561214" y="5254823"/>
            <a:ext cx="1258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Singular/Plural</a:t>
            </a:r>
            <a:endParaRPr lang="en-CA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7963921" y="5254823"/>
            <a:ext cx="951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Masc</a:t>
            </a:r>
            <a:r>
              <a:rPr lang="en-US" sz="1400" dirty="0" smtClean="0"/>
              <a:t>/Fem</a:t>
            </a:r>
            <a:endParaRPr lang="en-CA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6561214" y="5864423"/>
            <a:ext cx="1258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Singular/Plural</a:t>
            </a:r>
            <a:endParaRPr lang="en-CA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7963921" y="5864423"/>
            <a:ext cx="951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Masc</a:t>
            </a:r>
            <a:r>
              <a:rPr lang="en-US" sz="1400" dirty="0" smtClean="0"/>
              <a:t>/Fem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227816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cohortative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505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There are 3 ways we know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נִפְּלָה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is a </a:t>
            </a:r>
            <a:r>
              <a:rPr lang="en-US" dirty="0" err="1" smtClean="0"/>
              <a:t>cohortative</a:t>
            </a:r>
            <a:r>
              <a:rPr lang="en-US" dirty="0" smtClean="0"/>
              <a:t>. We already know two. The third we can guess.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?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800100"/>
            <a:ext cx="868680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...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נִפְּלָה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־נָּא בְיַד־יְהוָה כִּי־רַבִּים רַחֲמָיו וּבְיַד־אָדָם אַל־אֶפֹּ֫לָה׃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0987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cohortative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500" dirty="0"/>
              <a:t>3</a:t>
            </a:r>
            <a:r>
              <a:rPr lang="en-US" sz="3500" dirty="0" smtClean="0"/>
              <a:t> </a:t>
            </a:r>
            <a:r>
              <a:rPr lang="en-US" sz="3500" dirty="0"/>
              <a:t>W</a:t>
            </a:r>
            <a:r>
              <a:rPr lang="en-US" sz="3500" dirty="0" smtClean="0"/>
              <a:t>ays to know </a:t>
            </a:r>
            <a:r>
              <a:rPr lang="he-IL" sz="35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נִפְּלָה</a:t>
            </a:r>
            <a:r>
              <a:rPr lang="en-US" sz="3500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3500" dirty="0" smtClean="0"/>
              <a:t>is </a:t>
            </a:r>
            <a:r>
              <a:rPr lang="en-US" sz="3500" dirty="0" err="1"/>
              <a:t>C</a:t>
            </a:r>
            <a:r>
              <a:rPr lang="en-US" sz="3500" dirty="0" err="1" smtClean="0"/>
              <a:t>ohortative</a:t>
            </a:r>
            <a:endParaRPr lang="en-US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+mj-lt"/>
                <a:cs typeface="SBL Hebrew" panose="02000000000000000000" pitchFamily="2" charset="-79"/>
              </a:rPr>
              <a:t> </a:t>
            </a:r>
            <a:r>
              <a:rPr lang="he-IL" b="1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נָּא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tells us the verb is a </a:t>
            </a:r>
            <a:r>
              <a:rPr lang="en-US" dirty="0" err="1" smtClean="0"/>
              <a:t>volitive</a:t>
            </a:r>
            <a:endParaRPr lang="en-US" dirty="0" smtClean="0"/>
          </a:p>
          <a:p>
            <a:pPr marL="914400" lvl="1" indent="-514350"/>
            <a:r>
              <a:rPr lang="en-US" dirty="0" smtClean="0"/>
              <a:t>And </a:t>
            </a:r>
            <a:r>
              <a:rPr lang="en-US" dirty="0" err="1" smtClean="0"/>
              <a:t>cohortative</a:t>
            </a:r>
            <a:r>
              <a:rPr lang="en-US" dirty="0" smtClean="0"/>
              <a:t> because it’s 1cp.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verb is </a:t>
            </a:r>
            <a:r>
              <a:rPr lang="en-US" b="1" dirty="0" smtClean="0">
                <a:solidFill>
                  <a:srgbClr val="0000FF"/>
                </a:solidFill>
              </a:rPr>
              <a:t>clause-initial</a:t>
            </a:r>
            <a:r>
              <a:rPr lang="en-US" dirty="0" smtClean="0"/>
              <a:t>, therefore mainline</a:t>
            </a:r>
          </a:p>
          <a:p>
            <a:pPr marL="914400" lvl="1" indent="-514350"/>
            <a:r>
              <a:rPr lang="en-US" dirty="0" err="1" smtClean="0"/>
              <a:t>Yiqtol</a:t>
            </a:r>
            <a:r>
              <a:rPr lang="en-US" dirty="0" smtClean="0"/>
              <a:t> is </a:t>
            </a:r>
            <a:r>
              <a:rPr lang="en-US" u="sng" dirty="0" smtClean="0"/>
              <a:t>not</a:t>
            </a:r>
            <a:r>
              <a:rPr lang="en-US" dirty="0" smtClean="0"/>
              <a:t> the mainline for ‘direct speech’ genres.</a:t>
            </a:r>
          </a:p>
          <a:p>
            <a:pPr marL="914400" lvl="1" indent="-514350"/>
            <a:r>
              <a:rPr lang="en-US" dirty="0" err="1" smtClean="0"/>
              <a:t>Volitives</a:t>
            </a:r>
            <a:r>
              <a:rPr lang="en-US" dirty="0" smtClean="0"/>
              <a:t> (and </a:t>
            </a:r>
            <a:r>
              <a:rPr lang="en-US" dirty="0" err="1" smtClean="0"/>
              <a:t>weqatal</a:t>
            </a:r>
            <a:r>
              <a:rPr lang="en-US" dirty="0" smtClean="0"/>
              <a:t>) are the mainline.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b="1" i="1" dirty="0" err="1" smtClean="0">
                <a:solidFill>
                  <a:srgbClr val="0000FF"/>
                </a:solidFill>
              </a:rPr>
              <a:t>qamets</a:t>
            </a:r>
            <a:r>
              <a:rPr lang="en-US" b="1" i="1" dirty="0" smtClean="0">
                <a:solidFill>
                  <a:srgbClr val="0000FF"/>
                </a:solidFill>
              </a:rPr>
              <a:t>-heh</a:t>
            </a:r>
            <a:r>
              <a:rPr lang="en-US" dirty="0" smtClean="0"/>
              <a:t> on a 1cs/1cp </a:t>
            </a:r>
            <a:r>
              <a:rPr lang="en-US" dirty="0" err="1" smtClean="0"/>
              <a:t>yiqtol</a:t>
            </a:r>
            <a:r>
              <a:rPr lang="en-US" dirty="0" smtClean="0"/>
              <a:t> form indicates </a:t>
            </a:r>
            <a:r>
              <a:rPr lang="en-US" dirty="0" err="1" smtClean="0"/>
              <a:t>cohortative</a:t>
            </a:r>
            <a:r>
              <a:rPr lang="en-US" dirty="0" smtClean="0"/>
              <a:t>. </a:t>
            </a:r>
          </a:p>
          <a:p>
            <a:pPr marL="914400" lvl="1" indent="-514350"/>
            <a:r>
              <a:rPr lang="en-US" dirty="0" smtClean="0"/>
              <a:t>Sometimes called the </a:t>
            </a:r>
            <a:r>
              <a:rPr lang="en-US" dirty="0" err="1" smtClean="0"/>
              <a:t>cohortative</a:t>
            </a:r>
            <a:r>
              <a:rPr lang="en-US" dirty="0" smtClean="0"/>
              <a:t> </a:t>
            </a:r>
            <a:r>
              <a:rPr lang="en-US" i="1" dirty="0" err="1" smtClean="0"/>
              <a:t>qamets</a:t>
            </a:r>
            <a:r>
              <a:rPr lang="en-US" i="1" dirty="0" smtClean="0"/>
              <a:t>-heh</a:t>
            </a:r>
            <a:r>
              <a:rPr lang="en-US" dirty="0" smtClean="0"/>
              <a:t>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800100"/>
            <a:ext cx="868680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...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נִפְּלָה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־נָּא בְיַד־יְהוָה כִּי־רַבִּים רַחֲמָיו וּבְיַד־אָדָם אַל־אֶפֹּ֫לָה׃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2743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cohortative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305800" cy="4114800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RULE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we see an additional </a:t>
            </a:r>
            <a:r>
              <a:rPr lang="en-US" i="1" dirty="0"/>
              <a:t>heh</a:t>
            </a:r>
            <a:r>
              <a:rPr lang="en-US" dirty="0"/>
              <a:t> on the end of the first person </a:t>
            </a:r>
            <a:r>
              <a:rPr lang="en-US" dirty="0" err="1"/>
              <a:t>yiqtol</a:t>
            </a:r>
            <a:r>
              <a:rPr lang="en-US" dirty="0"/>
              <a:t> forms, the </a:t>
            </a:r>
            <a:r>
              <a:rPr lang="en-US" dirty="0" err="1"/>
              <a:t>yiqtol</a:t>
            </a:r>
            <a:r>
              <a:rPr lang="en-US" dirty="0"/>
              <a:t> form has been transformed into a </a:t>
            </a:r>
            <a:r>
              <a:rPr lang="en-US" i="1" dirty="0" err="1"/>
              <a:t>cohortative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/>
              <a:t>cohortative</a:t>
            </a:r>
            <a:r>
              <a:rPr lang="en-US" dirty="0"/>
              <a:t> is a type of command concerning oneself and, perhaps, one’s partner(s).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the third and final </a:t>
            </a:r>
            <a:r>
              <a:rPr lang="en-US" dirty="0" err="1"/>
              <a:t>yiqtol</a:t>
            </a:r>
            <a:r>
              <a:rPr lang="en-US" dirty="0"/>
              <a:t> variation that makes up the mainline of Hortatory Discourse.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800100"/>
            <a:ext cx="868680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...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נִפְּלָה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־נָּא בְיַד־יְהוָה כִּי־רַבִּים רַחֲמָיו וּבְיַד־אָדָם אַל־אֶפֹּ֫לָה׃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276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cohortative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800100"/>
            <a:ext cx="868680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...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נִפְּלָה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־נָּא בְיַד־יְהוָה כִּי־רַבִּים רַחֲמָיו וּבְיַד־אָדָם אַל־אֶפֹּ֫לָה׃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Translating the </a:t>
            </a:r>
            <a:r>
              <a:rPr lang="en-US" dirty="0" err="1" smtClean="0"/>
              <a:t>Cohorative</a:t>
            </a:r>
            <a:r>
              <a:rPr lang="en-US" dirty="0" smtClean="0"/>
              <a:t> into English:</a:t>
            </a:r>
          </a:p>
          <a:p>
            <a:r>
              <a:rPr lang="en-US" dirty="0" smtClean="0"/>
              <a:t>Singular</a:t>
            </a:r>
          </a:p>
          <a:p>
            <a:pPr lvl="1"/>
            <a:r>
              <a:rPr lang="en-US" i="1" dirty="0" smtClean="0"/>
              <a:t>Let me…</a:t>
            </a:r>
          </a:p>
          <a:p>
            <a:pPr lvl="1"/>
            <a:r>
              <a:rPr lang="en-US" i="1" dirty="0" smtClean="0"/>
              <a:t>May I…</a:t>
            </a:r>
          </a:p>
          <a:p>
            <a:pPr lvl="1"/>
            <a:r>
              <a:rPr lang="en-US" i="1" dirty="0" smtClean="0"/>
              <a:t>I shall… (as an intention, not a prediction)</a:t>
            </a:r>
          </a:p>
          <a:p>
            <a:r>
              <a:rPr lang="en-US" dirty="0" smtClean="0"/>
              <a:t>Plural</a:t>
            </a:r>
          </a:p>
          <a:p>
            <a:pPr lvl="1"/>
            <a:r>
              <a:rPr lang="en-US" i="1" dirty="0"/>
              <a:t>Let </a:t>
            </a:r>
            <a:r>
              <a:rPr lang="en-US" i="1" dirty="0" smtClean="0"/>
              <a:t>us…</a:t>
            </a:r>
            <a:endParaRPr lang="en-US" i="1" dirty="0"/>
          </a:p>
          <a:p>
            <a:pPr lvl="1"/>
            <a:r>
              <a:rPr lang="en-US" i="1" dirty="0"/>
              <a:t>May </a:t>
            </a:r>
            <a:r>
              <a:rPr lang="en-US" i="1" dirty="0" smtClean="0"/>
              <a:t>we…</a:t>
            </a:r>
            <a:endParaRPr lang="en-US" i="1" dirty="0"/>
          </a:p>
          <a:p>
            <a:pPr lvl="1"/>
            <a:r>
              <a:rPr lang="en-US" i="1" dirty="0" smtClean="0"/>
              <a:t>The boy and I </a:t>
            </a:r>
            <a:r>
              <a:rPr lang="en-US" i="1" dirty="0"/>
              <a:t>shall… </a:t>
            </a:r>
            <a:r>
              <a:rPr lang="en-US" i="1" dirty="0" smtClean="0"/>
              <a:t>(as intention</a:t>
            </a:r>
            <a:r>
              <a:rPr lang="en-US" i="1" dirty="0"/>
              <a:t>, </a:t>
            </a:r>
            <a:r>
              <a:rPr lang="en-US" i="1" dirty="0" smtClean="0"/>
              <a:t>not prediction)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3594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Summary of Volitional Forms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830805"/>
              </p:ext>
            </p:extLst>
          </p:nvPr>
        </p:nvGraphicFramePr>
        <p:xfrm>
          <a:off x="152400" y="1143000"/>
          <a:ext cx="8839199" cy="5232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1749"/>
                <a:gridCol w="1954851"/>
                <a:gridCol w="2895600"/>
                <a:gridCol w="2666999"/>
              </a:tblGrid>
              <a:tr h="130810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Cohortative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Imperative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Jussive</a:t>
                      </a:r>
                      <a:endParaRPr lang="en-US" sz="2000" dirty="0"/>
                    </a:p>
                  </a:txBody>
                  <a:tcPr anchor="ctr"/>
                </a:tc>
              </a:tr>
              <a:tr h="13081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Person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r>
                        <a:rPr lang="en-US" sz="2000" baseline="30000" dirty="0" smtClean="0"/>
                        <a:t>st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r>
                        <a:rPr lang="en-US" sz="2000" baseline="30000" dirty="0" smtClean="0"/>
                        <a:t>nd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r>
                        <a:rPr lang="en-US" sz="2000" baseline="30000" dirty="0" smtClean="0"/>
                        <a:t>rd</a:t>
                      </a:r>
                      <a:endParaRPr lang="en-US" sz="2000" dirty="0"/>
                    </a:p>
                  </a:txBody>
                  <a:tcPr anchor="ctr"/>
                </a:tc>
              </a:tr>
              <a:tr h="13081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err="1" smtClean="0"/>
                        <a:t>Yiqtol</a:t>
                      </a:r>
                      <a:endParaRPr lang="en-US" sz="2000" baseline="0" dirty="0" smtClean="0"/>
                    </a:p>
                    <a:p>
                      <a:pPr algn="l"/>
                      <a:r>
                        <a:rPr lang="en-US" sz="2000" baseline="0" dirty="0" smtClean="0"/>
                        <a:t>change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Usually adds </a:t>
                      </a:r>
                      <a:r>
                        <a:rPr lang="he-IL" sz="2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</a:t>
                      </a:r>
                      <a:endParaRPr lang="en-US" sz="2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Loses prefix pronoun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May add </a:t>
                      </a:r>
                      <a:r>
                        <a:rPr lang="he-IL" sz="2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Rocine</a:t>
                      </a:r>
                      <a:r>
                        <a:rPr lang="en-US" sz="1400" dirty="0" smtClean="0"/>
                        <a:t> 22.2)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May shorten</a:t>
                      </a:r>
                      <a:endParaRPr lang="en-US" sz="2000" dirty="0"/>
                    </a:p>
                  </a:txBody>
                  <a:tcPr anchor="ctr"/>
                </a:tc>
              </a:tr>
              <a:tr h="13081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Translation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Let me/us…</a:t>
                      </a:r>
                    </a:p>
                    <a:p>
                      <a:pPr marL="34290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May I/we…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Do!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Let him/her/them…</a:t>
                      </a:r>
                    </a:p>
                    <a:p>
                      <a:pPr marL="34290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May he/she/they…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4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Another </a:t>
            </a:r>
            <a:r>
              <a:rPr lang="en-US" dirty="0" err="1" smtClean="0"/>
              <a:t>cohortative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There is </a:t>
            </a:r>
            <a:r>
              <a:rPr lang="en-US" dirty="0" smtClean="0">
                <a:solidFill>
                  <a:srgbClr val="0000FF"/>
                </a:solidFill>
              </a:rPr>
              <a:t>another </a:t>
            </a:r>
            <a:r>
              <a:rPr lang="en-US" dirty="0" err="1" smtClean="0">
                <a:solidFill>
                  <a:srgbClr val="0000FF"/>
                </a:solidFill>
              </a:rPr>
              <a:t>cohortative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in the second part of the verse. Read </a:t>
            </a:r>
            <a:r>
              <a:rPr lang="en-US" dirty="0" err="1" smtClean="0"/>
              <a:t>Rocine</a:t>
            </a:r>
            <a:r>
              <a:rPr lang="en-US" dirty="0" smtClean="0"/>
              <a:t> 24.4 carefully and note</a:t>
            </a:r>
            <a:r>
              <a:rPr lang="en-US" dirty="0"/>
              <a:t> </a:t>
            </a:r>
            <a:r>
              <a:rPr lang="en-US" dirty="0" smtClean="0"/>
              <a:t>the</a:t>
            </a:r>
          </a:p>
          <a:p>
            <a:r>
              <a:rPr lang="en-US" dirty="0" smtClean="0"/>
              <a:t>PGN</a:t>
            </a:r>
          </a:p>
          <a:p>
            <a:r>
              <a:rPr lang="en-US" dirty="0" smtClean="0"/>
              <a:t>Discourse function</a:t>
            </a:r>
          </a:p>
          <a:p>
            <a:r>
              <a:rPr lang="en-US" dirty="0" smtClean="0"/>
              <a:t>The clarity of a clause-initial verb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800100"/>
            <a:ext cx="868680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...	נִפְּלָה־נָּא בְיַד־יְהוָה כִּי־רַבִּים רַחֲמָיו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וּבְיַד־אָדָם אַל־אֶפֹּ֫לָה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9064" y="1447800"/>
            <a:ext cx="684587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 Exercise for the student! 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821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Another </a:t>
            </a:r>
            <a:r>
              <a:rPr lang="en-US" dirty="0" err="1" smtClean="0"/>
              <a:t>cohortative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There is </a:t>
            </a:r>
            <a:r>
              <a:rPr lang="en-US" dirty="0" smtClean="0">
                <a:solidFill>
                  <a:srgbClr val="0000FF"/>
                </a:solidFill>
              </a:rPr>
              <a:t>another </a:t>
            </a:r>
            <a:r>
              <a:rPr lang="en-US" dirty="0" err="1" smtClean="0">
                <a:solidFill>
                  <a:srgbClr val="0000FF"/>
                </a:solidFill>
              </a:rPr>
              <a:t>cohortative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in the second part of the verse. Read </a:t>
            </a:r>
            <a:r>
              <a:rPr lang="en-US" dirty="0" err="1" smtClean="0"/>
              <a:t>Rocine</a:t>
            </a:r>
            <a:r>
              <a:rPr lang="en-US" dirty="0" smtClean="0"/>
              <a:t> 24.4 carefully and note</a:t>
            </a:r>
            <a:r>
              <a:rPr lang="en-US" dirty="0"/>
              <a:t> </a:t>
            </a:r>
            <a:r>
              <a:rPr lang="en-US" dirty="0" smtClean="0"/>
              <a:t>the</a:t>
            </a:r>
          </a:p>
          <a:p>
            <a:r>
              <a:rPr lang="en-US" dirty="0" smtClean="0"/>
              <a:t>PGN</a:t>
            </a:r>
          </a:p>
          <a:p>
            <a:r>
              <a:rPr lang="en-US" dirty="0" smtClean="0"/>
              <a:t>Discourse function</a:t>
            </a:r>
          </a:p>
          <a:p>
            <a:r>
              <a:rPr lang="en-US" dirty="0" smtClean="0"/>
              <a:t>The clarity of a clause-initial verb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800100"/>
            <a:ext cx="868680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...	נִפְּלָה־נָּא בְיַד־יְהוָה כִּי־רַבִּים רַחֲמָיו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וּבְיַד־אָדָם אַל־אֶפֹּ֫לָה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9064" y="1447800"/>
            <a:ext cx="684587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 Exercise for the student! 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5000" y="3962400"/>
            <a:ext cx="5842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1cs (as opposed to 1cp like the first </a:t>
            </a:r>
            <a:r>
              <a:rPr lang="en-US" dirty="0" err="1" smtClean="0">
                <a:solidFill>
                  <a:srgbClr val="FF0000"/>
                </a:solidFill>
              </a:rPr>
              <a:t>cohortative</a:t>
            </a:r>
            <a:r>
              <a:rPr lang="en-US" dirty="0" smtClean="0">
                <a:solidFill>
                  <a:srgbClr val="FF0000"/>
                </a:solidFill>
              </a:rPr>
              <a:t> in this verse)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18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read</a:t>
            </a:r>
          </a:p>
          <a:p>
            <a:r>
              <a:rPr lang="en-US" dirty="0" smtClean="0"/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cohortatives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Another </a:t>
            </a:r>
            <a:r>
              <a:rPr lang="en-US" dirty="0" err="1" smtClean="0"/>
              <a:t>cohortative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There is </a:t>
            </a:r>
            <a:r>
              <a:rPr lang="en-US" dirty="0" smtClean="0">
                <a:solidFill>
                  <a:srgbClr val="0000FF"/>
                </a:solidFill>
              </a:rPr>
              <a:t>another </a:t>
            </a:r>
            <a:r>
              <a:rPr lang="en-US" dirty="0" err="1" smtClean="0">
                <a:solidFill>
                  <a:srgbClr val="0000FF"/>
                </a:solidFill>
              </a:rPr>
              <a:t>cohortative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in the second part of the verse. Read </a:t>
            </a:r>
            <a:r>
              <a:rPr lang="en-US" dirty="0" err="1" smtClean="0"/>
              <a:t>Rocine</a:t>
            </a:r>
            <a:r>
              <a:rPr lang="en-US" dirty="0" smtClean="0"/>
              <a:t> 24.4 carefully and note</a:t>
            </a:r>
            <a:r>
              <a:rPr lang="en-US" dirty="0"/>
              <a:t> </a:t>
            </a:r>
            <a:r>
              <a:rPr lang="en-US" dirty="0" smtClean="0"/>
              <a:t>the</a:t>
            </a:r>
          </a:p>
          <a:p>
            <a:r>
              <a:rPr lang="en-US" dirty="0" smtClean="0"/>
              <a:t>PGN</a:t>
            </a:r>
          </a:p>
          <a:p>
            <a:r>
              <a:rPr lang="en-US" dirty="0" smtClean="0"/>
              <a:t>Discourse function</a:t>
            </a:r>
          </a:p>
          <a:p>
            <a:r>
              <a:rPr lang="en-US" dirty="0" smtClean="0"/>
              <a:t>The clarity of a clause-initial verb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800100"/>
            <a:ext cx="868680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...	נִפְּלָה־נָּא בְיַד־יְהוָה כִּי־רַבִּים רַחֲמָיו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וּבְיַד־אָדָם אַל־אֶפֹּ֫לָה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9064" y="1447800"/>
            <a:ext cx="684587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 Exercise for the student! 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5000" y="3962400"/>
            <a:ext cx="5842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1cs (as opposed to 1cp like the first </a:t>
            </a:r>
            <a:r>
              <a:rPr lang="en-US" dirty="0" err="1" smtClean="0">
                <a:solidFill>
                  <a:srgbClr val="FF0000"/>
                </a:solidFill>
              </a:rPr>
              <a:t>cohortative</a:t>
            </a:r>
            <a:r>
              <a:rPr lang="en-US" dirty="0" smtClean="0">
                <a:solidFill>
                  <a:srgbClr val="FF0000"/>
                </a:solidFill>
              </a:rPr>
              <a:t> in this verse)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9464" y="440793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X-</a:t>
            </a:r>
            <a:r>
              <a:rPr lang="en-US" dirty="0" err="1" smtClean="0">
                <a:solidFill>
                  <a:srgbClr val="FF0000"/>
                </a:solidFill>
              </a:rPr>
              <a:t>cohortative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Topicalization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07209" y="4407932"/>
            <a:ext cx="2279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Also a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Prohibitive command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62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Another </a:t>
            </a:r>
            <a:r>
              <a:rPr lang="en-US" dirty="0" err="1" smtClean="0"/>
              <a:t>cohortative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There is </a:t>
            </a:r>
            <a:r>
              <a:rPr lang="en-US" dirty="0" smtClean="0">
                <a:solidFill>
                  <a:srgbClr val="0000FF"/>
                </a:solidFill>
              </a:rPr>
              <a:t>another </a:t>
            </a:r>
            <a:r>
              <a:rPr lang="en-US" dirty="0" err="1" smtClean="0">
                <a:solidFill>
                  <a:srgbClr val="0000FF"/>
                </a:solidFill>
              </a:rPr>
              <a:t>cohortative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in the second part of the verse. Read </a:t>
            </a:r>
            <a:r>
              <a:rPr lang="en-US" dirty="0" err="1" smtClean="0"/>
              <a:t>Rocine</a:t>
            </a:r>
            <a:r>
              <a:rPr lang="en-US" dirty="0" smtClean="0"/>
              <a:t> 24.4 carefully and note</a:t>
            </a:r>
            <a:r>
              <a:rPr lang="en-US" dirty="0"/>
              <a:t> </a:t>
            </a:r>
            <a:r>
              <a:rPr lang="en-US" dirty="0" smtClean="0"/>
              <a:t>the</a:t>
            </a:r>
          </a:p>
          <a:p>
            <a:r>
              <a:rPr lang="en-US" dirty="0" smtClean="0"/>
              <a:t>PGN</a:t>
            </a:r>
          </a:p>
          <a:p>
            <a:r>
              <a:rPr lang="en-US" dirty="0" smtClean="0"/>
              <a:t>Discourse function</a:t>
            </a:r>
          </a:p>
          <a:p>
            <a:r>
              <a:rPr lang="en-US" dirty="0" smtClean="0"/>
              <a:t>The clarity of a clause-initial verb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800100"/>
            <a:ext cx="868680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...	נִפְּלָה־נָּא בְיַד־יְהוָה כִּי־רַבִּים רַחֲמָיו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וּבְיַד־אָדָם אַל־אֶפֹּ֫לָה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9064" y="1447800"/>
            <a:ext cx="684587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 Exercise for the student! 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5000" y="3962400"/>
            <a:ext cx="5842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1cs (as opposed to 1cp like the first </a:t>
            </a:r>
            <a:r>
              <a:rPr lang="en-US" dirty="0" err="1" smtClean="0">
                <a:solidFill>
                  <a:srgbClr val="FF0000"/>
                </a:solidFill>
              </a:rPr>
              <a:t>cohortative</a:t>
            </a:r>
            <a:r>
              <a:rPr lang="en-US" dirty="0" smtClean="0">
                <a:solidFill>
                  <a:srgbClr val="FF0000"/>
                </a:solidFill>
              </a:rPr>
              <a:t> in this verse)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9464" y="440793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X-</a:t>
            </a:r>
            <a:r>
              <a:rPr lang="en-US" dirty="0" err="1" smtClean="0">
                <a:solidFill>
                  <a:srgbClr val="FF0000"/>
                </a:solidFill>
              </a:rPr>
              <a:t>cohortative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Topicalization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07209" y="4407932"/>
            <a:ext cx="2279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Also a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Prohibitive command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5505271"/>
            <a:ext cx="8429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The clause initial position is the mainline position. </a:t>
            </a:r>
            <a:r>
              <a:rPr lang="en-US" dirty="0" err="1" smtClean="0">
                <a:solidFill>
                  <a:srgbClr val="FF0000"/>
                </a:solidFill>
              </a:rPr>
              <a:t>Yiqtol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u="sng" dirty="0" smtClean="0">
                <a:solidFill>
                  <a:srgbClr val="FF0000"/>
                </a:solidFill>
              </a:rPr>
              <a:t>not</a:t>
            </a:r>
            <a:r>
              <a:rPr lang="en-US" dirty="0" smtClean="0">
                <a:solidFill>
                  <a:srgbClr val="FF0000"/>
                </a:solidFill>
              </a:rPr>
              <a:t> a mainline verb form in the ‘direct speech’ genres, so initial </a:t>
            </a:r>
            <a:r>
              <a:rPr lang="en-US" dirty="0" err="1" smtClean="0">
                <a:solidFill>
                  <a:srgbClr val="FF0000"/>
                </a:solidFill>
              </a:rPr>
              <a:t>yiqtol</a:t>
            </a:r>
            <a:r>
              <a:rPr lang="en-US" dirty="0" smtClean="0">
                <a:solidFill>
                  <a:srgbClr val="FF0000"/>
                </a:solidFill>
              </a:rPr>
              <a:t> should normally be considered jussive.</a:t>
            </a:r>
          </a:p>
        </p:txBody>
      </p:sp>
    </p:spTree>
    <p:extLst>
      <p:ext uri="{BB962C8B-B14F-4D97-AF65-F5344CB8AC3E}">
        <p14:creationId xmlns:p14="http://schemas.microsoft.com/office/powerpoint/2010/main" val="97890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Another </a:t>
            </a:r>
            <a:r>
              <a:rPr lang="en-US" dirty="0" err="1" smtClean="0"/>
              <a:t>cohortative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There is </a:t>
            </a:r>
            <a:r>
              <a:rPr lang="en-US" dirty="0" smtClean="0">
                <a:solidFill>
                  <a:srgbClr val="0000FF"/>
                </a:solidFill>
              </a:rPr>
              <a:t>another </a:t>
            </a:r>
            <a:r>
              <a:rPr lang="en-US" dirty="0" err="1" smtClean="0">
                <a:solidFill>
                  <a:srgbClr val="0000FF"/>
                </a:solidFill>
              </a:rPr>
              <a:t>cohortative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in the second part of the verse. Read </a:t>
            </a:r>
            <a:r>
              <a:rPr lang="en-US" dirty="0" err="1" smtClean="0"/>
              <a:t>Rocine</a:t>
            </a:r>
            <a:r>
              <a:rPr lang="en-US" dirty="0" smtClean="0"/>
              <a:t> 24.4 carefully and note</a:t>
            </a:r>
            <a:r>
              <a:rPr lang="en-US" dirty="0"/>
              <a:t> </a:t>
            </a:r>
            <a:r>
              <a:rPr lang="en-US" dirty="0" smtClean="0"/>
              <a:t>the</a:t>
            </a:r>
          </a:p>
          <a:p>
            <a:r>
              <a:rPr lang="en-US" dirty="0" smtClean="0"/>
              <a:t>PGN</a:t>
            </a:r>
          </a:p>
          <a:p>
            <a:r>
              <a:rPr lang="en-US" dirty="0" smtClean="0"/>
              <a:t>Discourse function</a:t>
            </a:r>
          </a:p>
          <a:p>
            <a:r>
              <a:rPr lang="en-US" dirty="0" smtClean="0"/>
              <a:t>The clarity of a clause-initial verb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800100"/>
            <a:ext cx="868680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...	נִפְּלָה־נָּא בְיַד־יְהוָה כִּי־רַבִּים רַחֲמָיו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וּבְיַד־אָדָם אַל־אֶפֹּ֫לָה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9064" y="1447800"/>
            <a:ext cx="684587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 Exercise for the student! 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05000" y="3962400"/>
            <a:ext cx="5842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1cs (as opposed to 1cp like the first </a:t>
            </a:r>
            <a:r>
              <a:rPr lang="en-US" dirty="0" err="1" smtClean="0">
                <a:solidFill>
                  <a:srgbClr val="FF0000"/>
                </a:solidFill>
              </a:rPr>
              <a:t>cohortative</a:t>
            </a:r>
            <a:r>
              <a:rPr lang="en-US" dirty="0" smtClean="0">
                <a:solidFill>
                  <a:srgbClr val="FF0000"/>
                </a:solidFill>
              </a:rPr>
              <a:t> in this verse)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9464" y="440793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X-</a:t>
            </a:r>
            <a:r>
              <a:rPr lang="en-US" dirty="0" err="1" smtClean="0">
                <a:solidFill>
                  <a:srgbClr val="FF0000"/>
                </a:solidFill>
              </a:rPr>
              <a:t>cohortative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Topicalization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07209" y="4407932"/>
            <a:ext cx="2279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Also a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Prohibitive command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5505271"/>
            <a:ext cx="84299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The clause initial position is the mainline position. </a:t>
            </a:r>
            <a:r>
              <a:rPr lang="en-US" dirty="0" err="1" smtClean="0">
                <a:solidFill>
                  <a:srgbClr val="FF0000"/>
                </a:solidFill>
              </a:rPr>
              <a:t>Yiqtol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u="sng" dirty="0" smtClean="0">
                <a:solidFill>
                  <a:srgbClr val="FF0000"/>
                </a:solidFill>
              </a:rPr>
              <a:t>not</a:t>
            </a:r>
            <a:r>
              <a:rPr lang="en-US" dirty="0" smtClean="0">
                <a:solidFill>
                  <a:srgbClr val="FF0000"/>
                </a:solidFill>
              </a:rPr>
              <a:t> a mainline verb form in the ‘direct speech’ genres, so initial </a:t>
            </a:r>
            <a:r>
              <a:rPr lang="en-US" dirty="0" err="1" smtClean="0">
                <a:solidFill>
                  <a:srgbClr val="FF0000"/>
                </a:solidFill>
              </a:rPr>
              <a:t>yiqtol</a:t>
            </a:r>
            <a:r>
              <a:rPr lang="en-US" dirty="0" smtClean="0">
                <a:solidFill>
                  <a:srgbClr val="FF0000"/>
                </a:solidFill>
              </a:rPr>
              <a:t> should normally be considered jussive.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Contrast this with the </a:t>
            </a:r>
            <a:r>
              <a:rPr lang="en-US" dirty="0" err="1" smtClean="0">
                <a:solidFill>
                  <a:srgbClr val="FF0000"/>
                </a:solidFill>
              </a:rPr>
              <a:t>the</a:t>
            </a:r>
            <a:r>
              <a:rPr lang="en-US" dirty="0" smtClean="0">
                <a:solidFill>
                  <a:srgbClr val="FF0000"/>
                </a:solidFill>
              </a:rPr>
              <a:t> x-</a:t>
            </a:r>
            <a:r>
              <a:rPr lang="en-US" dirty="0" err="1" smtClean="0">
                <a:solidFill>
                  <a:srgbClr val="FF0000"/>
                </a:solidFill>
              </a:rPr>
              <a:t>yiqtol</a:t>
            </a:r>
            <a:r>
              <a:rPr lang="en-US" dirty="0" smtClean="0">
                <a:solidFill>
                  <a:srgbClr val="FF0000"/>
                </a:solidFill>
              </a:rPr>
              <a:t> (not clause initial) which could be FUTURE, VOLITIONAL (as in this verse), HABITUAL (</a:t>
            </a:r>
            <a:r>
              <a:rPr lang="en-US" dirty="0" err="1" smtClean="0">
                <a:solidFill>
                  <a:srgbClr val="FF0000"/>
                </a:solidFill>
              </a:rPr>
              <a:t>ch</a:t>
            </a:r>
            <a:r>
              <a:rPr lang="en-US" dirty="0" smtClean="0">
                <a:solidFill>
                  <a:srgbClr val="FF0000"/>
                </a:solidFill>
              </a:rPr>
              <a:t> 36) or express POSSIBILITY (</a:t>
            </a:r>
            <a:r>
              <a:rPr lang="en-US" dirty="0" err="1" smtClean="0">
                <a:solidFill>
                  <a:srgbClr val="FF0000"/>
                </a:solidFill>
              </a:rPr>
              <a:t>ch</a:t>
            </a:r>
            <a:r>
              <a:rPr lang="en-US" dirty="0" smtClean="0">
                <a:solidFill>
                  <a:srgbClr val="FF0000"/>
                </a:solidFill>
              </a:rPr>
              <a:t> 48).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3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Another </a:t>
            </a:r>
            <a:r>
              <a:rPr lang="en-US" dirty="0" err="1" smtClean="0"/>
              <a:t>cohortative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819400"/>
            <a:ext cx="8001000" cy="320040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“Our </a:t>
            </a:r>
            <a:r>
              <a:rPr lang="en-US" dirty="0"/>
              <a:t>lesson sentence is a good example of how the </a:t>
            </a:r>
            <a:r>
              <a:rPr lang="en-US" b="1" dirty="0" err="1"/>
              <a:t>topicalization</a:t>
            </a:r>
            <a:r>
              <a:rPr lang="en-US" dirty="0"/>
              <a:t> construction can be used to </a:t>
            </a:r>
            <a:r>
              <a:rPr lang="en-US" b="1" dirty="0"/>
              <a:t>contrast</a:t>
            </a:r>
            <a:r>
              <a:rPr lang="en-US" dirty="0"/>
              <a:t> the topic of one clause with corresponding information in a preceding clause or clauses. </a:t>
            </a:r>
            <a:r>
              <a:rPr lang="en-US" dirty="0" smtClean="0"/>
              <a:t>In </a:t>
            </a:r>
            <a:r>
              <a:rPr lang="en-US" dirty="0"/>
              <a:t>our lesson verse, the </a:t>
            </a:r>
            <a:r>
              <a:rPr lang="en-US" i="1" dirty="0"/>
              <a:t>hand of man </a:t>
            </a:r>
            <a:r>
              <a:rPr lang="en-US" dirty="0"/>
              <a:t>is contrasted with His mercies and the </a:t>
            </a:r>
            <a:r>
              <a:rPr lang="en-US" i="1" dirty="0"/>
              <a:t>hand of YHWH</a:t>
            </a:r>
            <a:r>
              <a:rPr lang="en-US" dirty="0" smtClean="0"/>
              <a:t>.” (</a:t>
            </a:r>
            <a:r>
              <a:rPr lang="en-US" dirty="0" err="1" smtClean="0"/>
              <a:t>Rocine</a:t>
            </a:r>
            <a:r>
              <a:rPr lang="en-US" dirty="0" smtClean="0"/>
              <a:t> p. 138)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800100"/>
            <a:ext cx="868680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...	נִפְּלָה־נָּא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בְיַד־יְהוָה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כִּי־רַבִּים רַחֲמָיו וּ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בְיַד־אָדָם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אַל־אֶפֹּ֫לָה׃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0" name="Left Brace 9"/>
          <p:cNvSpPr/>
          <p:nvPr/>
        </p:nvSpPr>
        <p:spPr>
          <a:xfrm rot="16200000">
            <a:off x="2627378" y="734570"/>
            <a:ext cx="164592" cy="1286253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/>
          <p:cNvSpPr txBox="1"/>
          <p:nvPr/>
        </p:nvSpPr>
        <p:spPr>
          <a:xfrm>
            <a:off x="2575744" y="14478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X</a:t>
            </a:r>
            <a:endParaRPr lang="en-CA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642439" y="1447801"/>
            <a:ext cx="10431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Cohortative</a:t>
            </a:r>
            <a:endParaRPr lang="en-CA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066547" y="1676400"/>
            <a:ext cx="12862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Topicalized</a:t>
            </a:r>
            <a:endParaRPr lang="en-CA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2066547" y="2057400"/>
            <a:ext cx="12862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rgbClr val="FF0000"/>
                </a:solidFill>
              </a:rPr>
              <a:t>hand of man</a:t>
            </a:r>
            <a:endParaRPr lang="en-CA" sz="1400" i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91200" y="2057400"/>
            <a:ext cx="12862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smtClean="0">
                <a:solidFill>
                  <a:srgbClr val="0000FF"/>
                </a:solidFill>
              </a:rPr>
              <a:t>hand of YHWH</a:t>
            </a:r>
            <a:endParaRPr lang="en-CA" sz="14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92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  <a:tabLst>
                <a:tab pos="4114800" algn="l"/>
                <a:tab pos="6172200" algn="l"/>
              </a:tabLst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smtClean="0"/>
              <a:t>a. Imperative 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b. </a:t>
            </a:r>
            <a:r>
              <a:rPr lang="en-US" sz="2500" dirty="0" err="1" smtClean="0"/>
              <a:t>Weqatal</a:t>
            </a:r>
            <a:r>
              <a:rPr lang="en-US" sz="2500" dirty="0" smtClean="0"/>
              <a:t> (for Mitigated Hortatory Discourse)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c. Jussive</a:t>
            </a:r>
            <a:endParaRPr lang="en-US" sz="2500" dirty="0"/>
          </a:p>
          <a:p>
            <a:pPr marL="117475" indent="0">
              <a:buNone/>
            </a:pPr>
            <a:endParaRPr lang="en-US" sz="2500" b="1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500" b="1" dirty="0"/>
              <a:t>Topicalization</a:t>
            </a:r>
            <a:r>
              <a:rPr lang="en-US" sz="2500" dirty="0"/>
              <a:t>: </a:t>
            </a:r>
            <a:r>
              <a:rPr lang="en-US" sz="2500" dirty="0" smtClean="0"/>
              <a:t>X-Imperative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 smtClean="0"/>
              <a:t>Prohibitive Commands</a:t>
            </a:r>
            <a:r>
              <a:rPr lang="en-US" sz="2500" dirty="0" smtClean="0"/>
              <a:t>: </a:t>
            </a:r>
            <a:r>
              <a:rPr lang="he-IL" sz="25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אַל</a:t>
            </a:r>
            <a:r>
              <a:rPr lang="en-US" sz="2500" dirty="0" smtClean="0"/>
              <a:t> or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en-US" sz="2500" dirty="0" smtClean="0"/>
              <a:t> + </a:t>
            </a:r>
            <a:r>
              <a:rPr lang="en-US" sz="2500" dirty="0" err="1" smtClean="0"/>
              <a:t>yiqtol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/>
              <a:t>Consequence, purpose</a:t>
            </a:r>
            <a:r>
              <a:rPr lang="en-US" sz="2500" dirty="0" smtClean="0"/>
              <a:t>: </a:t>
            </a:r>
            <a:r>
              <a:rPr lang="en-US" sz="2500" dirty="0" err="1"/>
              <a:t>W</a:t>
            </a:r>
            <a:r>
              <a:rPr lang="en-US" sz="2500" dirty="0" err="1" smtClean="0"/>
              <a:t>eqatal</a:t>
            </a:r>
            <a:endParaRPr lang="he-IL" sz="25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 err="1" smtClean="0"/>
              <a:t>Backgrounded</a:t>
            </a:r>
            <a:r>
              <a:rPr lang="en-US" sz="2500" b="1" dirty="0" smtClean="0"/>
              <a:t> activities</a:t>
            </a:r>
            <a:r>
              <a:rPr lang="en-US" sz="2500" dirty="0" smtClean="0"/>
              <a:t>: Participle</a:t>
            </a:r>
            <a:endParaRPr lang="en-US" sz="2500" dirty="0"/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 smtClean="0"/>
              <a:t>Scene setting</a:t>
            </a:r>
            <a:r>
              <a:rPr lang="en-US" sz="2500" dirty="0" smtClean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</a:t>
            </a:r>
            <a:r>
              <a:rPr lang="en-US" sz="2500" dirty="0" smtClean="0"/>
              <a:t>Clause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2667000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/>
              <a:t>Discourse Profile </a:t>
            </a:r>
            <a:r>
              <a:rPr lang="en-US" sz="3200" dirty="0" smtClean="0"/>
              <a:t>for </a:t>
            </a:r>
            <a:r>
              <a:rPr lang="en-US" sz="3200" dirty="0"/>
              <a:t>Hortatory Discourse </a:t>
            </a:r>
          </a:p>
        </p:txBody>
      </p:sp>
      <p:sp>
        <p:nvSpPr>
          <p:cNvPr id="8" name="TextBox 7"/>
          <p:cNvSpPr txBox="1"/>
          <p:nvPr/>
        </p:nvSpPr>
        <p:spPr>
          <a:xfrm rot="20700000">
            <a:off x="5712049" y="437737"/>
            <a:ext cx="3475760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From Lesson 23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49623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  <a:tabLst>
                <a:tab pos="4114800" algn="l"/>
                <a:tab pos="6172200" algn="l"/>
              </a:tabLst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smtClean="0"/>
              <a:t>a. Imperative 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b. </a:t>
            </a:r>
            <a:r>
              <a:rPr lang="en-US" sz="2500" dirty="0" err="1" smtClean="0"/>
              <a:t>Weqatal</a:t>
            </a:r>
            <a:r>
              <a:rPr lang="en-US" sz="2500" dirty="0" smtClean="0"/>
              <a:t> (for Mitigated Hortatory Discourse)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c. Jussive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d. </a:t>
            </a:r>
            <a:r>
              <a:rPr lang="en-US" sz="2500" dirty="0" err="1" smtClean="0">
                <a:solidFill>
                  <a:srgbClr val="FF00FF"/>
                </a:solidFill>
              </a:rPr>
              <a:t>Cohortative</a:t>
            </a:r>
            <a:endParaRPr lang="en-US" sz="2500" dirty="0">
              <a:solidFill>
                <a:srgbClr val="FF00FF"/>
              </a:solidFill>
            </a:endParaRPr>
          </a:p>
          <a:p>
            <a:pPr marL="117475" indent="0">
              <a:buNone/>
            </a:pPr>
            <a:endParaRPr lang="en-US" sz="2500" b="1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500" b="1" dirty="0"/>
              <a:t>Topicalization</a:t>
            </a:r>
            <a:r>
              <a:rPr lang="en-US" sz="2500" dirty="0"/>
              <a:t>: </a:t>
            </a:r>
            <a:r>
              <a:rPr lang="en-US" sz="2500" dirty="0" smtClean="0"/>
              <a:t>X-Imperative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 smtClean="0"/>
              <a:t>Prohibitive Commands</a:t>
            </a:r>
            <a:r>
              <a:rPr lang="en-US" sz="2500" dirty="0" smtClean="0"/>
              <a:t>: </a:t>
            </a:r>
            <a:r>
              <a:rPr lang="he-IL" sz="25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אַל</a:t>
            </a:r>
            <a:r>
              <a:rPr lang="en-US" sz="2500" dirty="0" smtClean="0"/>
              <a:t> or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en-US" sz="2500" dirty="0" smtClean="0"/>
              <a:t> + </a:t>
            </a:r>
            <a:r>
              <a:rPr lang="en-US" sz="2500" dirty="0" err="1" smtClean="0"/>
              <a:t>yiqtol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/>
              <a:t>Consequence, purpose</a:t>
            </a:r>
            <a:r>
              <a:rPr lang="en-US" sz="2500" dirty="0" smtClean="0"/>
              <a:t>: </a:t>
            </a:r>
            <a:r>
              <a:rPr lang="en-US" sz="2500" dirty="0" err="1"/>
              <a:t>W</a:t>
            </a:r>
            <a:r>
              <a:rPr lang="en-US" sz="2500" dirty="0" err="1" smtClean="0"/>
              <a:t>eqatal</a:t>
            </a:r>
            <a:endParaRPr lang="he-IL" sz="25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 err="1" smtClean="0"/>
              <a:t>Backgrounded</a:t>
            </a:r>
            <a:r>
              <a:rPr lang="en-US" sz="2500" b="1" dirty="0" smtClean="0"/>
              <a:t> activities</a:t>
            </a:r>
            <a:r>
              <a:rPr lang="en-US" sz="2500" dirty="0" smtClean="0"/>
              <a:t>: Participle</a:t>
            </a:r>
            <a:endParaRPr lang="en-US" sz="2500" dirty="0"/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 smtClean="0"/>
              <a:t>Scene setting</a:t>
            </a:r>
            <a:r>
              <a:rPr lang="en-US" sz="2500" dirty="0" smtClean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</a:t>
            </a:r>
            <a:r>
              <a:rPr lang="en-US" sz="2500" dirty="0" smtClean="0"/>
              <a:t>Clause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3124200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/>
              <a:t>Discourse Profile </a:t>
            </a:r>
            <a:r>
              <a:rPr lang="en-US" sz="3200" dirty="0" smtClean="0"/>
              <a:t>for </a:t>
            </a:r>
            <a:r>
              <a:rPr lang="en-US" sz="3200" dirty="0"/>
              <a:t>Hortatory Discourse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10200" y="2133600"/>
            <a:ext cx="3429000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We add the </a:t>
            </a:r>
            <a:r>
              <a:rPr lang="en-US" dirty="0" err="1" smtClean="0">
                <a:solidFill>
                  <a:srgbClr val="FF00FF"/>
                </a:solidFill>
              </a:rPr>
              <a:t>cohortative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en-US" dirty="0" smtClean="0"/>
              <a:t>which gives us four (</a:t>
            </a:r>
            <a:r>
              <a:rPr lang="en-US" u="sng" dirty="0" smtClean="0"/>
              <a:t>four</a:t>
            </a:r>
            <a:r>
              <a:rPr lang="en-US" dirty="0" smtClean="0"/>
              <a:t>!) verb forms that can function as the mainline for Hortatory Discourse.</a:t>
            </a:r>
          </a:p>
        </p:txBody>
      </p:sp>
      <p:cxnSp>
        <p:nvCxnSpPr>
          <p:cNvPr id="9" name="Straight Arrow Connector 8"/>
          <p:cNvCxnSpPr>
            <a:stCxn id="6" idx="1"/>
          </p:cNvCxnSpPr>
          <p:nvPr/>
        </p:nvCxnSpPr>
        <p:spPr>
          <a:xfrm flipH="1" flipV="1">
            <a:off x="4343400" y="2733764"/>
            <a:ext cx="1066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4416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  <a:tabLst>
                <a:tab pos="4114800" algn="l"/>
                <a:tab pos="6172200" algn="l"/>
              </a:tabLst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smtClean="0"/>
              <a:t>a. Imperative 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b. </a:t>
            </a:r>
            <a:r>
              <a:rPr lang="en-US" sz="2500" dirty="0" err="1" smtClean="0"/>
              <a:t>Weqatal</a:t>
            </a:r>
            <a:r>
              <a:rPr lang="en-US" sz="2500" dirty="0" smtClean="0"/>
              <a:t> (for Mitigated Hortatory Discourse)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c. Jussive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d. </a:t>
            </a:r>
            <a:r>
              <a:rPr lang="en-US" sz="2500" dirty="0" err="1" smtClean="0">
                <a:solidFill>
                  <a:srgbClr val="FF00FF"/>
                </a:solidFill>
              </a:rPr>
              <a:t>Cohortative</a:t>
            </a:r>
            <a:endParaRPr lang="en-US" sz="2500" dirty="0">
              <a:solidFill>
                <a:srgbClr val="FF00FF"/>
              </a:solidFill>
            </a:endParaRPr>
          </a:p>
          <a:p>
            <a:pPr marL="117475" indent="0">
              <a:buNone/>
            </a:pPr>
            <a:endParaRPr lang="en-US" sz="2500" b="1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500" b="1" dirty="0"/>
              <a:t>Topicalization</a:t>
            </a:r>
            <a:r>
              <a:rPr lang="en-US" sz="2500" dirty="0"/>
              <a:t>: </a:t>
            </a:r>
            <a:r>
              <a:rPr lang="en-US" sz="2500" dirty="0" smtClean="0"/>
              <a:t>X-Imperative</a:t>
            </a:r>
            <a:endParaRPr lang="en-US" sz="2500" dirty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 smtClean="0"/>
              <a:t>Prohibitive Commands</a:t>
            </a:r>
            <a:r>
              <a:rPr lang="en-US" sz="2500" dirty="0" smtClean="0"/>
              <a:t>: </a:t>
            </a:r>
            <a:r>
              <a:rPr lang="he-IL" sz="25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אַל</a:t>
            </a:r>
            <a:r>
              <a:rPr lang="en-US" sz="2500" dirty="0" smtClean="0"/>
              <a:t> or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en-US" sz="2500" dirty="0" smtClean="0"/>
              <a:t> + </a:t>
            </a:r>
            <a:r>
              <a:rPr lang="en-US" sz="2500" dirty="0" err="1" smtClean="0"/>
              <a:t>yiqtol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/>
              <a:t>Consequence, purpose</a:t>
            </a:r>
            <a:r>
              <a:rPr lang="en-US" sz="2500" dirty="0" smtClean="0"/>
              <a:t>: </a:t>
            </a:r>
            <a:r>
              <a:rPr lang="en-US" sz="2500" dirty="0" err="1"/>
              <a:t>W</a:t>
            </a:r>
            <a:r>
              <a:rPr lang="en-US" sz="2500" dirty="0" err="1" smtClean="0"/>
              <a:t>eqatal</a:t>
            </a:r>
            <a:endParaRPr lang="he-IL" sz="25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 err="1" smtClean="0"/>
              <a:t>Backgrounded</a:t>
            </a:r>
            <a:r>
              <a:rPr lang="en-US" sz="2500" b="1" dirty="0" smtClean="0"/>
              <a:t> activities</a:t>
            </a:r>
            <a:r>
              <a:rPr lang="en-US" sz="2500" dirty="0" smtClean="0"/>
              <a:t>: Participle</a:t>
            </a:r>
            <a:endParaRPr lang="en-US" sz="2500" dirty="0"/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 smtClean="0"/>
              <a:t>Scene setting</a:t>
            </a:r>
            <a:r>
              <a:rPr lang="en-US" sz="2500" dirty="0" smtClean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</a:t>
            </a:r>
            <a:r>
              <a:rPr lang="en-US" sz="2500" dirty="0" smtClean="0"/>
              <a:t>Clause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3124200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/>
              <a:t>Discourse Profile </a:t>
            </a:r>
            <a:r>
              <a:rPr lang="en-US" sz="3200" dirty="0" smtClean="0"/>
              <a:t>for </a:t>
            </a:r>
            <a:r>
              <a:rPr lang="en-US" sz="3200" dirty="0"/>
              <a:t>Hortatory Discourse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591300" y="2743200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124700" y="1078468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19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24700" y="4774168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124700" y="4304268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24700" y="1981200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24700" y="2558534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6591300" y="2165866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591300" y="1263134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591300" y="1263134"/>
            <a:ext cx="533400" cy="3370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591300" y="4494768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591300" y="4958834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5147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  <a:tabLst>
                <a:tab pos="4114800" algn="l"/>
                <a:tab pos="6172200" algn="l"/>
              </a:tabLst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smtClean="0"/>
              <a:t>a. Imperative 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b. </a:t>
            </a:r>
            <a:r>
              <a:rPr lang="en-US" sz="2500" dirty="0" err="1" smtClean="0"/>
              <a:t>Weqatal</a:t>
            </a:r>
            <a:r>
              <a:rPr lang="en-US" sz="2500" dirty="0" smtClean="0"/>
              <a:t> (for Mitigated Hortatory Discourse)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c. Jussive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d. </a:t>
            </a:r>
            <a:r>
              <a:rPr lang="en-US" sz="2500" dirty="0" err="1" smtClean="0">
                <a:solidFill>
                  <a:srgbClr val="FF00FF"/>
                </a:solidFill>
              </a:rPr>
              <a:t>Cohortative</a:t>
            </a:r>
            <a:endParaRPr lang="en-US" sz="2500" dirty="0">
              <a:solidFill>
                <a:srgbClr val="FF00FF"/>
              </a:solidFill>
            </a:endParaRPr>
          </a:p>
          <a:p>
            <a:pPr marL="117475" indent="0">
              <a:buNone/>
            </a:pPr>
            <a:endParaRPr lang="en-US" sz="2500" b="1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500" b="1" dirty="0"/>
              <a:t>Topicalization</a:t>
            </a:r>
            <a:r>
              <a:rPr lang="en-US" sz="2500" dirty="0"/>
              <a:t>: </a:t>
            </a:r>
            <a:r>
              <a:rPr lang="en-US" sz="2500" dirty="0" smtClean="0"/>
              <a:t>X-Imperative</a:t>
            </a:r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 smtClean="0"/>
              <a:t>Prohibitive Commands</a:t>
            </a:r>
            <a:r>
              <a:rPr lang="en-US" sz="2500" dirty="0" smtClean="0"/>
              <a:t>: </a:t>
            </a:r>
            <a:r>
              <a:rPr lang="he-IL" sz="25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אַל</a:t>
            </a:r>
            <a:r>
              <a:rPr lang="en-US" sz="2500" dirty="0" smtClean="0"/>
              <a:t> or </a:t>
            </a:r>
            <a:r>
              <a:rPr lang="he-IL" sz="25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en-US" sz="2500" dirty="0" smtClean="0"/>
              <a:t> + </a:t>
            </a:r>
            <a:r>
              <a:rPr lang="en-US" sz="2500" dirty="0" err="1" smtClean="0"/>
              <a:t>yiqtol</a:t>
            </a:r>
            <a:endParaRPr lang="en-US" sz="2500" dirty="0" smtClean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 smtClean="0"/>
              <a:t>Consequence</a:t>
            </a:r>
            <a:r>
              <a:rPr lang="en-US" sz="2500" b="1" dirty="0"/>
              <a:t>, purpose</a:t>
            </a:r>
            <a:r>
              <a:rPr lang="en-US" sz="2500" dirty="0" smtClean="0"/>
              <a:t>: </a:t>
            </a:r>
            <a:r>
              <a:rPr lang="en-US" sz="2500" dirty="0" err="1"/>
              <a:t>W</a:t>
            </a:r>
            <a:r>
              <a:rPr lang="en-US" sz="2500" dirty="0" err="1" smtClean="0"/>
              <a:t>eqatal</a:t>
            </a:r>
            <a:endParaRPr lang="he-IL" sz="25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 err="1" smtClean="0"/>
              <a:t>Backgrounded</a:t>
            </a:r>
            <a:r>
              <a:rPr lang="en-US" sz="2500" b="1" dirty="0" smtClean="0"/>
              <a:t> activities</a:t>
            </a:r>
            <a:r>
              <a:rPr lang="en-US" sz="2500" dirty="0" smtClean="0"/>
              <a:t>: Participle</a:t>
            </a:r>
            <a:endParaRPr lang="en-US" sz="2500" dirty="0"/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 smtClean="0"/>
              <a:t>Scene setting</a:t>
            </a:r>
            <a:r>
              <a:rPr lang="en-US" sz="2500" dirty="0" smtClean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</a:t>
            </a:r>
            <a:r>
              <a:rPr lang="en-US" sz="2500" dirty="0" smtClean="0"/>
              <a:t>Clause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3124200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/>
              <a:t>Discourse Profile </a:t>
            </a:r>
            <a:r>
              <a:rPr lang="en-US" sz="3200" dirty="0" smtClean="0"/>
              <a:t>for </a:t>
            </a:r>
            <a:r>
              <a:rPr lang="en-US" sz="3200" dirty="0"/>
              <a:t>Hortatory Discourse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591300" y="2743200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124700" y="1078468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19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24700" y="4774168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124700" y="4304268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24700" y="1981200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24700" y="2558534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3276600"/>
            <a:ext cx="17145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21.6b.4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6591300" y="2165866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591300" y="1263134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591300" y="1263134"/>
            <a:ext cx="533400" cy="3370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05250" y="3645932"/>
            <a:ext cx="0" cy="2402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591300" y="4494768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591300" y="4958834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1975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  <a:tabLst>
                <a:tab pos="4114800" algn="l"/>
                <a:tab pos="6172200" algn="l"/>
              </a:tabLst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smtClean="0"/>
              <a:t>a. Imperative 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b. </a:t>
            </a:r>
            <a:r>
              <a:rPr lang="en-US" sz="2500" dirty="0" err="1" smtClean="0"/>
              <a:t>Weqatal</a:t>
            </a:r>
            <a:r>
              <a:rPr lang="en-US" sz="2500" dirty="0" smtClean="0"/>
              <a:t> (for Mitigated Hortatory Discourse)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c. Jussive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d. </a:t>
            </a:r>
            <a:r>
              <a:rPr lang="en-US" sz="2500" dirty="0" err="1" smtClean="0">
                <a:solidFill>
                  <a:srgbClr val="FF00FF"/>
                </a:solidFill>
              </a:rPr>
              <a:t>Cohortative</a:t>
            </a:r>
            <a:endParaRPr lang="en-US" sz="2500" dirty="0">
              <a:solidFill>
                <a:srgbClr val="FF00FF"/>
              </a:solidFill>
            </a:endParaRPr>
          </a:p>
          <a:p>
            <a:pPr marL="117475" indent="0">
              <a:buNone/>
            </a:pPr>
            <a:endParaRPr lang="en-US" sz="2500" b="1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500" b="1" dirty="0"/>
              <a:t>Topicalization</a:t>
            </a:r>
            <a:r>
              <a:rPr lang="en-US" sz="2500" dirty="0"/>
              <a:t>: </a:t>
            </a:r>
            <a:r>
              <a:rPr lang="en-US" sz="2500" dirty="0" smtClean="0"/>
              <a:t>X-Imperative / X-Jussive / </a:t>
            </a:r>
            <a:r>
              <a:rPr lang="en-US" sz="2500" dirty="0" smtClean="0">
                <a:solidFill>
                  <a:srgbClr val="FF00FF"/>
                </a:solidFill>
              </a:rPr>
              <a:t>X-</a:t>
            </a:r>
            <a:r>
              <a:rPr lang="en-US" sz="2500" dirty="0" err="1" smtClean="0">
                <a:solidFill>
                  <a:srgbClr val="FF00FF"/>
                </a:solidFill>
              </a:rPr>
              <a:t>Cohortative</a:t>
            </a:r>
            <a:endParaRPr lang="en-US" sz="2500" dirty="0">
              <a:solidFill>
                <a:srgbClr val="FF00FF"/>
              </a:solidFill>
            </a:endParaRPr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 smtClean="0"/>
              <a:t>Prohibitive Commands</a:t>
            </a:r>
            <a:r>
              <a:rPr lang="en-US" sz="2500" dirty="0" smtClean="0"/>
              <a:t>: </a:t>
            </a:r>
            <a:r>
              <a:rPr lang="he-IL" sz="25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אַל</a:t>
            </a:r>
            <a:r>
              <a:rPr lang="en-US" sz="2500" dirty="0" smtClean="0"/>
              <a:t> or </a:t>
            </a:r>
            <a:r>
              <a:rPr lang="he-IL" sz="2500" dirty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en-US" sz="2500" dirty="0" smtClean="0"/>
              <a:t> + </a:t>
            </a:r>
            <a:r>
              <a:rPr lang="en-US" sz="2500" dirty="0" err="1" smtClean="0"/>
              <a:t>yiqtol</a:t>
            </a:r>
            <a:endParaRPr lang="en-US" sz="2500" dirty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/>
              <a:t>Consequence, purpose</a:t>
            </a:r>
            <a:r>
              <a:rPr lang="en-US" sz="2500" dirty="0" smtClean="0"/>
              <a:t>: </a:t>
            </a:r>
            <a:r>
              <a:rPr lang="en-US" sz="2500" dirty="0" err="1"/>
              <a:t>W</a:t>
            </a:r>
            <a:r>
              <a:rPr lang="en-US" sz="2500" dirty="0" err="1" smtClean="0"/>
              <a:t>eqatal</a:t>
            </a:r>
            <a:endParaRPr lang="he-IL" sz="25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 err="1" smtClean="0"/>
              <a:t>Backgrounded</a:t>
            </a:r>
            <a:r>
              <a:rPr lang="en-US" sz="2500" b="1" dirty="0" smtClean="0"/>
              <a:t> activities</a:t>
            </a:r>
            <a:r>
              <a:rPr lang="en-US" sz="2500" dirty="0" smtClean="0"/>
              <a:t>: Participle</a:t>
            </a:r>
            <a:endParaRPr lang="en-US" sz="2500" dirty="0"/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 smtClean="0"/>
              <a:t>Scene setting</a:t>
            </a:r>
            <a:r>
              <a:rPr lang="en-US" sz="2500" dirty="0" smtClean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</a:t>
            </a:r>
            <a:r>
              <a:rPr lang="en-US" sz="2500" dirty="0" smtClean="0"/>
              <a:t>Clause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3124200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/>
              <a:t>Discourse Profile </a:t>
            </a:r>
            <a:r>
              <a:rPr lang="en-US" sz="3200" dirty="0" smtClean="0"/>
              <a:t>for </a:t>
            </a:r>
            <a:r>
              <a:rPr lang="en-US" sz="3200" dirty="0"/>
              <a:t>Hortatory Discourse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591300" y="2743200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124700" y="1078468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19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24700" y="4774168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124700" y="4304268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24700" y="1981200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24700" y="2558534"/>
            <a:ext cx="12192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3276600"/>
            <a:ext cx="17145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21.6b.4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6591300" y="2165866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591300" y="1263134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591300" y="1263134"/>
            <a:ext cx="533400" cy="3370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05250" y="3645932"/>
            <a:ext cx="0" cy="2402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591300" y="4494768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591300" y="4958834"/>
            <a:ext cx="5334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781800" y="3276600"/>
            <a:ext cx="13335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Lesson 24.4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448550" y="3645932"/>
            <a:ext cx="0" cy="24026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5415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 txBox="1">
            <a:spLocks/>
          </p:cNvSpPr>
          <p:nvPr/>
        </p:nvSpPr>
        <p:spPr>
          <a:xfrm>
            <a:off x="457200" y="10668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  <a:tabLst>
                <a:tab pos="4114800" algn="l"/>
                <a:tab pos="6172200" algn="l"/>
              </a:tabLst>
            </a:pPr>
            <a:r>
              <a:rPr lang="en-US" sz="2500" b="1" dirty="0"/>
              <a:t>Mainline</a:t>
            </a:r>
            <a:r>
              <a:rPr lang="en-US" sz="2500" dirty="0"/>
              <a:t>: </a:t>
            </a:r>
            <a:r>
              <a:rPr lang="en-US" sz="2500" dirty="0" smtClean="0"/>
              <a:t>a. Imperative 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b. Jussive</a:t>
            </a:r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c. </a:t>
            </a:r>
            <a:r>
              <a:rPr lang="en-US" sz="2500" dirty="0" err="1" smtClean="0"/>
              <a:t>Cohortative</a:t>
            </a:r>
            <a:endParaRPr lang="en-US" sz="2500" dirty="0" smtClean="0"/>
          </a:p>
          <a:p>
            <a:pPr marL="1771650" indent="0">
              <a:buNone/>
              <a:tabLst>
                <a:tab pos="4114800" algn="l"/>
                <a:tab pos="6172200" algn="l"/>
              </a:tabLst>
            </a:pPr>
            <a:r>
              <a:rPr lang="en-US" sz="2500" dirty="0" smtClean="0"/>
              <a:t>d</a:t>
            </a:r>
            <a:r>
              <a:rPr lang="en-US" sz="2500" dirty="0"/>
              <a:t>. </a:t>
            </a:r>
            <a:r>
              <a:rPr lang="en-US" sz="2500" dirty="0" err="1"/>
              <a:t>Weqatal</a:t>
            </a:r>
            <a:r>
              <a:rPr lang="en-US" sz="2500" dirty="0"/>
              <a:t> (for Mitigated Hortatory Discourse</a:t>
            </a:r>
            <a:r>
              <a:rPr lang="en-US" sz="2500" dirty="0" smtClean="0"/>
              <a:t>)</a:t>
            </a:r>
            <a:endParaRPr lang="en-US" sz="2500" dirty="0"/>
          </a:p>
          <a:p>
            <a:pPr marL="117475" indent="0">
              <a:buNone/>
            </a:pPr>
            <a:endParaRPr lang="en-US" sz="2500" b="1" dirty="0" smtClean="0"/>
          </a:p>
          <a:p>
            <a:pPr marL="117475" indent="0">
              <a:buNone/>
            </a:pPr>
            <a:r>
              <a:rPr lang="en-US" sz="2500" b="1" dirty="0" smtClean="0"/>
              <a:t>Off-the-line</a:t>
            </a:r>
            <a:r>
              <a:rPr lang="en-US" sz="2500" dirty="0"/>
              <a:t>:</a:t>
            </a:r>
          </a:p>
          <a:p>
            <a:pPr marL="574675" indent="-457200">
              <a:buFont typeface="+mj-lt"/>
              <a:buAutoNum type="arabicPeriod" startAt="2"/>
              <a:tabLst>
                <a:tab pos="4572000" algn="l"/>
                <a:tab pos="6858000" algn="l"/>
              </a:tabLst>
            </a:pPr>
            <a:r>
              <a:rPr lang="en-US" sz="2500" b="1" dirty="0"/>
              <a:t>Topicalization</a:t>
            </a:r>
            <a:r>
              <a:rPr lang="en-US" sz="2500" dirty="0"/>
              <a:t>: X-Imperative / X-Jussive / </a:t>
            </a:r>
            <a:r>
              <a:rPr lang="en-US" sz="2500" dirty="0" smtClean="0"/>
              <a:t>X-</a:t>
            </a:r>
            <a:r>
              <a:rPr lang="en-US" sz="2500" dirty="0" err="1" smtClean="0"/>
              <a:t>Cohortative</a:t>
            </a:r>
            <a:endParaRPr lang="en-US" sz="2500" dirty="0" smtClean="0"/>
          </a:p>
          <a:p>
            <a:pPr marL="690563" indent="-457200">
              <a:buFont typeface="+mj-lt"/>
              <a:buAutoNum type="arabicPeriod" startAt="2"/>
            </a:pPr>
            <a:r>
              <a:rPr lang="en-US" sz="2500" b="1" dirty="0" smtClean="0"/>
              <a:t>Prohibitive Commands</a:t>
            </a:r>
            <a:r>
              <a:rPr lang="en-US" sz="2500" dirty="0" smtClean="0"/>
              <a:t>: </a:t>
            </a:r>
            <a:r>
              <a:rPr lang="he-IL" sz="25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אַל</a:t>
            </a:r>
            <a:r>
              <a:rPr lang="en-US" sz="2500" dirty="0" smtClean="0"/>
              <a:t> or </a:t>
            </a:r>
            <a:r>
              <a:rPr lang="he-IL" sz="25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לֹא</a:t>
            </a:r>
            <a:r>
              <a:rPr lang="en-US" sz="2500" dirty="0" smtClean="0"/>
              <a:t> + </a:t>
            </a:r>
            <a:r>
              <a:rPr lang="en-US" sz="2500" dirty="0" err="1" smtClean="0"/>
              <a:t>yiqtol</a:t>
            </a:r>
            <a:endParaRPr lang="en-US" sz="2500" dirty="0" smtClean="0"/>
          </a:p>
          <a:p>
            <a:pPr marL="800100" indent="-457200">
              <a:buFont typeface="+mj-lt"/>
              <a:buAutoNum type="arabicPeriod" startAt="2"/>
            </a:pPr>
            <a:r>
              <a:rPr lang="en-US" sz="2500" b="1" dirty="0" smtClean="0"/>
              <a:t>Consequence</a:t>
            </a:r>
            <a:r>
              <a:rPr lang="en-US" sz="2500" b="1" dirty="0"/>
              <a:t>, purpose</a:t>
            </a:r>
            <a:r>
              <a:rPr lang="en-US" sz="2500" dirty="0" smtClean="0"/>
              <a:t>: </a:t>
            </a:r>
            <a:r>
              <a:rPr lang="en-US" sz="2500" dirty="0" err="1"/>
              <a:t>W</a:t>
            </a:r>
            <a:r>
              <a:rPr lang="en-US" sz="2500" dirty="0" err="1" smtClean="0"/>
              <a:t>eqatal</a:t>
            </a:r>
            <a:endParaRPr lang="he-IL" sz="25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917575" indent="-457200">
              <a:buFont typeface="+mj-lt"/>
              <a:buAutoNum type="arabicPeriod" startAt="2"/>
            </a:pPr>
            <a:r>
              <a:rPr lang="en-US" sz="2500" b="1" dirty="0" err="1" smtClean="0"/>
              <a:t>Backgrounded</a:t>
            </a:r>
            <a:r>
              <a:rPr lang="en-US" sz="2500" b="1" dirty="0" smtClean="0"/>
              <a:t> activities</a:t>
            </a:r>
            <a:r>
              <a:rPr lang="en-US" sz="2500" dirty="0" smtClean="0"/>
              <a:t>: Participle</a:t>
            </a:r>
            <a:endParaRPr lang="en-US" sz="2500" dirty="0"/>
          </a:p>
          <a:p>
            <a:pPr marL="1139825" indent="-457200">
              <a:buFont typeface="+mj-lt"/>
              <a:buAutoNum type="arabicPeriod" startAt="2"/>
            </a:pPr>
            <a:r>
              <a:rPr lang="en-US" sz="2500" b="1" dirty="0" smtClean="0"/>
              <a:t>Scene setting</a:t>
            </a:r>
            <a:r>
              <a:rPr lang="en-US" sz="2500" dirty="0" smtClean="0"/>
              <a:t>: </a:t>
            </a:r>
            <a:r>
              <a:rPr lang="en-US" sz="2500" dirty="0" err="1"/>
              <a:t>Verbless</a:t>
            </a:r>
            <a:r>
              <a:rPr lang="en-US" sz="2500" dirty="0"/>
              <a:t> </a:t>
            </a:r>
            <a:r>
              <a:rPr lang="en-US" sz="2500" dirty="0" smtClean="0"/>
              <a:t>Clause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81000" y="3124200"/>
            <a:ext cx="845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10600" cy="762000"/>
          </a:xfrm>
        </p:spPr>
        <p:txBody>
          <a:bodyPr>
            <a:normAutofit/>
          </a:bodyPr>
          <a:lstStyle/>
          <a:p>
            <a:r>
              <a:rPr lang="en-US" sz="3200" dirty="0"/>
              <a:t>Discourse Profile </a:t>
            </a:r>
            <a:r>
              <a:rPr lang="en-US" sz="3200" dirty="0" smtClean="0"/>
              <a:t>for </a:t>
            </a:r>
            <a:r>
              <a:rPr lang="en-US" sz="3200" dirty="0"/>
              <a:t>Hortatory Discourse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7800" y="1066800"/>
            <a:ext cx="3429000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Reordered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Note that the 4 mainline verb forms are equally ranked</a:t>
            </a:r>
          </a:p>
        </p:txBody>
      </p:sp>
    </p:spTree>
    <p:extLst>
      <p:ext uri="{BB962C8B-B14F-4D97-AF65-F5344CB8AC3E}">
        <p14:creationId xmlns:p14="http://schemas.microsoft.com/office/powerpoint/2010/main" val="375391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Translate the first phrase.</a:t>
            </a:r>
          </a:p>
          <a:p>
            <a:r>
              <a:rPr lang="en-US" dirty="0" smtClean="0"/>
              <a:t>What genre is this?</a:t>
            </a:r>
          </a:p>
          <a:p>
            <a:r>
              <a:rPr lang="en-US" dirty="0" smtClean="0"/>
              <a:t>What genre do we expect to follow this particular verb?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685800"/>
            <a:ext cx="8686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וַ֫יֹּאמֶר דָּוִד אֶל־גָּד </a:t>
            </a: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נִפְּלָה־נָּא בְיַד־יְהוָה כִּי־רַבִּים רַחֲמָיו וּבְיַד־אָדָם אַל־אֶפֹּ֫לָה׃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Translate the first phrase.</a:t>
            </a:r>
          </a:p>
          <a:p>
            <a:r>
              <a:rPr lang="en-US" dirty="0" smtClean="0"/>
              <a:t>What genre is this?</a:t>
            </a:r>
          </a:p>
          <a:p>
            <a:r>
              <a:rPr lang="en-US" dirty="0" smtClean="0"/>
              <a:t>What genre do we expect to follow this particular verb?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685800"/>
            <a:ext cx="86868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וַ֫יֹּאמֶר דָּוִד אֶל־גָּד </a:t>
            </a:r>
          </a:p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נִפְּלָה־נָּא בְיַד־יְהוָה כִּי־רַבִּים רַחֲמָיו וּבְיַד־אָדָם אַל־אֶפֹּ֫לָה׃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27417" y="2101334"/>
            <a:ext cx="1943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‘David said to Gad’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9137" y="2667000"/>
            <a:ext cx="198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Historical Narrative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4352925"/>
            <a:ext cx="67565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One of the ‘Direct Speech’ or ‘forward-looking’ or ‘+projection’ genres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Predictive Narrative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Instructional Discourse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Hortatory Discourse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31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cohortative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does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נָּא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indicate?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800100"/>
            <a:ext cx="868680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...	נִפְּלָה־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נָּא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בְיַד־יְהוָה כִּי־רַבִּים רַחֲמָיו וּבְיַד־אָדָם אַל־אֶפֹּ֫לָה׃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8680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cohortative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does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נָּא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indicate?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800100"/>
            <a:ext cx="868680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...	נִפְּלָה־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נָּא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בְיַד־יְהוָה כִּי־רַבִּים רַחֲמָיו וּבְיַד־אָדָם אַל־אֶפֹּ֫לָה׃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1" y="2209800"/>
            <a:ext cx="838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Traditionally it has been translated as ‘</a:t>
            </a:r>
            <a:r>
              <a:rPr lang="en-US" i="1" dirty="0" smtClean="0">
                <a:solidFill>
                  <a:srgbClr val="FF0000"/>
                </a:solidFill>
              </a:rPr>
              <a:t>please’</a:t>
            </a:r>
            <a:r>
              <a:rPr lang="en-US" dirty="0" smtClean="0">
                <a:solidFill>
                  <a:srgbClr val="FF0000"/>
                </a:solidFill>
              </a:rPr>
              <a:t> but that doesn’t always fit the context.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More importantly,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נָּא</a:t>
            </a:r>
            <a:r>
              <a:rPr lang="he-IL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indicates that the preceding verb is a VOLITIVE.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In other words, the verb involves some ‘imposition of the will’.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In the third person we saw that this distinguished a third person </a:t>
            </a:r>
            <a:r>
              <a:rPr lang="en-US" dirty="0" err="1" smtClean="0">
                <a:solidFill>
                  <a:srgbClr val="FF0000"/>
                </a:solidFill>
              </a:rPr>
              <a:t>yiqtol</a:t>
            </a:r>
            <a:r>
              <a:rPr lang="en-US" dirty="0" smtClean="0">
                <a:solidFill>
                  <a:srgbClr val="FF0000"/>
                </a:solidFill>
              </a:rPr>
              <a:t> from a jussive (</a:t>
            </a:r>
            <a:r>
              <a:rPr lang="en-US" dirty="0" err="1" smtClean="0">
                <a:solidFill>
                  <a:srgbClr val="FF0000"/>
                </a:solidFill>
              </a:rPr>
              <a:t>Rocine</a:t>
            </a:r>
            <a:r>
              <a:rPr lang="en-US" dirty="0" smtClean="0">
                <a:solidFill>
                  <a:srgbClr val="FF0000"/>
                </a:solidFill>
              </a:rPr>
              <a:t> 23).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85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cohortative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 us know look at the verb before the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נָּא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What kind of </a:t>
            </a:r>
            <a:r>
              <a:rPr lang="en-US" dirty="0" err="1" smtClean="0"/>
              <a:t>dagesh</a:t>
            </a:r>
            <a:r>
              <a:rPr lang="en-US" dirty="0" smtClean="0"/>
              <a:t> is in the </a:t>
            </a:r>
            <a:r>
              <a:rPr lang="en-US" dirty="0" err="1"/>
              <a:t>P</a:t>
            </a:r>
            <a:r>
              <a:rPr lang="en-US" dirty="0" err="1" smtClean="0"/>
              <a:t>eh</a:t>
            </a:r>
            <a:r>
              <a:rPr lang="en-US" dirty="0" smtClean="0"/>
              <a:t> and what does it indicate?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800100"/>
            <a:ext cx="868680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...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נִפְּלָה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־נָּא בְיַד־יְהוָה כִּי־רַבִּים רַחֲמָיו וּבְיַד־אָדָם אַל־אֶפֹּ֫לָה׃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2901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cohortative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 us know look at the verb before the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נָּא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What kind of </a:t>
            </a:r>
            <a:r>
              <a:rPr lang="en-US" dirty="0" err="1" smtClean="0"/>
              <a:t>dagesh</a:t>
            </a:r>
            <a:r>
              <a:rPr lang="en-US" dirty="0" smtClean="0"/>
              <a:t> is in the </a:t>
            </a:r>
            <a:r>
              <a:rPr lang="en-US" dirty="0" err="1"/>
              <a:t>Peh</a:t>
            </a:r>
            <a:r>
              <a:rPr lang="en-US" dirty="0"/>
              <a:t> and </a:t>
            </a:r>
            <a:r>
              <a:rPr lang="en-US" dirty="0" smtClean="0"/>
              <a:t>what does it indicate?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800100"/>
            <a:ext cx="868680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...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נִפְּלָה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־נָּא בְיַד־יְהוָה כִּי־רַבִּים רַחֲמָיו וּבְיַד־אָדָם אַל־אֶפֹּ֫לָה׃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1" y="3391258"/>
            <a:ext cx="838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It cannot be a </a:t>
            </a:r>
            <a:r>
              <a:rPr lang="en-US" dirty="0" err="1" smtClean="0">
                <a:solidFill>
                  <a:srgbClr val="FF0000"/>
                </a:solidFill>
              </a:rPr>
              <a:t>dagesh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lene</a:t>
            </a:r>
            <a:r>
              <a:rPr lang="en-US" dirty="0" smtClean="0">
                <a:solidFill>
                  <a:srgbClr val="FF0000"/>
                </a:solidFill>
              </a:rPr>
              <a:t> (even though it’s in a </a:t>
            </a:r>
            <a:r>
              <a:rPr lang="en-US" dirty="0" err="1" smtClean="0">
                <a:solidFill>
                  <a:srgbClr val="FF0000"/>
                </a:solidFill>
              </a:rPr>
              <a:t>begadkephet</a:t>
            </a:r>
            <a:r>
              <a:rPr lang="en-US" dirty="0" smtClean="0">
                <a:solidFill>
                  <a:srgbClr val="FF0000"/>
                </a:solidFill>
              </a:rPr>
              <a:t> letter) because it has a vowel before it (the </a:t>
            </a:r>
            <a:r>
              <a:rPr lang="en-US" dirty="0" err="1" smtClean="0">
                <a:solidFill>
                  <a:srgbClr val="FF0000"/>
                </a:solidFill>
              </a:rPr>
              <a:t>hireq</a:t>
            </a:r>
            <a:r>
              <a:rPr lang="en-US" dirty="0" smtClean="0">
                <a:solidFill>
                  <a:srgbClr val="FF0000"/>
                </a:solidFill>
              </a:rPr>
              <a:t> under the nun). </a:t>
            </a:r>
            <a:r>
              <a:rPr lang="en-US" dirty="0" err="1" smtClean="0">
                <a:solidFill>
                  <a:srgbClr val="FF0000"/>
                </a:solidFill>
              </a:rPr>
              <a:t>Dagesh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lene</a:t>
            </a:r>
            <a:r>
              <a:rPr lang="en-US" dirty="0" smtClean="0">
                <a:solidFill>
                  <a:srgbClr val="FF0000"/>
                </a:solidFill>
              </a:rPr>
              <a:t> will not be present if a vowel precedes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So… it must be a </a:t>
            </a:r>
            <a:r>
              <a:rPr lang="en-US" dirty="0" err="1" smtClean="0">
                <a:solidFill>
                  <a:srgbClr val="FF0000"/>
                </a:solidFill>
              </a:rPr>
              <a:t>dagesh</a:t>
            </a:r>
            <a:r>
              <a:rPr lang="en-US" dirty="0" smtClean="0">
                <a:solidFill>
                  <a:srgbClr val="FF0000"/>
                </a:solidFill>
              </a:rPr>
              <a:t> forte, indicating doubling of the letter </a:t>
            </a:r>
            <a:r>
              <a:rPr lang="en-US" dirty="0" err="1" smtClean="0">
                <a:solidFill>
                  <a:srgbClr val="FF0000"/>
                </a:solidFill>
              </a:rPr>
              <a:t>peh</a:t>
            </a:r>
            <a:r>
              <a:rPr lang="en-US" dirty="0" smtClean="0">
                <a:solidFill>
                  <a:srgbClr val="FF0000"/>
                </a:solidFill>
              </a:rPr>
              <a:t>. Why might we have 2 </a:t>
            </a:r>
            <a:r>
              <a:rPr lang="en-US" dirty="0" err="1" smtClean="0">
                <a:solidFill>
                  <a:srgbClr val="FF0000"/>
                </a:solidFill>
              </a:rPr>
              <a:t>pehs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The doubling here is due to an assimilated nun from the I-Nun verb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נפל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Rocine</a:t>
            </a:r>
            <a:r>
              <a:rPr lang="en-US" dirty="0" smtClean="0">
                <a:solidFill>
                  <a:srgbClr val="FF0000"/>
                </a:solidFill>
              </a:rPr>
              <a:t> 17.4c). So we have 2 nuns: the one we see and the assimilated nun present as a </a:t>
            </a:r>
            <a:r>
              <a:rPr lang="en-US" dirty="0" err="1" smtClean="0">
                <a:solidFill>
                  <a:srgbClr val="FF0000"/>
                </a:solidFill>
              </a:rPr>
              <a:t>dagesh</a:t>
            </a:r>
            <a:r>
              <a:rPr lang="en-US" dirty="0" smtClean="0">
                <a:solidFill>
                  <a:srgbClr val="FF0000"/>
                </a:solidFill>
              </a:rPr>
              <a:t> forte. We should have enough information now to parse the verb.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7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cohortative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Parse the verb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נִפְּלָה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04800" y="800100"/>
            <a:ext cx="868680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...	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נִפְּלָה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־נָּא בְיַד־יְהוָה כִּי־רַבִּים רַחֲמָיו וּבְיַד־אָדָם אַל־אֶפֹּ֫לָה׃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627370"/>
              </p:ext>
            </p:extLst>
          </p:nvPr>
        </p:nvGraphicFramePr>
        <p:xfrm>
          <a:off x="533400" y="2362200"/>
          <a:ext cx="8054062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5993"/>
                <a:gridCol w="710628"/>
                <a:gridCol w="1457579"/>
                <a:gridCol w="1066800"/>
                <a:gridCol w="2603675"/>
                <a:gridCol w="1259387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35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8660</TotalTime>
  <Words>1545</Words>
  <Application>Microsoft Office PowerPoint</Application>
  <PresentationFormat>On-screen Show (4:3)</PresentationFormat>
  <Paragraphs>328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Rocine Lesson 24</vt:lpstr>
      <vt:lpstr>Goals</vt:lpstr>
      <vt:lpstr>What we already know</vt:lpstr>
      <vt:lpstr>What we already know</vt:lpstr>
      <vt:lpstr>The cohortative</vt:lpstr>
      <vt:lpstr>The cohortative</vt:lpstr>
      <vt:lpstr>The cohortative</vt:lpstr>
      <vt:lpstr>The cohortative</vt:lpstr>
      <vt:lpstr>The cohortative</vt:lpstr>
      <vt:lpstr>The cohortative</vt:lpstr>
      <vt:lpstr>The cohortative</vt:lpstr>
      <vt:lpstr>The cohortative</vt:lpstr>
      <vt:lpstr>The cohortative</vt:lpstr>
      <vt:lpstr>The cohortative</vt:lpstr>
      <vt:lpstr>The cohortative</vt:lpstr>
      <vt:lpstr>The cohortative</vt:lpstr>
      <vt:lpstr>Summary of Volitional Forms</vt:lpstr>
      <vt:lpstr>Another cohortative</vt:lpstr>
      <vt:lpstr>Another cohortative</vt:lpstr>
      <vt:lpstr>Another cohortative</vt:lpstr>
      <vt:lpstr>Another cohortative</vt:lpstr>
      <vt:lpstr>Another cohortative</vt:lpstr>
      <vt:lpstr>Another cohortative</vt:lpstr>
      <vt:lpstr>Discourse Profile for Hortatory Discourse </vt:lpstr>
      <vt:lpstr>Discourse Profile for Hortatory Discourse </vt:lpstr>
      <vt:lpstr>Discourse Profile for Hortatory Discourse </vt:lpstr>
      <vt:lpstr>Discourse Profile for Hortatory Discourse </vt:lpstr>
      <vt:lpstr>Discourse Profile for Hortatory Discourse </vt:lpstr>
      <vt:lpstr>Discourse Profile for Hortatory Discourse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823</cp:revision>
  <cp:lastPrinted>2013-11-05T02:18:07Z</cp:lastPrinted>
  <dcterms:created xsi:type="dcterms:W3CDTF">2006-08-16T00:00:00Z</dcterms:created>
  <dcterms:modified xsi:type="dcterms:W3CDTF">2015-06-24T12:59:24Z</dcterms:modified>
</cp:coreProperties>
</file>