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697" r:id="rId2"/>
    <p:sldId id="660" r:id="rId3"/>
    <p:sldId id="821" r:id="rId4"/>
    <p:sldId id="823" r:id="rId5"/>
    <p:sldId id="824" r:id="rId6"/>
    <p:sldId id="825" r:id="rId7"/>
    <p:sldId id="826" r:id="rId8"/>
    <p:sldId id="817" r:id="rId9"/>
    <p:sldId id="820" r:id="rId10"/>
    <p:sldId id="819" r:id="rId11"/>
    <p:sldId id="822" r:id="rId12"/>
    <p:sldId id="837" r:id="rId13"/>
    <p:sldId id="868" r:id="rId14"/>
    <p:sldId id="833" r:id="rId15"/>
    <p:sldId id="834" r:id="rId16"/>
    <p:sldId id="835" r:id="rId17"/>
    <p:sldId id="838" r:id="rId18"/>
    <p:sldId id="840" r:id="rId19"/>
    <p:sldId id="841" r:id="rId20"/>
    <p:sldId id="842" r:id="rId21"/>
    <p:sldId id="843" r:id="rId22"/>
    <p:sldId id="846" r:id="rId23"/>
    <p:sldId id="848" r:id="rId24"/>
    <p:sldId id="849" r:id="rId25"/>
    <p:sldId id="851" r:id="rId26"/>
    <p:sldId id="852" r:id="rId27"/>
    <p:sldId id="859" r:id="rId28"/>
    <p:sldId id="856" r:id="rId29"/>
    <p:sldId id="857" r:id="rId30"/>
    <p:sldId id="860" r:id="rId31"/>
    <p:sldId id="861" r:id="rId32"/>
    <p:sldId id="858" r:id="rId33"/>
    <p:sldId id="863" r:id="rId34"/>
    <p:sldId id="862" r:id="rId35"/>
    <p:sldId id="864" r:id="rId36"/>
    <p:sldId id="865" r:id="rId37"/>
    <p:sldId id="866" r:id="rId3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1447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עֵשָׂו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רָב אָחִי יְהִי לְךָ אֲשֶׁר־לָךְ׃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4958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Genesis 33:9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90601"/>
            <a:ext cx="8915400" cy="137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Pronominal suffixes are one way to indicate possession.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327080"/>
              </p:ext>
            </p:extLst>
          </p:nvPr>
        </p:nvGraphicFramePr>
        <p:xfrm>
          <a:off x="228600" y="2438400"/>
          <a:ext cx="8686800" cy="3873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64558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6455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סוּסוֹ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His</a:t>
                      </a:r>
                      <a:r>
                        <a:rPr lang="en-US" baseline="0" dirty="0" smtClean="0"/>
                        <a:t> horse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סוּסָם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Their horse</a:t>
                      </a:r>
                      <a:endParaRPr lang="en-US" dirty="0"/>
                    </a:p>
                  </a:txBody>
                  <a:tcPr marL="457200" anchor="ctr"/>
                </a:tc>
              </a:tr>
              <a:tr h="6455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סוּסָהּ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Her horse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סוּסָן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Their</a:t>
                      </a:r>
                      <a:r>
                        <a:rPr lang="en-US" baseline="0" dirty="0" smtClean="0"/>
                        <a:t> horse</a:t>
                      </a:r>
                      <a:endParaRPr lang="en-US" dirty="0"/>
                    </a:p>
                  </a:txBody>
                  <a:tcPr marL="457200" anchor="ctr"/>
                </a:tc>
              </a:tr>
              <a:tr h="6455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סוּסְךָ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Your horse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סוּסְכֶם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Your horse</a:t>
                      </a:r>
                      <a:endParaRPr lang="en-US" dirty="0"/>
                    </a:p>
                  </a:txBody>
                  <a:tcPr marL="457200" anchor="ctr"/>
                </a:tc>
              </a:tr>
              <a:tr h="6455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סוּסֵךְ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Your horse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סוּסְכֶן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Your horse</a:t>
                      </a:r>
                      <a:endParaRPr lang="en-US" dirty="0"/>
                    </a:p>
                  </a:txBody>
                  <a:tcPr marL="457200" anchor="ctr"/>
                </a:tc>
              </a:tr>
              <a:tr h="6455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סוּסִי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My horse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סוּסֵ֫נוּ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Our</a:t>
                      </a:r>
                      <a:r>
                        <a:rPr lang="en-US" baseline="0" dirty="0" smtClean="0"/>
                        <a:t> horse</a:t>
                      </a:r>
                      <a:endParaRPr lang="en-US" dirty="0"/>
                    </a:p>
                  </a:txBody>
                  <a:tcPr marL="4572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84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r>
              <a:rPr lang="en-US" dirty="0" smtClean="0"/>
              <a:t>In our lesson verse,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</a:t>
            </a:r>
            <a:r>
              <a:rPr lang="en-US" dirty="0" smtClean="0"/>
              <a:t> means “</a:t>
            </a:r>
            <a:r>
              <a:rPr lang="en-US" i="1" dirty="0" smtClean="0"/>
              <a:t>I have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Literally “</a:t>
            </a:r>
            <a:r>
              <a:rPr lang="en-US" i="1" dirty="0" smtClean="0"/>
              <a:t>there is to me</a:t>
            </a:r>
            <a:r>
              <a:rPr lang="en-US" dirty="0" smtClean="0"/>
              <a:t>”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רָב אָחִי יְהִי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451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r>
              <a:rPr lang="en-US" dirty="0" smtClean="0"/>
              <a:t>In our lesson verse,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</a:t>
            </a:r>
            <a:r>
              <a:rPr lang="en-US" dirty="0" smtClean="0"/>
              <a:t> means “</a:t>
            </a:r>
            <a:r>
              <a:rPr lang="en-US" i="1" dirty="0" smtClean="0"/>
              <a:t>I have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Literally “</a:t>
            </a:r>
            <a:r>
              <a:rPr lang="en-US" i="1" dirty="0" smtClean="0"/>
              <a:t>there is to me</a:t>
            </a:r>
            <a:r>
              <a:rPr lang="en-US" dirty="0" smtClean="0"/>
              <a:t>”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or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יֵשׁ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means “</a:t>
            </a:r>
            <a:r>
              <a:rPr lang="en-US" i="1" dirty="0" smtClean="0"/>
              <a:t>there is</a:t>
            </a:r>
            <a:r>
              <a:rPr lang="en-US" dirty="0" smtClean="0"/>
              <a:t>” or “</a:t>
            </a:r>
            <a:r>
              <a:rPr lang="en-US" i="1" dirty="0" smtClean="0"/>
              <a:t>there are</a:t>
            </a:r>
            <a:r>
              <a:rPr lang="en-US" dirty="0" smtClean="0"/>
              <a:t>”</a:t>
            </a:r>
          </a:p>
          <a:p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or</a:t>
            </a: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יֵשׁ</a:t>
            </a: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is sometimes </a:t>
            </a:r>
            <a:r>
              <a:rPr lang="en-US" dirty="0"/>
              <a:t>called the ‘particle of existence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רָב אָחִי יְהִי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027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r>
              <a:rPr lang="en-US" dirty="0" smtClean="0"/>
              <a:t>In our lesson verse,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</a:t>
            </a:r>
            <a:r>
              <a:rPr lang="en-US" dirty="0" smtClean="0"/>
              <a:t> means “</a:t>
            </a:r>
            <a:r>
              <a:rPr lang="en-US" i="1" dirty="0" smtClean="0"/>
              <a:t>I have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Literally “</a:t>
            </a:r>
            <a:r>
              <a:rPr lang="en-US" i="1" dirty="0" smtClean="0"/>
              <a:t>there is to me</a:t>
            </a:r>
            <a:r>
              <a:rPr lang="en-US" dirty="0" smtClean="0"/>
              <a:t>”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or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יֵשׁ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means “</a:t>
            </a:r>
            <a:r>
              <a:rPr lang="en-US" i="1" dirty="0" smtClean="0"/>
              <a:t>there is</a:t>
            </a:r>
            <a:r>
              <a:rPr lang="en-US" dirty="0" smtClean="0"/>
              <a:t>” or “</a:t>
            </a:r>
            <a:r>
              <a:rPr lang="en-US" i="1" dirty="0" smtClean="0"/>
              <a:t>there are</a:t>
            </a:r>
            <a:r>
              <a:rPr lang="en-US" dirty="0" smtClean="0"/>
              <a:t>”</a:t>
            </a:r>
          </a:p>
          <a:p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or</a:t>
            </a: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יֵשׁ</a:t>
            </a: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is sometimes </a:t>
            </a:r>
            <a:r>
              <a:rPr lang="en-US" dirty="0"/>
              <a:t>called the ‘particle of existence</a:t>
            </a:r>
            <a:r>
              <a:rPr lang="en-US" dirty="0" smtClean="0"/>
              <a:t>’</a:t>
            </a:r>
          </a:p>
          <a:p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</a:t>
            </a:r>
            <a:r>
              <a:rPr lang="en-US" dirty="0"/>
              <a:t> is a stock phrase or idiom meaning “I have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רָב אָחִי יְהִי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647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89624"/>
              </p:ext>
            </p:extLst>
          </p:nvPr>
        </p:nvGraphicFramePr>
        <p:xfrm>
          <a:off x="228600" y="685800"/>
          <a:ext cx="8762999" cy="5760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09800"/>
                <a:gridCol w="1524000"/>
                <a:gridCol w="4419600"/>
                <a:gridCol w="609599"/>
              </a:tblGrid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אוּלַ֥י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perhaps</a:t>
                      </a:r>
                      <a:r>
                        <a:rPr lang="en-US" sz="1400" b="0" i="0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or </a:t>
                      </a:r>
                      <a:r>
                        <a:rPr lang="en-US" sz="1400" b="0" i="1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suppose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אוּלַ֥י יֵ֛שׁ חֲמִשִּׁ֥ים צַדִּיקִ֖ם בְּת֣וֹךְ הָעִ֑יר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18:24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28600" algn="l"/>
                          <a:tab pos="457200" algn="l"/>
                        </a:tabLst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וַיַּפְקִדֵ֙הוּ֙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he appointed him</a:t>
                      </a:r>
                      <a:endParaRPr lang="en-US" sz="1400" b="0" i="1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וַיַּפְקִדֵ֙הוּ֙ עַל־בֵּית֔וֹ וְכָל־יֶשׁ־ל֖וֹ נָתַ֥ן בְּיָדֽוֹ׃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39:4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שֶׁ֖בֶר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grain</a:t>
                      </a:r>
                      <a:endParaRPr lang="en-US" sz="1400" i="1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וַיַּ֣רְא יַעֲקֹ֔ב כִּ֥י יֶשׁ־שֶׁ֖בֶר בְּמִצְרָ֑יִם 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42:1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שָׁ֙מָּה֙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to</a:t>
                      </a:r>
                      <a:r>
                        <a:rPr lang="en-US" sz="1400" b="0" i="1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there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וַיֹּ֕אמֶר הִנֵּ֣ה שָׁמַ֔עְתִּי כִּ֥י יֶשׁ־שֶׁ֖בֶר בְּמִצְרָ֑יִם רְדוּ־שָׁ֙מָּה֙ 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42:2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הֲ...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Do you remember what this indicates?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0574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הֲיֵ֣שׁ לָכֶ֣ם אָ֔ח 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43:7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הֲיֵשׁ־לָכֶ֥ם אָ֖ב אוֹ־אָֽח׃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44:19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אֲדֹנִ֔י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my lord</a:t>
                      </a:r>
                    </a:p>
                    <a:p>
                      <a:pPr algn="l"/>
                      <a:r>
                        <a:rPr lang="he-IL" sz="1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זָקֵ֔ן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baseline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old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וַ֙נֹּאמֶר֙ אֶל־אֲדֹנִ֔י יֶשׁ־לָ֙נוּ֙ אָ֣ב זָקֵ֔ן </a:t>
                      </a:r>
                      <a:endParaRPr lang="en-US" sz="2400" b="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44:20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120134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</a:t>
            </a:r>
            <a:r>
              <a:rPr lang="en-US" dirty="0" smtClean="0"/>
              <a:t>at some </a:t>
            </a:r>
            <a:r>
              <a:rPr lang="en-US" dirty="0"/>
              <a:t>examples </a:t>
            </a:r>
            <a:r>
              <a:rPr lang="en-US" dirty="0" smtClean="0"/>
              <a:t>of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יֵשׁ</a:t>
            </a:r>
            <a:r>
              <a:rPr lang="he-IL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(all from Genesis) and see how it functions as a possessive.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230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417406"/>
              </p:ext>
            </p:extLst>
          </p:nvPr>
        </p:nvGraphicFramePr>
        <p:xfrm>
          <a:off x="228600" y="685800"/>
          <a:ext cx="8762999" cy="5760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09800"/>
                <a:gridCol w="1524000"/>
                <a:gridCol w="4419600"/>
                <a:gridCol w="609599"/>
              </a:tblGrid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Suppose </a:t>
                      </a:r>
                      <a:r>
                        <a:rPr lang="en-US" sz="1200" b="0" dirty="0" smtClean="0">
                          <a:solidFill>
                            <a:srgbClr val="0000FF"/>
                          </a:solidFill>
                        </a:rPr>
                        <a:t>there are</a:t>
                      </a:r>
                      <a:r>
                        <a:rPr lang="en-US" sz="1200" b="0" baseline="0" dirty="0" smtClean="0">
                          <a:solidFill>
                            <a:srgbClr val="0000FF"/>
                          </a:solidFill>
                        </a:rPr>
                        <a:t> 50 righteous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in (lit. in the midst of) the city…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אוּלַ֥י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perhaps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or </a:t>
                      </a:r>
                      <a:r>
                        <a:rPr lang="en-US" sz="1400" b="0" i="1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suppose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אוּלַ֥י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יֵ֛שׁ חֲמִשִּׁ֥ים צַדִּיקִ֖ם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בְּת֣וֹךְ הָעִ֑יר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18:24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And he appointed him over his house,</a:t>
                      </a:r>
                    </a:p>
                    <a:p>
                      <a:pPr algn="l">
                        <a:lnSpc>
                          <a:spcPct val="100000"/>
                        </a:lnSpc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and all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which was his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he gave into his hand.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וַיַּפְקִדֵ֙הוּ֙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he appointed him</a:t>
                      </a:r>
                      <a:endParaRPr lang="en-US" sz="1400" b="0" i="1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וַיַּפְקִדֵ֙הוּ֙ עַל־בֵּית֔וֹ וְכָל־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יֶשׁ־ל֖וֹ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נָתַ֥ן בְּיָדֽוֹ׃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39:4</a:t>
                      </a:r>
                      <a:endParaRPr lang="en-US" sz="120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When Jacob saw that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there was grain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in Egypt…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שֶׁ֖בֶר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grain</a:t>
                      </a:r>
                      <a:endParaRPr lang="en-US" sz="1400" i="1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וַיַּ֣רְא יַעֲקֹ֔ב כִּ֥י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יֶשׁ־שֶׁ֖בֶר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בְּמִצְרָ֑יִם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42:1</a:t>
                      </a:r>
                      <a:endParaRPr lang="en-US" sz="120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he said,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“Behold, I have heard that 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there is grain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Egypt. Go down there…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שָׁ֙מָּה֙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to</a:t>
                      </a:r>
                      <a:r>
                        <a:rPr lang="en-US" sz="1400" b="0" i="1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there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וַיֹּ֕אמֶר הִנֵּ֣ה שָׁמַ֔עְתִּי כִּ֥י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יֶשׁ־שֶׁ֖בֶר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בְּמִצְרָ֑יִם רְדוּ־שָׁ֙מָּה֙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42:2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you (</a:t>
                      </a:r>
                      <a:r>
                        <a:rPr lang="en-US" sz="1200" b="0" kern="120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mpl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have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brother?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הֲ...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Do you remember what this indicates?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0574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יֵ֣שׁ לָכֶ֣ם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אָ֔ח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43:7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y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ou (</a:t>
                      </a:r>
                      <a:r>
                        <a:rPr lang="en-US" sz="1200" b="0" kern="120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mpl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) have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father or brother?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יֵשׁ־לָכֶ֥ם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אָ֖ב אוֹ־אָֽח׃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44:19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we said to my lord, “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have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 old father.”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אֲדֹנִ֔י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my lord</a:t>
                      </a:r>
                    </a:p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זָקֵ֔ן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old</a:t>
                      </a:r>
                      <a:endParaRPr lang="en-US" sz="1400" b="0" i="1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וַ֙נֹּאמֶר֙ אֶל־אֲדֹנִ֔י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יֶשׁ־לָ֙נוּ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֙ אָ֣ב זָקֵ֔ן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44:20</a:t>
                      </a:r>
                      <a:endParaRPr 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120134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at some examples of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יֵשׁ</a:t>
            </a:r>
            <a:r>
              <a:rPr lang="he-IL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(all from Genesis) and see how it functions as a possessive.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31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447929"/>
              </p:ext>
            </p:extLst>
          </p:nvPr>
        </p:nvGraphicFramePr>
        <p:xfrm>
          <a:off x="228600" y="685800"/>
          <a:ext cx="8762999" cy="5760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09800"/>
                <a:gridCol w="1524000"/>
                <a:gridCol w="4419600"/>
                <a:gridCol w="609599"/>
              </a:tblGrid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Suppose </a:t>
                      </a:r>
                      <a:r>
                        <a:rPr lang="en-US" sz="1200" b="0" dirty="0" smtClean="0">
                          <a:solidFill>
                            <a:srgbClr val="0000FF"/>
                          </a:solidFill>
                        </a:rPr>
                        <a:t>there are</a:t>
                      </a:r>
                      <a:r>
                        <a:rPr lang="en-US" sz="1200" b="0" baseline="0" dirty="0" smtClean="0">
                          <a:solidFill>
                            <a:srgbClr val="0000FF"/>
                          </a:solidFill>
                        </a:rPr>
                        <a:t> 50 righteous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in (lit. in the midst of) the city…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אוּלַ֥י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perhaps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or </a:t>
                      </a:r>
                      <a:r>
                        <a:rPr lang="en-US" sz="1400" b="0" i="1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suppose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אוּלַ֥י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יֵ֛שׁ חֲמִשִּׁ֥ים צַדִּיקִ֖ם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בְּת֣וֹךְ הָעִ֑יר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18:24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And he appointed him over his house,</a:t>
                      </a:r>
                    </a:p>
                    <a:p>
                      <a:pPr algn="l">
                        <a:lnSpc>
                          <a:spcPct val="100000"/>
                        </a:lnSpc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and all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which was his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he gave into his hand.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וַיַּפְקִדֵ֙הוּ֙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he appointed him</a:t>
                      </a:r>
                      <a:endParaRPr lang="en-US" sz="1400" b="0" i="1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  <a:tab pos="4572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וַיַּפְקִדֵ֙הוּ֙ עַל־בֵּית֔וֹ וְכָל־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יֶשׁ־ל֖וֹ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נָתַ֥ן בְּיָדֽוֹ׃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39:4</a:t>
                      </a:r>
                      <a:endParaRPr lang="en-US" sz="120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When Jacob saw that 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there was grain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in Egypt…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שֶׁ֖בֶר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grain</a:t>
                      </a:r>
                      <a:endParaRPr lang="en-US" sz="1400" i="1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וַיַּ֣רְא יַעֲקֹ֔ב כִּ֥י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יֶשׁ־שֶׁ֖בֶר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בְּמִצְרָ֑יִם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42:1</a:t>
                      </a:r>
                      <a:endParaRPr lang="en-US" sz="120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he said,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“Behold, I have heard that 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there is grain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Egypt. Go down there…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שָׁ֙מָּה֙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to</a:t>
                      </a:r>
                      <a:r>
                        <a:rPr lang="en-US" sz="1400" b="0" i="1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there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וַיֹּ֕אמֶר הִנֵּ֣ה שָׁמַ֔עְתִּי כִּ֥י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יֶשׁ־שֶׁ֖בֶר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בְּמִצְרָ֑יִם רְדוּ־שָׁ֙מָּה֙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42:2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you (</a:t>
                      </a:r>
                      <a:r>
                        <a:rPr lang="en-US" sz="1200" b="0" kern="120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mpl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have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brother?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הֲ...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Do you remember what this indicates?</a:t>
                      </a:r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057400" algn="r"/>
                        </a:tabLst>
                      </a:pP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יֵ֣שׁ לָכֶ֣ם 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אָ֔ח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43:7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y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ou (</a:t>
                      </a:r>
                      <a:r>
                        <a:rPr lang="en-US" sz="1200" b="0" kern="120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mpl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) have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father or brother?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הֲ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יֵשׁ־לָכֶ֥ם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אָ֖ב אוֹ־אָֽח׃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44:19</a:t>
                      </a:r>
                      <a:endParaRPr lang="en-US" sz="1200" b="0" dirty="0"/>
                    </a:p>
                  </a:txBody>
                  <a:tcPr anchor="ctr"/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we said to my lord, “</a:t>
                      </a:r>
                      <a:r>
                        <a:rPr lang="en-US" sz="1200" b="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  <a:r>
                        <a:rPr lang="en-US" sz="1200" b="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have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 old father.”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אֲדֹנִ֔י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my lord</a:t>
                      </a:r>
                    </a:p>
                    <a:p>
                      <a:pPr algn="l"/>
                      <a:r>
                        <a:rPr lang="he-IL" sz="1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זָקֵ֔ן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= </a:t>
                      </a:r>
                      <a:r>
                        <a:rPr lang="en-US" sz="1400" b="0" i="1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old</a:t>
                      </a:r>
                      <a:endParaRPr lang="en-US" sz="1400" b="0" i="1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וַ֙נֹּאמֶר֙ אֶל־אֲדֹנִ֔י </a:t>
                      </a:r>
                      <a:r>
                        <a:rPr lang="he-IL" sz="2400" b="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יֶשׁ־לָ֙נוּ</a:t>
                      </a:r>
                      <a:r>
                        <a:rPr lang="he-IL" sz="2400" b="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֙ אָ֣ב זָקֵ֔ן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 smtClean="0"/>
                        <a:t>44:20</a:t>
                      </a:r>
                      <a:endParaRPr 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120134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at some examples of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יֵשׁ</a:t>
            </a:r>
            <a:r>
              <a:rPr lang="he-IL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(all from Genesis) and see how it functions as a possessive. </a:t>
            </a:r>
            <a:endParaRPr lang="en-US" sz="1600" dirty="0"/>
          </a:p>
        </p:txBody>
      </p:sp>
      <p:sp>
        <p:nvSpPr>
          <p:cNvPr id="3" name="Oval 2"/>
          <p:cNvSpPr/>
          <p:nvPr/>
        </p:nvSpPr>
        <p:spPr>
          <a:xfrm>
            <a:off x="5029200" y="1600200"/>
            <a:ext cx="1143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162800" y="4086225"/>
            <a:ext cx="1143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162800" y="4876800"/>
            <a:ext cx="1143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600700" y="5705475"/>
            <a:ext cx="1143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74" y="2436495"/>
            <a:ext cx="4505325" cy="267765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So, note that</a:t>
            </a:r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he-IL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does not always indicate possession.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Possession is indicated when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</a:t>
            </a:r>
            <a:r>
              <a:rPr lang="en-US" sz="2400" dirty="0" smtClean="0"/>
              <a:t> is followed by </a:t>
            </a:r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en-US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2400" dirty="0" smtClean="0"/>
              <a:t>plus a pronominal suffix.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It is really the lamed </a:t>
            </a:r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en-US" sz="2400" dirty="0" smtClean="0"/>
              <a:t> that is indicating possession.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99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r>
              <a:rPr lang="en-US" dirty="0" smtClean="0"/>
              <a:t>In our lesson verse we have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other examples of possession with the preposition </a:t>
            </a:r>
            <a:r>
              <a:rPr lang="en-US" i="1" dirty="0" smtClean="0"/>
              <a:t>lamed</a:t>
            </a:r>
            <a:r>
              <a:rPr lang="en-US" dirty="0" smtClean="0"/>
              <a:t> plus a pronominal suffix.</a:t>
            </a:r>
          </a:p>
          <a:p>
            <a:r>
              <a:rPr lang="en-US" dirty="0" smtClean="0"/>
              <a:t>They both translate as </a:t>
            </a:r>
            <a:r>
              <a:rPr lang="en-US" i="1" dirty="0" smtClean="0"/>
              <a:t>yours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Note, is the last one 2ms? (cf. </a:t>
            </a:r>
            <a:r>
              <a:rPr lang="en-US" dirty="0" err="1" smtClean="0"/>
              <a:t>Rocine</a:t>
            </a:r>
            <a:r>
              <a:rPr lang="en-US" dirty="0" smtClean="0"/>
              <a:t> 15.5)</a:t>
            </a:r>
          </a:p>
          <a:p>
            <a:r>
              <a:rPr lang="en-US" dirty="0" smtClean="0"/>
              <a:t>See </a:t>
            </a:r>
            <a:r>
              <a:rPr lang="en-US" dirty="0" err="1" smtClean="0"/>
              <a:t>Rocine</a:t>
            </a:r>
            <a:r>
              <a:rPr lang="en-US" dirty="0" smtClean="0"/>
              <a:t> 23.2b for other examples.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יֶשׁ־לִי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רָב אָחִי יְהִי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לְך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ָ אֲשֶׁר־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לָך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26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r>
              <a:rPr lang="en-US" dirty="0" smtClean="0"/>
              <a:t>Our lesson verse also has what is called a </a:t>
            </a:r>
            <a:r>
              <a:rPr lang="en-US" i="1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can be thought of as a 3</a:t>
            </a:r>
            <a:r>
              <a:rPr lang="en-US" baseline="30000" dirty="0" smtClean="0"/>
              <a:t>rd</a:t>
            </a:r>
            <a:r>
              <a:rPr lang="en-US" dirty="0" smtClean="0"/>
              <a:t> person command.</a:t>
            </a:r>
          </a:p>
          <a:p>
            <a:pPr lvl="1"/>
            <a:r>
              <a:rPr lang="en-US" dirty="0" smtClean="0"/>
              <a:t>What do we call a 2</a:t>
            </a:r>
            <a:r>
              <a:rPr lang="en-US" baseline="30000" dirty="0" smtClean="0"/>
              <a:t>nd</a:t>
            </a:r>
            <a:r>
              <a:rPr lang="en-US" dirty="0" smtClean="0"/>
              <a:t> person command?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521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r>
              <a:rPr lang="en-US" dirty="0" smtClean="0"/>
              <a:t>Our lesson verse also has what is called a </a:t>
            </a:r>
            <a:r>
              <a:rPr lang="en-US" i="1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can be thought of as a 3</a:t>
            </a:r>
            <a:r>
              <a:rPr lang="en-US" baseline="30000" dirty="0" smtClean="0"/>
              <a:t>rd</a:t>
            </a:r>
            <a:r>
              <a:rPr lang="en-US" dirty="0" smtClean="0"/>
              <a:t> person command.</a:t>
            </a:r>
          </a:p>
          <a:p>
            <a:pPr lvl="1"/>
            <a:r>
              <a:rPr lang="en-US" dirty="0" smtClean="0"/>
              <a:t>What do we call a 2</a:t>
            </a:r>
            <a:r>
              <a:rPr lang="en-US" baseline="30000" dirty="0" smtClean="0"/>
              <a:t>nd</a:t>
            </a:r>
            <a:r>
              <a:rPr lang="en-US" dirty="0" smtClean="0"/>
              <a:t> person command</a:t>
            </a:r>
            <a:r>
              <a:rPr lang="en-US" dirty="0" smtClean="0"/>
              <a:t>?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3610" y="2895600"/>
            <a:ext cx="11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Imperative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60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/>
              <a:t>expressions of </a:t>
            </a:r>
            <a:r>
              <a:rPr lang="en-US" dirty="0" smtClean="0"/>
              <a:t>possession</a:t>
            </a:r>
          </a:p>
          <a:p>
            <a:r>
              <a:rPr lang="en-US" dirty="0" err="1"/>
              <a:t>y</a:t>
            </a:r>
            <a:r>
              <a:rPr lang="en-US" dirty="0" err="1" smtClean="0"/>
              <a:t>esh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יֵשׁ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jussives</a:t>
            </a:r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r>
              <a:rPr lang="en-US" dirty="0" smtClean="0"/>
              <a:t>Our lesson verse also has what is called a </a:t>
            </a:r>
            <a:r>
              <a:rPr lang="en-US" i="1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can be thought of as a 3</a:t>
            </a:r>
            <a:r>
              <a:rPr lang="en-US" baseline="30000" dirty="0" smtClean="0"/>
              <a:t>rd</a:t>
            </a:r>
            <a:r>
              <a:rPr lang="en-US" dirty="0" smtClean="0"/>
              <a:t> person command.</a:t>
            </a:r>
          </a:p>
          <a:p>
            <a:pPr lvl="1"/>
            <a:r>
              <a:rPr lang="en-US" dirty="0" smtClean="0"/>
              <a:t>What do we call a 2</a:t>
            </a:r>
            <a:r>
              <a:rPr lang="en-US" baseline="30000" dirty="0" smtClean="0"/>
              <a:t>nd</a:t>
            </a:r>
            <a:r>
              <a:rPr lang="en-US" dirty="0" smtClean="0"/>
              <a:t> person command</a:t>
            </a:r>
            <a:r>
              <a:rPr lang="en-US" dirty="0" smtClean="0"/>
              <a:t>?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What do </a:t>
            </a:r>
            <a:r>
              <a:rPr lang="en-US" dirty="0">
                <a:solidFill>
                  <a:srgbClr val="FF00FF"/>
                </a:solidFill>
              </a:rPr>
              <a:t>j</a:t>
            </a:r>
            <a:r>
              <a:rPr lang="en-US" dirty="0" smtClean="0">
                <a:solidFill>
                  <a:srgbClr val="FF00FF"/>
                </a:solidFill>
              </a:rPr>
              <a:t>ussives</a:t>
            </a:r>
            <a:r>
              <a:rPr lang="en-US" dirty="0" smtClean="0"/>
              <a:t> look like?</a:t>
            </a:r>
          </a:p>
          <a:p>
            <a:pPr lvl="1"/>
            <a:r>
              <a:rPr lang="en-US" dirty="0" smtClean="0"/>
              <a:t>Sometimes </a:t>
            </a:r>
            <a:r>
              <a:rPr lang="en-US" u="sng" dirty="0" smtClean="0"/>
              <a:t>exactly like a </a:t>
            </a:r>
            <a:r>
              <a:rPr lang="en-US" u="sng" dirty="0" err="1" smtClean="0"/>
              <a:t>yiqtol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Other times </a:t>
            </a:r>
            <a:r>
              <a:rPr lang="en-US" u="sng" dirty="0" smtClean="0"/>
              <a:t>like a shortened </a:t>
            </a:r>
            <a:r>
              <a:rPr lang="en-US" u="sng" dirty="0" err="1" smtClean="0"/>
              <a:t>yiqtol</a:t>
            </a:r>
            <a:endParaRPr lang="en-US" dirty="0"/>
          </a:p>
          <a:p>
            <a:pPr lvl="2"/>
            <a:r>
              <a:rPr lang="en-US" dirty="0" smtClean="0"/>
              <a:t>but still very similar to a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93610" y="2895600"/>
            <a:ext cx="11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Imperative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9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7700" y="2209801"/>
            <a:ext cx="7848600" cy="3200399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RULE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>
                <a:solidFill>
                  <a:srgbClr val="FF00FF"/>
                </a:solidFill>
              </a:rPr>
              <a:t>jussive</a:t>
            </a:r>
            <a:r>
              <a:rPr lang="en-US" dirty="0"/>
              <a:t> is the third person singular or plural </a:t>
            </a:r>
            <a:r>
              <a:rPr lang="en-US" dirty="0" err="1"/>
              <a:t>yiqtol</a:t>
            </a:r>
            <a:r>
              <a:rPr lang="en-US" dirty="0"/>
              <a:t> form which is used to give a “</a:t>
            </a:r>
            <a:r>
              <a:rPr lang="en-US" u="sng" dirty="0"/>
              <a:t>command</a:t>
            </a:r>
            <a:r>
              <a:rPr lang="en-US" dirty="0"/>
              <a:t>” concerning a </a:t>
            </a:r>
            <a:r>
              <a:rPr lang="en-US" u="sng" dirty="0"/>
              <a:t>third person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>
                <a:solidFill>
                  <a:srgbClr val="FF00FF"/>
                </a:solidFill>
              </a:rPr>
              <a:t>jussive</a:t>
            </a:r>
            <a:r>
              <a:rPr lang="en-US" dirty="0"/>
              <a:t>, sometimes a shortened version of the </a:t>
            </a:r>
            <a:r>
              <a:rPr lang="en-US" dirty="0" err="1"/>
              <a:t>yiqtol</a:t>
            </a:r>
            <a:r>
              <a:rPr lang="en-US" dirty="0"/>
              <a:t>, shares the </a:t>
            </a:r>
            <a:r>
              <a:rPr lang="en-US" u="sng" dirty="0"/>
              <a:t>mainline of Hortatory Discourse </a:t>
            </a:r>
            <a:r>
              <a:rPr lang="en-US" dirty="0"/>
              <a:t>with the imperative.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5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497524"/>
              </p:ext>
            </p:extLst>
          </p:nvPr>
        </p:nvGraphicFramePr>
        <p:xfrm>
          <a:off x="533400" y="25908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26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531661"/>
              </p:ext>
            </p:extLst>
          </p:nvPr>
        </p:nvGraphicFramePr>
        <p:xfrm>
          <a:off x="533400" y="25908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היה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endParaRPr lang="en-US" dirty="0" smtClean="0">
                        <a:solidFill>
                          <a:srgbClr val="FF00FF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(jussive)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Hortatory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To be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0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</a:t>
            </a:r>
            <a:r>
              <a:rPr lang="en-US" sz="2500" dirty="0" err="1" smtClean="0"/>
              <a:t>Weqatal</a:t>
            </a:r>
            <a:r>
              <a:rPr lang="en-US" sz="2500" dirty="0" smtClean="0"/>
              <a:t> (for Mitigated Hortatory Discourse)</a:t>
            </a:r>
            <a:endParaRPr lang="en-US" sz="2500" dirty="0"/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X-Imperative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Consequence,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22098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sp>
        <p:nvSpPr>
          <p:cNvPr id="2" name="TextBox 1"/>
          <p:cNvSpPr txBox="1"/>
          <p:nvPr/>
        </p:nvSpPr>
        <p:spPr>
          <a:xfrm rot="20700000">
            <a:off x="5712049" y="437737"/>
            <a:ext cx="347576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From Lesson 22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813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</a:t>
            </a:r>
            <a:r>
              <a:rPr lang="en-US" sz="2500" dirty="0" err="1" smtClean="0"/>
              <a:t>Weqatal</a:t>
            </a:r>
            <a:r>
              <a:rPr lang="en-US" sz="2500" dirty="0" smtClean="0"/>
              <a:t> (for Mitigated Hortatory Discourse)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c. </a:t>
            </a:r>
            <a:r>
              <a:rPr lang="en-US" sz="2500" dirty="0" smtClean="0">
                <a:solidFill>
                  <a:srgbClr val="FF00FF"/>
                </a:solidFill>
              </a:rPr>
              <a:t>Jussive</a:t>
            </a:r>
            <a:endParaRPr lang="en-US" sz="2500" dirty="0">
              <a:solidFill>
                <a:srgbClr val="FF00FF"/>
              </a:solidFill>
            </a:endParaRPr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X-Imperative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Consequence,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26670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1981200"/>
            <a:ext cx="34290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 add the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which gives us three (</a:t>
            </a:r>
            <a:r>
              <a:rPr lang="en-US" u="sng" dirty="0" smtClean="0"/>
              <a:t>three</a:t>
            </a:r>
            <a:r>
              <a:rPr lang="en-US" dirty="0" smtClean="0"/>
              <a:t>!) verb forms that can function as the mainline for Hortatory Discourse.</a:t>
            </a:r>
          </a:p>
        </p:txBody>
      </p:sp>
      <p:cxnSp>
        <p:nvCxnSpPr>
          <p:cNvPr id="4" name="Straight Arrow Connector 3"/>
          <p:cNvCxnSpPr>
            <a:stCxn id="6" idx="1"/>
          </p:cNvCxnSpPr>
          <p:nvPr/>
        </p:nvCxnSpPr>
        <p:spPr>
          <a:xfrm flipH="1" flipV="1">
            <a:off x="3657600" y="2286005"/>
            <a:ext cx="1295400" cy="2953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048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do we know we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when it looks just like a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46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do we know we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when it looks just like a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 context suggests a volitional sense </a:t>
            </a:r>
          </a:p>
          <a:p>
            <a:pPr lvl="1"/>
            <a:r>
              <a:rPr lang="en-US" i="1" dirty="0" smtClean="0"/>
              <a:t>let, may, should, etc.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68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do we know we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when it looks just like a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context suggests a volitional sense </a:t>
            </a:r>
          </a:p>
          <a:p>
            <a:pPr lvl="1"/>
            <a:r>
              <a:rPr lang="en-US" i="1" dirty="0"/>
              <a:t>let, may, should, etc.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followed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נָא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739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do we know we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when it looks just like a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context suggests a volitional sense </a:t>
            </a:r>
          </a:p>
          <a:p>
            <a:pPr lvl="1"/>
            <a:r>
              <a:rPr lang="en-US" i="1" dirty="0"/>
              <a:t>let, may, should, etc.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followed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נָא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preceded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437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know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וַ֫יֹּאמֶר </a:t>
            </a:r>
            <a:endParaRPr lang="en-US" dirty="0" smtClean="0"/>
          </a:p>
          <a:p>
            <a:r>
              <a:rPr lang="en-US" dirty="0"/>
              <a:t>What </a:t>
            </a:r>
            <a:r>
              <a:rPr lang="en-US" dirty="0" smtClean="0"/>
              <a:t>genre does this indicate?</a:t>
            </a:r>
          </a:p>
          <a:p>
            <a:r>
              <a:rPr lang="en-US" dirty="0" smtClean="0"/>
              <a:t>What do we expect to follow (at some point) after this verb?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יְהִי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8872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do we know we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when it looks just like a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context suggests a volitional sense </a:t>
            </a:r>
          </a:p>
          <a:p>
            <a:pPr lvl="1"/>
            <a:r>
              <a:rPr lang="en-US" i="1" dirty="0"/>
              <a:t>let, may, should, etc.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followed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נָא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preceded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81625" y="3886200"/>
            <a:ext cx="3429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These two are very handy clues because they always indicate that you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, even when the form looks like a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495800" y="4215101"/>
            <a:ext cx="885826" cy="271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>
            <a:off x="4495800" y="4486365"/>
            <a:ext cx="885825" cy="1742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95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do we know we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when it looks just like a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context suggests a volitional sense </a:t>
            </a:r>
          </a:p>
          <a:p>
            <a:pPr lvl="1"/>
            <a:r>
              <a:rPr lang="en-US" i="1" dirty="0"/>
              <a:t>let, may, should, etc.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followed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נָא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preceded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81625" y="3886200"/>
            <a:ext cx="3429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These two are very handy clues because they always indicate that you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, even when the form looks like a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000" y="5566022"/>
            <a:ext cx="2971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dirty="0" smtClean="0"/>
              <a:t> will never negate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. It is used with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495800" y="4215101"/>
            <a:ext cx="885826" cy="271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>
            <a:off x="4495800" y="4486365"/>
            <a:ext cx="885825" cy="1742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0"/>
          </p:cNvCxnSpPr>
          <p:nvPr/>
        </p:nvCxnSpPr>
        <p:spPr>
          <a:xfrm flipV="1">
            <a:off x="4152900" y="5086530"/>
            <a:ext cx="0" cy="4794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99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do we know we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when it looks just like a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context suggests a volitional sense </a:t>
            </a:r>
          </a:p>
          <a:p>
            <a:pPr lvl="1"/>
            <a:r>
              <a:rPr lang="en-US" i="1" dirty="0"/>
              <a:t>let, may, should, etc.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followed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נָא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preceded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it </a:t>
            </a:r>
            <a:r>
              <a:rPr lang="en-US" dirty="0" smtClean="0"/>
              <a:t>is mainline, i.e. clause initial.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369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4114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do we know we have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 when it looks just like a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context suggests a volitional sense </a:t>
            </a:r>
          </a:p>
          <a:p>
            <a:pPr lvl="1"/>
            <a:r>
              <a:rPr lang="en-US" i="1" dirty="0"/>
              <a:t>let, may, should, etc.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followed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נָא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is preceded by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it </a:t>
            </a:r>
            <a:r>
              <a:rPr lang="en-US" dirty="0" smtClean="0"/>
              <a:t>is mainline, i.e. clause initial.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9700" y="5719465"/>
            <a:ext cx="6324600" cy="9233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Here we see the strength of </a:t>
            </a:r>
            <a:r>
              <a:rPr lang="en-US" dirty="0" err="1"/>
              <a:t>Rocine’s</a:t>
            </a:r>
            <a:r>
              <a:rPr lang="en-US" dirty="0"/>
              <a:t> Discourse Analysis </a:t>
            </a:r>
            <a:r>
              <a:rPr lang="en-US" dirty="0" smtClean="0"/>
              <a:t>approach.</a:t>
            </a:r>
          </a:p>
          <a:p>
            <a:r>
              <a:rPr lang="en-US" dirty="0" smtClean="0"/>
              <a:t>If </a:t>
            </a:r>
            <a:r>
              <a:rPr lang="en-US" dirty="0"/>
              <a:t>we are aware of the genres we can make </a:t>
            </a:r>
            <a:r>
              <a:rPr lang="en-US" u="sng" dirty="0"/>
              <a:t>informed</a:t>
            </a:r>
            <a:r>
              <a:rPr lang="en-US" dirty="0"/>
              <a:t> decisions about verb function.</a:t>
            </a:r>
          </a:p>
        </p:txBody>
      </p:sp>
    </p:spTree>
    <p:extLst>
      <p:ext uri="{BB962C8B-B14F-4D97-AF65-F5344CB8AC3E}">
        <p14:creationId xmlns:p14="http://schemas.microsoft.com/office/powerpoint/2010/main" val="352890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686800" cy="167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will rarely if ever see a </a:t>
            </a:r>
            <a:r>
              <a:rPr lang="en-US" dirty="0" err="1" smtClean="0"/>
              <a:t>yiqtol</a:t>
            </a:r>
            <a:r>
              <a:rPr lang="en-US" dirty="0" smtClean="0"/>
              <a:t> as a clause-initial, mainline verb. If you see a </a:t>
            </a:r>
            <a:r>
              <a:rPr lang="en-US" dirty="0" err="1" smtClean="0"/>
              <a:t>yiqtol</a:t>
            </a:r>
            <a:r>
              <a:rPr lang="en-US" dirty="0" smtClean="0"/>
              <a:t> in that position, it’s almost certainly a </a:t>
            </a:r>
            <a:r>
              <a:rPr lang="en-US" dirty="0" smtClean="0">
                <a:solidFill>
                  <a:srgbClr val="FF00FF"/>
                </a:solidFill>
              </a:rPr>
              <a:t>jussive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604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47700" y="2209800"/>
            <a:ext cx="7848600" cy="32003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RULE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</a:t>
            </a:r>
            <a:r>
              <a:rPr lang="en-US" dirty="0"/>
              <a:t>all genres of Biblical Hebrew prose, clauses on the </a:t>
            </a:r>
            <a:r>
              <a:rPr lang="en-US" u="sng" dirty="0"/>
              <a:t>mainline</a:t>
            </a:r>
            <a:r>
              <a:rPr lang="en-US" dirty="0"/>
              <a:t> of the discourse tend to have </a:t>
            </a:r>
            <a:r>
              <a:rPr lang="en-US" u="sng" dirty="0"/>
              <a:t>clause-initial</a:t>
            </a:r>
            <a:r>
              <a:rPr lang="en-US" dirty="0"/>
              <a:t> verbs. </a:t>
            </a:r>
            <a:endParaRPr lang="en-US" dirty="0" smtClean="0"/>
          </a:p>
          <a:p>
            <a:r>
              <a:rPr lang="en-US" dirty="0" smtClean="0"/>
              <a:t>Clauses </a:t>
            </a:r>
            <a:r>
              <a:rPr lang="en-US" dirty="0"/>
              <a:t>that are off-the-line tend to have their verbs in something other than the initial position. 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can represent mainline clause word order as V1 (verb-initial) or V–X.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50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47700" y="2209800"/>
            <a:ext cx="7848600" cy="32003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RULE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</a:t>
            </a:r>
            <a:r>
              <a:rPr lang="en-US" dirty="0"/>
              <a:t>all genres of Biblical Hebrew prose, clauses on the </a:t>
            </a:r>
            <a:r>
              <a:rPr lang="en-US" u="sng" dirty="0"/>
              <a:t>mainline</a:t>
            </a:r>
            <a:r>
              <a:rPr lang="en-US" dirty="0"/>
              <a:t> of the discourse tend to have </a:t>
            </a:r>
            <a:r>
              <a:rPr lang="en-US" u="sng" dirty="0"/>
              <a:t>clause-initial</a:t>
            </a:r>
            <a:r>
              <a:rPr lang="en-US" dirty="0"/>
              <a:t> verbs. </a:t>
            </a:r>
            <a:endParaRPr lang="en-US" dirty="0" smtClean="0"/>
          </a:p>
          <a:p>
            <a:r>
              <a:rPr lang="en-US" dirty="0" smtClean="0"/>
              <a:t>Clauses </a:t>
            </a:r>
            <a:r>
              <a:rPr lang="en-US" dirty="0"/>
              <a:t>that are off-the-line tend to have their verbs in something other than the initial position. 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can represent mainline clause word order as V1 (verb-initial) or V–X.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47700" y="5638800"/>
            <a:ext cx="7848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“Therefore, a 3rd person </a:t>
            </a:r>
            <a:r>
              <a:rPr lang="en-US" sz="2400" dirty="0" err="1"/>
              <a:t>yiqtol</a:t>
            </a:r>
            <a:r>
              <a:rPr lang="en-US" sz="2400" dirty="0"/>
              <a:t> in the clause-initial position, especially in direct speech, is almost always a </a:t>
            </a:r>
            <a:r>
              <a:rPr lang="en-US" sz="2400" dirty="0">
                <a:solidFill>
                  <a:srgbClr val="FF00FF"/>
                </a:solidFill>
              </a:rPr>
              <a:t>jussive</a:t>
            </a:r>
            <a:r>
              <a:rPr lang="en-US" sz="24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362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Jussives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47700" y="1981200"/>
            <a:ext cx="7848600" cy="32003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DEFINITION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Clause-initial </a:t>
            </a:r>
            <a:r>
              <a:rPr lang="en-US" dirty="0"/>
              <a:t>means the first independent word in a clause.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clause-initial word </a:t>
            </a:r>
            <a:endParaRPr lang="en-US" dirty="0" smtClean="0"/>
          </a:p>
          <a:p>
            <a:pPr lvl="1"/>
            <a:r>
              <a:rPr lang="en-US" dirty="0" smtClean="0"/>
              <a:t>may </a:t>
            </a:r>
            <a:r>
              <a:rPr lang="en-US" dirty="0"/>
              <a:t>have a prefixed “word” on it such as a </a:t>
            </a:r>
            <a:r>
              <a:rPr lang="en-US" i="1" dirty="0" err="1"/>
              <a:t>vav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/>
              <a:t>it may not have another, independent word before it </a:t>
            </a:r>
            <a:r>
              <a:rPr lang="en-US" dirty="0" smtClean="0"/>
              <a:t>like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en-US" dirty="0" smtClean="0"/>
              <a:t>,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כִּי</a:t>
            </a:r>
            <a:r>
              <a:rPr lang="en-US" dirty="0" smtClean="0"/>
              <a:t>,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dirty="0" smtClean="0"/>
              <a:t>, or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עַתָּה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05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know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וַ֫יֹּאמֶר </a:t>
            </a:r>
            <a:endParaRPr lang="en-US" dirty="0" smtClean="0"/>
          </a:p>
          <a:p>
            <a:r>
              <a:rPr lang="en-US" dirty="0"/>
              <a:t>What </a:t>
            </a:r>
            <a:r>
              <a:rPr lang="en-US" dirty="0" smtClean="0"/>
              <a:t>genre does this indicate?</a:t>
            </a:r>
          </a:p>
          <a:p>
            <a:r>
              <a:rPr lang="en-US" dirty="0" smtClean="0"/>
              <a:t>What do we expect to follow (at some point) after this verb?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עֵשָׂו יֶשׁ־לִי רָב אָחִי יְהִי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24599" y="2482334"/>
            <a:ext cx="198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Historical Narrative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3581400"/>
            <a:ext cx="147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Direct Speech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1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might the word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עֵשָׂו</a:t>
            </a:r>
            <a:r>
              <a:rPr lang="en-US" dirty="0" smtClean="0"/>
              <a:t> be mistaken for? </a:t>
            </a:r>
            <a:r>
              <a:rPr lang="en-US" sz="1600" dirty="0" smtClean="0"/>
              <a:t>(cf. </a:t>
            </a:r>
            <a:r>
              <a:rPr lang="en-US" sz="1600" dirty="0" err="1" smtClean="0"/>
              <a:t>Rocine</a:t>
            </a:r>
            <a:r>
              <a:rPr lang="en-US" sz="1600" dirty="0" smtClean="0"/>
              <a:t> 21.4b)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עֵשָׂו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יֶשׁ־לִי רָב אָחִי יְהִי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3469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might the word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עֵשָׂו</a:t>
            </a:r>
            <a:r>
              <a:rPr lang="en-US" dirty="0" smtClean="0"/>
              <a:t> be mistaken for? </a:t>
            </a:r>
            <a:r>
              <a:rPr lang="en-US" sz="1600" dirty="0" smtClean="0"/>
              <a:t>(cf. </a:t>
            </a:r>
            <a:r>
              <a:rPr lang="en-US" sz="1600" dirty="0" err="1" smtClean="0"/>
              <a:t>Rocine</a:t>
            </a:r>
            <a:r>
              <a:rPr lang="en-US" sz="1600" dirty="0" smtClean="0"/>
              <a:t> 21.4b)</a:t>
            </a:r>
          </a:p>
          <a:p>
            <a:pPr marL="0" indent="0">
              <a:buNone/>
            </a:pPr>
            <a:r>
              <a:rPr lang="en-US" dirty="0" smtClean="0"/>
              <a:t>What vowel pointing (</a:t>
            </a:r>
            <a:r>
              <a:rPr lang="en-US" dirty="0" err="1" smtClean="0"/>
              <a:t>nikkud</a:t>
            </a:r>
            <a:r>
              <a:rPr lang="en-US" dirty="0" smtClean="0"/>
              <a:t>) would be needed for this to be the masc. pl. imperative of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עשׁה</a:t>
            </a:r>
            <a:r>
              <a:rPr lang="en-US" dirty="0" smtClean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עֵשָׂו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יֶשׁ־לִי רָב אָחִי יְהִי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044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752601"/>
            <a:ext cx="89154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might the word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עֵשָׂו</a:t>
            </a:r>
            <a:r>
              <a:rPr lang="en-US" dirty="0" smtClean="0"/>
              <a:t> be mistaken for? </a:t>
            </a:r>
            <a:r>
              <a:rPr lang="en-US" sz="1600" dirty="0" smtClean="0"/>
              <a:t>(cf. </a:t>
            </a:r>
            <a:r>
              <a:rPr lang="en-US" sz="1600" dirty="0" err="1" smtClean="0"/>
              <a:t>Rocine</a:t>
            </a:r>
            <a:r>
              <a:rPr lang="en-US" sz="1600" dirty="0" smtClean="0"/>
              <a:t> 21.4b)</a:t>
            </a:r>
          </a:p>
          <a:p>
            <a:pPr marL="0" indent="0">
              <a:buNone/>
            </a:pPr>
            <a:r>
              <a:rPr lang="en-US" dirty="0" smtClean="0"/>
              <a:t>What vowel pointing (</a:t>
            </a:r>
            <a:r>
              <a:rPr lang="en-US" dirty="0" err="1" smtClean="0"/>
              <a:t>nikkud</a:t>
            </a:r>
            <a:r>
              <a:rPr lang="en-US" dirty="0" smtClean="0"/>
              <a:t>) would be needed for this to be the masc. pl. imperative of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עשׁה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It’s actually the name </a:t>
            </a:r>
            <a:r>
              <a:rPr lang="en-US" i="1" dirty="0" smtClean="0"/>
              <a:t>Esau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839200" cy="72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עֵשָׂו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יֶשׁ־לִי רָב אָחִי יְהִי לְךָ אֲשֶׁר־לָךְ׃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659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28600" y="990600"/>
            <a:ext cx="8915400" cy="13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does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סוּסוֹ</a:t>
            </a:r>
            <a:r>
              <a:rPr lang="en-US" dirty="0" smtClean="0"/>
              <a:t> mean?</a:t>
            </a:r>
          </a:p>
        </p:txBody>
      </p:sp>
    </p:spTree>
    <p:extLst>
      <p:ext uri="{BB962C8B-B14F-4D97-AF65-F5344CB8AC3E}">
        <p14:creationId xmlns:p14="http://schemas.microsoft.com/office/powerpoint/2010/main" val="415328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28600" y="990600"/>
            <a:ext cx="89154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does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סוּסוֹ</a:t>
            </a:r>
            <a:r>
              <a:rPr lang="en-US" dirty="0" smtClean="0"/>
              <a:t> mean?</a:t>
            </a:r>
          </a:p>
          <a:p>
            <a:r>
              <a:rPr lang="en-US" dirty="0" smtClean="0"/>
              <a:t>How do you say “her horse” or “our horse”?</a:t>
            </a:r>
          </a:p>
        </p:txBody>
      </p:sp>
    </p:spTree>
    <p:extLst>
      <p:ext uri="{BB962C8B-B14F-4D97-AF65-F5344CB8AC3E}">
        <p14:creationId xmlns:p14="http://schemas.microsoft.com/office/powerpoint/2010/main" val="117701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8667</TotalTime>
  <Words>2172</Words>
  <Application>Microsoft Office PowerPoint</Application>
  <PresentationFormat>On-screen Show (4:3)</PresentationFormat>
  <Paragraphs>321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Rocine Lesson 23</vt:lpstr>
      <vt:lpstr>Goals</vt:lpstr>
      <vt:lpstr>What we already know</vt:lpstr>
      <vt:lpstr>What we already know</vt:lpstr>
      <vt:lpstr>What we already know</vt:lpstr>
      <vt:lpstr>What we already know</vt:lpstr>
      <vt:lpstr>What we already know</vt:lpstr>
      <vt:lpstr>Possession</vt:lpstr>
      <vt:lpstr>Possession</vt:lpstr>
      <vt:lpstr>Possession</vt:lpstr>
      <vt:lpstr>Possession</vt:lpstr>
      <vt:lpstr>Possession</vt:lpstr>
      <vt:lpstr>Possession</vt:lpstr>
      <vt:lpstr>PowerPoint Presentation</vt:lpstr>
      <vt:lpstr>PowerPoint Presentation</vt:lpstr>
      <vt:lpstr>PowerPoint Presentation</vt:lpstr>
      <vt:lpstr>Possession</vt:lpstr>
      <vt:lpstr>Jussives</vt:lpstr>
      <vt:lpstr>Jussives</vt:lpstr>
      <vt:lpstr>Jussives</vt:lpstr>
      <vt:lpstr>Jussives</vt:lpstr>
      <vt:lpstr>Jussives</vt:lpstr>
      <vt:lpstr>Jussives</vt:lpstr>
      <vt:lpstr>Discourse Profile for Hortatory Discourse </vt:lpstr>
      <vt:lpstr>Discourse Profile for Hortatory Discourse </vt:lpstr>
      <vt:lpstr>Jussives</vt:lpstr>
      <vt:lpstr>Jussives</vt:lpstr>
      <vt:lpstr>Jussives</vt:lpstr>
      <vt:lpstr>Jussives</vt:lpstr>
      <vt:lpstr>Jussives</vt:lpstr>
      <vt:lpstr>Jussives</vt:lpstr>
      <vt:lpstr>Jussives</vt:lpstr>
      <vt:lpstr>Jussives</vt:lpstr>
      <vt:lpstr>Jussives</vt:lpstr>
      <vt:lpstr>Jussives</vt:lpstr>
      <vt:lpstr>Jussives</vt:lpstr>
      <vt:lpstr>Jussives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820</cp:revision>
  <cp:lastPrinted>2013-11-05T02:18:07Z</cp:lastPrinted>
  <dcterms:created xsi:type="dcterms:W3CDTF">2006-08-16T00:00:00Z</dcterms:created>
  <dcterms:modified xsi:type="dcterms:W3CDTF">2015-06-16T23:29:12Z</dcterms:modified>
</cp:coreProperties>
</file>