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697" r:id="rId2"/>
    <p:sldId id="660" r:id="rId3"/>
    <p:sldId id="818" r:id="rId4"/>
    <p:sldId id="821" r:id="rId5"/>
    <p:sldId id="822" r:id="rId6"/>
    <p:sldId id="824" r:id="rId7"/>
    <p:sldId id="858" r:id="rId8"/>
    <p:sldId id="825" r:id="rId9"/>
    <p:sldId id="859" r:id="rId10"/>
    <p:sldId id="827" r:id="rId11"/>
    <p:sldId id="828" r:id="rId12"/>
    <p:sldId id="831" r:id="rId13"/>
    <p:sldId id="832" r:id="rId14"/>
    <p:sldId id="833" r:id="rId15"/>
    <p:sldId id="834" r:id="rId16"/>
    <p:sldId id="835" r:id="rId17"/>
    <p:sldId id="844" r:id="rId18"/>
    <p:sldId id="852" r:id="rId19"/>
    <p:sldId id="849" r:id="rId20"/>
    <p:sldId id="850" r:id="rId21"/>
    <p:sldId id="851" r:id="rId22"/>
    <p:sldId id="845" r:id="rId23"/>
    <p:sldId id="854" r:id="rId24"/>
    <p:sldId id="855" r:id="rId25"/>
    <p:sldId id="857" r:id="rId26"/>
    <p:sldId id="860" r:id="rId27"/>
    <p:sldId id="861" r:id="rId28"/>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FF"/>
    <a:srgbClr val="008000"/>
    <a:srgbClr val="7C3B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21" autoAdjust="0"/>
    <p:restoredTop sz="96462" autoAdjust="0"/>
  </p:normalViewPr>
  <p:slideViewPr>
    <p:cSldViewPr>
      <p:cViewPr>
        <p:scale>
          <a:sx n="100" d="100"/>
          <a:sy n="100" d="100"/>
        </p:scale>
        <p:origin x="-312" y="-24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3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CE3CB8F9-8643-459B-915A-0ED1C2124AF6}" type="datetimeFigureOut">
              <a:rPr lang="en-US" smtClean="0"/>
              <a:t>6/10/2015</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581E48B9-BB65-4169-89A1-675F0814559B}" type="slidenum">
              <a:rPr lang="en-US" smtClean="0"/>
              <a:t>‹#›</a:t>
            </a:fld>
            <a:endParaRPr lang="en-US"/>
          </a:p>
        </p:txBody>
      </p:sp>
    </p:spTree>
    <p:extLst>
      <p:ext uri="{BB962C8B-B14F-4D97-AF65-F5344CB8AC3E}">
        <p14:creationId xmlns:p14="http://schemas.microsoft.com/office/powerpoint/2010/main" val="1766591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470025"/>
          </a:xfrm>
        </p:spPr>
        <p:txBody>
          <a:bodyPr/>
          <a:lstStyle/>
          <a:p>
            <a:r>
              <a:rPr lang="en-US" dirty="0" err="1" smtClean="0"/>
              <a:t>Rocine</a:t>
            </a:r>
            <a:r>
              <a:rPr lang="en-US" dirty="0"/>
              <a:t> Lesson </a:t>
            </a:r>
            <a:r>
              <a:rPr lang="en-US" dirty="0" smtClean="0"/>
              <a:t>22</a:t>
            </a:r>
            <a:endParaRPr lang="en-US" dirty="0"/>
          </a:p>
        </p:txBody>
      </p:sp>
      <p:sp>
        <p:nvSpPr>
          <p:cNvPr id="3" name="Subtitle 2"/>
          <p:cNvSpPr>
            <a:spLocks noGrp="1"/>
          </p:cNvSpPr>
          <p:nvPr>
            <p:ph type="subTitle" idx="1"/>
          </p:nvPr>
        </p:nvSpPr>
        <p:spPr>
          <a:xfrm>
            <a:off x="0" y="2362200"/>
            <a:ext cx="7715250" cy="1447800"/>
          </a:xfrm>
        </p:spPr>
        <p:txBody>
          <a:bodyPr>
            <a:normAutofit/>
          </a:bodyPr>
          <a:lstStyle/>
          <a:p>
            <a:pPr algn="r" defTabSz="457200" rtl="1"/>
            <a:r>
              <a:rPr lang="he-IL" dirty="0">
                <a:solidFill>
                  <a:schemeClr val="tx1"/>
                </a:solidFill>
                <a:latin typeface="SBL Hebrew" panose="02000000000000000000" pitchFamily="2" charset="-79"/>
                <a:cs typeface="SBL Hebrew" panose="02000000000000000000" pitchFamily="2" charset="-79"/>
              </a:rPr>
              <a:t>וַיֹּאמְרוּ לְיִפְתָּח </a:t>
            </a:r>
            <a:r>
              <a:rPr lang="he-IL" dirty="0" smtClean="0">
                <a:solidFill>
                  <a:schemeClr val="tx1"/>
                </a:solidFill>
                <a:latin typeface="SBL Hebrew" panose="02000000000000000000" pitchFamily="2" charset="-79"/>
                <a:cs typeface="SBL Hebrew" panose="02000000000000000000" pitchFamily="2" charset="-79"/>
              </a:rPr>
              <a:t>לְכָה </a:t>
            </a:r>
            <a:r>
              <a:rPr lang="he-IL" dirty="0" smtClean="0">
                <a:solidFill>
                  <a:schemeClr val="tx1"/>
                </a:solidFill>
                <a:latin typeface="SBL Hebrew" panose="02000000000000000000" pitchFamily="2" charset="-79"/>
                <a:cs typeface="SBL Hebrew" panose="02000000000000000000" pitchFamily="2" charset="-79"/>
              </a:rPr>
              <a:t>וְהָיִ֫יתָה </a:t>
            </a:r>
            <a:r>
              <a:rPr lang="he-IL" dirty="0">
                <a:solidFill>
                  <a:schemeClr val="tx1"/>
                </a:solidFill>
                <a:latin typeface="SBL Hebrew" panose="02000000000000000000" pitchFamily="2" charset="-79"/>
                <a:cs typeface="SBL Hebrew" panose="02000000000000000000" pitchFamily="2" charset="-79"/>
              </a:rPr>
              <a:t>לָּנוּ לְקָצִין</a:t>
            </a:r>
            <a:endParaRPr lang="en-US" dirty="0" smtClean="0">
              <a:solidFill>
                <a:schemeClr val="tx1"/>
              </a:solidFill>
              <a:latin typeface="SBL Hebrew" panose="02000000000000000000" pitchFamily="2" charset="-79"/>
              <a:cs typeface="SBL Hebrew" panose="02000000000000000000" pitchFamily="2" charset="-79"/>
            </a:endParaRPr>
          </a:p>
        </p:txBody>
      </p:sp>
      <p:pic>
        <p:nvPicPr>
          <p:cNvPr id="1026" name="Picture 2" descr="D:\My Documents\HebrewCourseBriercrestFirstYear2014\pics\Rocine Book Cov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15250" y="0"/>
            <a:ext cx="1428750" cy="1905000"/>
          </a:xfrm>
          <a:prstGeom prst="rect">
            <a:avLst/>
          </a:prstGeom>
          <a:noFill/>
          <a:extLst>
            <a:ext uri="{909E8E84-426E-40DD-AFC4-6F175D3DCCD1}">
              <a14:hiddenFill xmlns:a14="http://schemas.microsoft.com/office/drawing/2010/main">
                <a:solidFill>
                  <a:srgbClr val="FFFFFF"/>
                </a:solidFill>
              </a14:hiddenFill>
            </a:ext>
          </a:extLst>
        </p:spPr>
      </p:pic>
      <p:sp>
        <p:nvSpPr>
          <p:cNvPr id="5" name="Subtitle 2"/>
          <p:cNvSpPr txBox="1">
            <a:spLocks/>
          </p:cNvSpPr>
          <p:nvPr/>
        </p:nvSpPr>
        <p:spPr>
          <a:xfrm>
            <a:off x="0" y="4495800"/>
            <a:ext cx="9144000" cy="457200"/>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dirty="0">
                <a:solidFill>
                  <a:schemeClr val="tx1"/>
                </a:solidFill>
              </a:rPr>
              <a:t>Judges 11:6</a:t>
            </a:r>
          </a:p>
        </p:txBody>
      </p:sp>
    </p:spTree>
    <p:extLst>
      <p:ext uri="{BB962C8B-B14F-4D97-AF65-F5344CB8AC3E}">
        <p14:creationId xmlns:p14="http://schemas.microsoft.com/office/powerpoint/2010/main" val="32049785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762000"/>
          </a:xfrm>
        </p:spPr>
        <p:txBody>
          <a:bodyPr>
            <a:normAutofit fontScale="90000"/>
          </a:bodyPr>
          <a:lstStyle/>
          <a:p>
            <a:r>
              <a:rPr lang="en-US" dirty="0" err="1"/>
              <a:t>Weqatal</a:t>
            </a:r>
            <a:r>
              <a:rPr lang="en-US" dirty="0"/>
              <a:t> as an off-the-line verb </a:t>
            </a:r>
            <a:r>
              <a:rPr lang="en-US" dirty="0" smtClean="0"/>
              <a:t>form</a:t>
            </a:r>
            <a:br>
              <a:rPr lang="en-US" dirty="0" smtClean="0"/>
            </a:br>
            <a:r>
              <a:rPr lang="en-US" dirty="0" smtClean="0"/>
              <a:t>in </a:t>
            </a:r>
            <a:r>
              <a:rPr lang="en-US" dirty="0"/>
              <a:t>Hortatory Discourse</a:t>
            </a:r>
          </a:p>
        </p:txBody>
      </p:sp>
      <p:sp>
        <p:nvSpPr>
          <p:cNvPr id="4" name="Content Placeholder 3"/>
          <p:cNvSpPr>
            <a:spLocks noGrp="1"/>
          </p:cNvSpPr>
          <p:nvPr>
            <p:ph idx="1"/>
          </p:nvPr>
        </p:nvSpPr>
        <p:spPr>
          <a:xfrm>
            <a:off x="228600" y="1905000"/>
            <a:ext cx="8915400" cy="762000"/>
          </a:xfrm>
        </p:spPr>
        <p:txBody>
          <a:bodyPr>
            <a:normAutofit/>
          </a:bodyPr>
          <a:lstStyle/>
          <a:p>
            <a:pPr marL="514350" indent="-514350">
              <a:buFont typeface="+mj-lt"/>
              <a:buAutoNum type="arabicPeriod" startAt="2"/>
            </a:pPr>
            <a:r>
              <a:rPr lang="en-US" dirty="0" err="1" smtClean="0"/>
              <a:t>Weqatal</a:t>
            </a:r>
            <a:r>
              <a:rPr lang="en-US" dirty="0" smtClean="0"/>
              <a:t> can also function as an off-line verb.</a:t>
            </a:r>
          </a:p>
        </p:txBody>
      </p:sp>
      <p:sp>
        <p:nvSpPr>
          <p:cNvPr id="5" name="Subtitle 2"/>
          <p:cNvSpPr txBox="1">
            <a:spLocks/>
          </p:cNvSpPr>
          <p:nvPr/>
        </p:nvSpPr>
        <p:spPr>
          <a:xfrm>
            <a:off x="609600" y="1257300"/>
            <a:ext cx="7715250" cy="7239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pPr>
            <a:r>
              <a:rPr lang="he-IL" dirty="0" smtClean="0">
                <a:latin typeface="SBL Hebrew" panose="02000000000000000000" pitchFamily="2" charset="-79"/>
                <a:cs typeface="SBL Hebrew" panose="02000000000000000000" pitchFamily="2" charset="-79"/>
              </a:rPr>
              <a:t>וַיֹּאמְרוּ לְיִפְתָּח לְכָה </a:t>
            </a:r>
            <a:r>
              <a:rPr lang="he-IL" dirty="0">
                <a:latin typeface="SBL Hebrew" panose="02000000000000000000" pitchFamily="2" charset="-79"/>
                <a:cs typeface="SBL Hebrew" panose="02000000000000000000" pitchFamily="2" charset="-79"/>
              </a:rPr>
              <a:t>וְהָיִ֫יתָה </a:t>
            </a:r>
            <a:r>
              <a:rPr lang="he-IL" dirty="0" smtClean="0">
                <a:latin typeface="SBL Hebrew" panose="02000000000000000000" pitchFamily="2" charset="-79"/>
                <a:cs typeface="SBL Hebrew" panose="02000000000000000000" pitchFamily="2" charset="-79"/>
              </a:rPr>
              <a:t>לָּנוּ </a:t>
            </a:r>
            <a:r>
              <a:rPr lang="he-IL" dirty="0" smtClean="0">
                <a:latin typeface="SBL Hebrew" panose="02000000000000000000" pitchFamily="2" charset="-79"/>
                <a:cs typeface="SBL Hebrew" panose="02000000000000000000" pitchFamily="2" charset="-79"/>
              </a:rPr>
              <a:t>לְקָצִין</a:t>
            </a:r>
            <a:endParaRPr lang="en-US" dirty="0" smtClean="0">
              <a:latin typeface="SBL Hebrew" panose="02000000000000000000" pitchFamily="2" charset="-79"/>
              <a:cs typeface="SBL Hebrew" panose="02000000000000000000" pitchFamily="2" charset="-79"/>
            </a:endParaRPr>
          </a:p>
        </p:txBody>
      </p:sp>
      <p:sp>
        <p:nvSpPr>
          <p:cNvPr id="6" name="Content Placeholder 3"/>
          <p:cNvSpPr txBox="1">
            <a:spLocks/>
          </p:cNvSpPr>
          <p:nvPr/>
        </p:nvSpPr>
        <p:spPr>
          <a:xfrm>
            <a:off x="228600" y="2590800"/>
            <a:ext cx="8686800" cy="4114800"/>
          </a:xfrm>
          <a:prstGeom prst="rect">
            <a:avLst/>
          </a:prstGeom>
          <a:ln>
            <a:solidFill>
              <a:schemeClr val="tx1"/>
            </a:solidFill>
          </a:ln>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b="1" dirty="0" smtClean="0"/>
              <a:t>RULE</a:t>
            </a:r>
            <a:r>
              <a:rPr lang="en-US" dirty="0" smtClean="0"/>
              <a:t>:</a:t>
            </a:r>
          </a:p>
          <a:p>
            <a:r>
              <a:rPr lang="en-US" dirty="0" smtClean="0"/>
              <a:t>A </a:t>
            </a:r>
            <a:r>
              <a:rPr lang="en-US" dirty="0" err="1"/>
              <a:t>weqatal</a:t>
            </a:r>
            <a:r>
              <a:rPr lang="en-US" dirty="0"/>
              <a:t> or series of </a:t>
            </a:r>
            <a:r>
              <a:rPr lang="en-US" dirty="0" err="1"/>
              <a:t>weqatals</a:t>
            </a:r>
            <a:r>
              <a:rPr lang="en-US" dirty="0"/>
              <a:t> that are subordinate to or serve the mainline of a Hortatory Discourse are off-the-line verb forms used to give </a:t>
            </a:r>
            <a:r>
              <a:rPr lang="en-US" u="sng" dirty="0"/>
              <a:t>consequence</a:t>
            </a:r>
            <a:r>
              <a:rPr lang="en-US" dirty="0"/>
              <a:t> or </a:t>
            </a:r>
            <a:r>
              <a:rPr lang="en-US" u="sng" dirty="0" smtClean="0"/>
              <a:t>purpose</a:t>
            </a:r>
            <a:r>
              <a:rPr lang="en-US" dirty="0" smtClean="0"/>
              <a:t>.</a:t>
            </a:r>
          </a:p>
          <a:p>
            <a:r>
              <a:rPr lang="en-US" dirty="0" smtClean="0"/>
              <a:t>Translate </a:t>
            </a:r>
            <a:r>
              <a:rPr lang="en-US" dirty="0"/>
              <a:t>the </a:t>
            </a:r>
            <a:r>
              <a:rPr lang="en-US" dirty="0" err="1"/>
              <a:t>weqatal</a:t>
            </a:r>
            <a:r>
              <a:rPr lang="en-US" dirty="0"/>
              <a:t> using </a:t>
            </a:r>
            <a:r>
              <a:rPr lang="en-US" dirty="0" smtClean="0"/>
              <a:t>the English</a:t>
            </a:r>
          </a:p>
          <a:p>
            <a:pPr lvl="1"/>
            <a:r>
              <a:rPr lang="en-US" dirty="0" smtClean="0"/>
              <a:t> </a:t>
            </a:r>
            <a:r>
              <a:rPr lang="en-US" i="1" u="sng" dirty="0"/>
              <a:t>so</a:t>
            </a:r>
            <a:r>
              <a:rPr lang="en-US" dirty="0"/>
              <a:t> for the </a:t>
            </a:r>
            <a:r>
              <a:rPr lang="en-US" i="1" dirty="0" err="1"/>
              <a:t>vav</a:t>
            </a:r>
            <a:r>
              <a:rPr lang="en-US" dirty="0"/>
              <a:t> </a:t>
            </a:r>
            <a:r>
              <a:rPr lang="en-US" dirty="0" smtClean="0"/>
              <a:t>and</a:t>
            </a:r>
          </a:p>
          <a:p>
            <a:pPr lvl="1"/>
            <a:r>
              <a:rPr lang="en-US" dirty="0" smtClean="0"/>
              <a:t> </a:t>
            </a:r>
            <a:r>
              <a:rPr lang="en-US" i="1" u="sng" dirty="0"/>
              <a:t>may be</a:t>
            </a:r>
            <a:r>
              <a:rPr lang="en-US" i="1" dirty="0"/>
              <a:t> </a:t>
            </a:r>
            <a:r>
              <a:rPr lang="en-US" dirty="0"/>
              <a:t>instead of </a:t>
            </a:r>
            <a:r>
              <a:rPr lang="en-US" i="1" dirty="0"/>
              <a:t>will be</a:t>
            </a:r>
            <a:r>
              <a:rPr lang="en-US" dirty="0"/>
              <a:t>.</a:t>
            </a:r>
            <a:endParaRPr lang="en-US" dirty="0" smtClean="0"/>
          </a:p>
        </p:txBody>
      </p:sp>
    </p:spTree>
    <p:extLst>
      <p:ext uri="{BB962C8B-B14F-4D97-AF65-F5344CB8AC3E}">
        <p14:creationId xmlns:p14="http://schemas.microsoft.com/office/powerpoint/2010/main" val="29205642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762000"/>
          </a:xfrm>
        </p:spPr>
        <p:txBody>
          <a:bodyPr>
            <a:normAutofit fontScale="90000"/>
          </a:bodyPr>
          <a:lstStyle/>
          <a:p>
            <a:r>
              <a:rPr lang="en-US" dirty="0" err="1"/>
              <a:t>Weqatal</a:t>
            </a:r>
            <a:r>
              <a:rPr lang="en-US" dirty="0"/>
              <a:t> as an off-the-line verb </a:t>
            </a:r>
            <a:r>
              <a:rPr lang="en-US" dirty="0" smtClean="0"/>
              <a:t>form</a:t>
            </a:r>
            <a:br>
              <a:rPr lang="en-US" dirty="0" smtClean="0"/>
            </a:br>
            <a:r>
              <a:rPr lang="en-US" dirty="0" smtClean="0"/>
              <a:t>in </a:t>
            </a:r>
            <a:r>
              <a:rPr lang="en-US" dirty="0"/>
              <a:t>Hortatory Discourse</a:t>
            </a:r>
          </a:p>
        </p:txBody>
      </p:sp>
      <p:sp>
        <p:nvSpPr>
          <p:cNvPr id="5" name="Subtitle 2"/>
          <p:cNvSpPr txBox="1">
            <a:spLocks/>
          </p:cNvSpPr>
          <p:nvPr/>
        </p:nvSpPr>
        <p:spPr>
          <a:xfrm>
            <a:off x="609600" y="1257300"/>
            <a:ext cx="7715250" cy="7239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pPr>
            <a:r>
              <a:rPr lang="he-IL" dirty="0" smtClean="0">
                <a:latin typeface="SBL Hebrew" panose="02000000000000000000" pitchFamily="2" charset="-79"/>
                <a:cs typeface="SBL Hebrew" panose="02000000000000000000" pitchFamily="2" charset="-79"/>
              </a:rPr>
              <a:t>וַיֹּאמְרוּ לְיִפְתָּח </a:t>
            </a:r>
            <a:r>
              <a:rPr lang="he-IL" dirty="0" smtClean="0">
                <a:solidFill>
                  <a:srgbClr val="FF00FF"/>
                </a:solidFill>
                <a:latin typeface="SBL Hebrew" panose="02000000000000000000" pitchFamily="2" charset="-79"/>
                <a:cs typeface="SBL Hebrew" panose="02000000000000000000" pitchFamily="2" charset="-79"/>
              </a:rPr>
              <a:t>לְכָה</a:t>
            </a:r>
            <a:r>
              <a:rPr lang="he-IL" dirty="0" smtClean="0">
                <a:latin typeface="SBL Hebrew" panose="02000000000000000000" pitchFamily="2" charset="-79"/>
                <a:cs typeface="SBL Hebrew" panose="02000000000000000000" pitchFamily="2" charset="-79"/>
              </a:rPr>
              <a:t> </a:t>
            </a:r>
            <a:r>
              <a:rPr lang="he-IL" dirty="0">
                <a:latin typeface="SBL Hebrew" panose="02000000000000000000" pitchFamily="2" charset="-79"/>
                <a:cs typeface="SBL Hebrew" panose="02000000000000000000" pitchFamily="2" charset="-79"/>
              </a:rPr>
              <a:t>וְ</a:t>
            </a:r>
            <a:r>
              <a:rPr lang="he-IL" dirty="0">
                <a:solidFill>
                  <a:srgbClr val="0000FF"/>
                </a:solidFill>
                <a:latin typeface="SBL Hebrew" panose="02000000000000000000" pitchFamily="2" charset="-79"/>
                <a:cs typeface="SBL Hebrew" panose="02000000000000000000" pitchFamily="2" charset="-79"/>
              </a:rPr>
              <a:t>הָיִ֫יתָה</a:t>
            </a:r>
            <a:r>
              <a:rPr lang="he-IL" dirty="0">
                <a:latin typeface="SBL Hebrew" panose="02000000000000000000" pitchFamily="2" charset="-79"/>
                <a:cs typeface="SBL Hebrew" panose="02000000000000000000" pitchFamily="2" charset="-79"/>
              </a:rPr>
              <a:t> </a:t>
            </a:r>
            <a:r>
              <a:rPr lang="he-IL" dirty="0" smtClean="0">
                <a:latin typeface="SBL Hebrew" panose="02000000000000000000" pitchFamily="2" charset="-79"/>
                <a:cs typeface="SBL Hebrew" panose="02000000000000000000" pitchFamily="2" charset="-79"/>
              </a:rPr>
              <a:t>לָּנוּ </a:t>
            </a:r>
            <a:r>
              <a:rPr lang="he-IL" dirty="0" smtClean="0">
                <a:latin typeface="SBL Hebrew" panose="02000000000000000000" pitchFamily="2" charset="-79"/>
                <a:cs typeface="SBL Hebrew" panose="02000000000000000000" pitchFamily="2" charset="-79"/>
              </a:rPr>
              <a:t>לְקָצִין</a:t>
            </a:r>
            <a:endParaRPr lang="en-US" dirty="0" smtClean="0">
              <a:latin typeface="SBL Hebrew" panose="02000000000000000000" pitchFamily="2" charset="-79"/>
              <a:cs typeface="SBL Hebrew" panose="02000000000000000000" pitchFamily="2" charset="-79"/>
            </a:endParaRPr>
          </a:p>
        </p:txBody>
      </p:sp>
      <p:sp>
        <p:nvSpPr>
          <p:cNvPr id="7" name="Content Placeholder 3"/>
          <p:cNvSpPr>
            <a:spLocks noGrp="1"/>
          </p:cNvSpPr>
          <p:nvPr>
            <p:ph idx="1"/>
          </p:nvPr>
        </p:nvSpPr>
        <p:spPr>
          <a:xfrm>
            <a:off x="228600" y="2209800"/>
            <a:ext cx="8915400" cy="4038599"/>
          </a:xfrm>
        </p:spPr>
        <p:txBody>
          <a:bodyPr>
            <a:normAutofit/>
          </a:bodyPr>
          <a:lstStyle/>
          <a:p>
            <a:r>
              <a:rPr lang="he-IL" dirty="0" smtClean="0">
                <a:latin typeface="SBL Hebrew" panose="02000000000000000000" pitchFamily="2" charset="-79"/>
                <a:cs typeface="SBL Hebrew" panose="02000000000000000000" pitchFamily="2" charset="-79"/>
              </a:rPr>
              <a:t>קָצִין</a:t>
            </a:r>
            <a:r>
              <a:rPr lang="en-US" dirty="0" smtClean="0"/>
              <a:t> means </a:t>
            </a:r>
            <a:r>
              <a:rPr lang="en-US" i="1" dirty="0" smtClean="0"/>
              <a:t>chief</a:t>
            </a:r>
            <a:r>
              <a:rPr lang="en-US" dirty="0" smtClean="0"/>
              <a:t> or </a:t>
            </a:r>
            <a:r>
              <a:rPr lang="en-US" i="1" dirty="0" smtClean="0"/>
              <a:t>ruler</a:t>
            </a:r>
            <a:r>
              <a:rPr lang="en-US" dirty="0" smtClean="0"/>
              <a:t>; </a:t>
            </a:r>
            <a:r>
              <a:rPr lang="he-IL" dirty="0" smtClean="0">
                <a:latin typeface="SBL Hebrew" panose="02000000000000000000" pitchFamily="2" charset="-79"/>
                <a:cs typeface="SBL Hebrew" panose="02000000000000000000" pitchFamily="2" charset="-79"/>
              </a:rPr>
              <a:t>יִפְתָּח</a:t>
            </a:r>
            <a:r>
              <a:rPr lang="en-US" dirty="0">
                <a:latin typeface="SBL Hebrew" panose="02000000000000000000" pitchFamily="2" charset="-79"/>
                <a:cs typeface="SBL Hebrew" panose="02000000000000000000" pitchFamily="2" charset="-79"/>
              </a:rPr>
              <a:t> </a:t>
            </a:r>
            <a:r>
              <a:rPr lang="en-US" dirty="0" smtClean="0"/>
              <a:t>means</a:t>
            </a:r>
            <a:r>
              <a:rPr lang="fr-CA" dirty="0"/>
              <a:t> </a:t>
            </a:r>
            <a:r>
              <a:rPr lang="fr-CA" i="1" dirty="0" err="1" smtClean="0"/>
              <a:t>Jephthah</a:t>
            </a:r>
            <a:endParaRPr lang="en-US" i="1" dirty="0"/>
          </a:p>
          <a:p>
            <a:r>
              <a:rPr lang="en-US" dirty="0" smtClean="0"/>
              <a:t>Try translating this verse with the </a:t>
            </a:r>
            <a:r>
              <a:rPr lang="en-US" dirty="0" err="1" smtClean="0"/>
              <a:t>weqatal</a:t>
            </a:r>
            <a:r>
              <a:rPr lang="en-US" dirty="0" smtClean="0"/>
              <a:t> as </a:t>
            </a:r>
          </a:p>
          <a:p>
            <a:pPr lvl="1"/>
            <a:r>
              <a:rPr lang="en-US" dirty="0" smtClean="0"/>
              <a:t>a mainline verb</a:t>
            </a:r>
          </a:p>
          <a:p>
            <a:pPr lvl="1">
              <a:lnSpc>
                <a:spcPct val="400000"/>
              </a:lnSpc>
            </a:pPr>
            <a:r>
              <a:rPr lang="en-US" dirty="0" smtClean="0"/>
              <a:t>an off-line verb</a:t>
            </a:r>
          </a:p>
        </p:txBody>
      </p:sp>
      <p:sp>
        <p:nvSpPr>
          <p:cNvPr id="8" name="Rectangle 7"/>
          <p:cNvSpPr/>
          <p:nvPr/>
        </p:nvSpPr>
        <p:spPr>
          <a:xfrm>
            <a:off x="990599" y="4000380"/>
            <a:ext cx="7772401" cy="400110"/>
          </a:xfrm>
          <a:prstGeom prst="rect">
            <a:avLst/>
          </a:prstGeom>
        </p:spPr>
        <p:txBody>
          <a:bodyPr wrap="square">
            <a:spAutoFit/>
          </a:bodyPr>
          <a:lstStyle/>
          <a:p>
            <a:r>
              <a:rPr lang="en-US" sz="2000" dirty="0"/>
              <a:t>And they said to </a:t>
            </a:r>
            <a:r>
              <a:rPr lang="en-US" sz="2000" dirty="0" err="1"/>
              <a:t>Jephthah</a:t>
            </a:r>
            <a:r>
              <a:rPr lang="en-US" sz="2000" dirty="0" smtClean="0"/>
              <a:t>, "</a:t>
            </a:r>
            <a:r>
              <a:rPr lang="en-US" sz="2000" dirty="0">
                <a:solidFill>
                  <a:srgbClr val="FF00FF"/>
                </a:solidFill>
              </a:rPr>
              <a:t>Come</a:t>
            </a:r>
            <a:r>
              <a:rPr lang="en-US" sz="2000" dirty="0"/>
              <a:t>, </a:t>
            </a:r>
            <a:r>
              <a:rPr lang="en-US" sz="2000" i="1" u="sng" dirty="0"/>
              <a:t>and</a:t>
            </a:r>
            <a:r>
              <a:rPr lang="en-US" sz="2000" dirty="0"/>
              <a:t> </a:t>
            </a:r>
            <a:r>
              <a:rPr lang="en-US" sz="2000" i="1" u="sng" dirty="0">
                <a:solidFill>
                  <a:srgbClr val="FF00FF"/>
                </a:solidFill>
              </a:rPr>
              <a:t>be</a:t>
            </a:r>
            <a:r>
              <a:rPr lang="en-US" sz="2000" dirty="0">
                <a:solidFill>
                  <a:srgbClr val="FF00FF"/>
                </a:solidFill>
              </a:rPr>
              <a:t> </a:t>
            </a:r>
            <a:r>
              <a:rPr lang="en-US" sz="2000" dirty="0"/>
              <a:t>our chief."</a:t>
            </a:r>
          </a:p>
        </p:txBody>
      </p:sp>
      <p:sp>
        <p:nvSpPr>
          <p:cNvPr id="9" name="Rectangle 8"/>
          <p:cNvSpPr/>
          <p:nvPr/>
        </p:nvSpPr>
        <p:spPr>
          <a:xfrm>
            <a:off x="990599" y="5467290"/>
            <a:ext cx="7772401" cy="400110"/>
          </a:xfrm>
          <a:prstGeom prst="rect">
            <a:avLst/>
          </a:prstGeom>
        </p:spPr>
        <p:txBody>
          <a:bodyPr wrap="square">
            <a:spAutoFit/>
          </a:bodyPr>
          <a:lstStyle/>
          <a:p>
            <a:r>
              <a:rPr lang="en-US" sz="2000" dirty="0"/>
              <a:t>And they said to </a:t>
            </a:r>
            <a:r>
              <a:rPr lang="en-US" sz="2000" dirty="0" err="1"/>
              <a:t>Jephthah</a:t>
            </a:r>
            <a:r>
              <a:rPr lang="en-US" sz="2000" dirty="0" smtClean="0"/>
              <a:t>, "</a:t>
            </a:r>
            <a:r>
              <a:rPr lang="en-US" sz="2000" dirty="0">
                <a:solidFill>
                  <a:srgbClr val="FF00FF"/>
                </a:solidFill>
              </a:rPr>
              <a:t>Come</a:t>
            </a:r>
            <a:r>
              <a:rPr lang="en-US" sz="2000" dirty="0"/>
              <a:t>, </a:t>
            </a:r>
            <a:r>
              <a:rPr lang="en-US" sz="2000" i="1" u="sng" dirty="0"/>
              <a:t>so that</a:t>
            </a:r>
            <a:r>
              <a:rPr lang="en-US" sz="2000" i="1" dirty="0"/>
              <a:t> </a:t>
            </a:r>
            <a:r>
              <a:rPr lang="en-US" sz="2000" dirty="0"/>
              <a:t>you </a:t>
            </a:r>
            <a:r>
              <a:rPr lang="en-US" sz="2000" i="1" u="sng" dirty="0">
                <a:solidFill>
                  <a:srgbClr val="0000FF"/>
                </a:solidFill>
              </a:rPr>
              <a:t>may be</a:t>
            </a:r>
            <a:r>
              <a:rPr lang="en-US" sz="2000" i="1" dirty="0">
                <a:solidFill>
                  <a:srgbClr val="0000FF"/>
                </a:solidFill>
              </a:rPr>
              <a:t> </a:t>
            </a:r>
            <a:r>
              <a:rPr lang="en-US" sz="2000" dirty="0"/>
              <a:t>our chief."</a:t>
            </a:r>
          </a:p>
        </p:txBody>
      </p:sp>
      <p:cxnSp>
        <p:nvCxnSpPr>
          <p:cNvPr id="11" name="Straight Arrow Connector 10"/>
          <p:cNvCxnSpPr/>
          <p:nvPr/>
        </p:nvCxnSpPr>
        <p:spPr>
          <a:xfrm>
            <a:off x="4876799" y="4400490"/>
            <a:ext cx="0" cy="1066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5334000" y="4400490"/>
            <a:ext cx="838200" cy="1066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6868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762000"/>
          </a:xfrm>
        </p:spPr>
        <p:txBody>
          <a:bodyPr>
            <a:normAutofit fontScale="90000"/>
          </a:bodyPr>
          <a:lstStyle/>
          <a:p>
            <a:r>
              <a:rPr lang="en-US" dirty="0" err="1"/>
              <a:t>Weqatal</a:t>
            </a:r>
            <a:r>
              <a:rPr lang="en-US" dirty="0"/>
              <a:t> as an off-the-line verb </a:t>
            </a:r>
            <a:r>
              <a:rPr lang="en-US" dirty="0" smtClean="0"/>
              <a:t>form</a:t>
            </a:r>
            <a:br>
              <a:rPr lang="en-US" dirty="0" smtClean="0"/>
            </a:br>
            <a:r>
              <a:rPr lang="en-US" dirty="0" smtClean="0"/>
              <a:t>in </a:t>
            </a:r>
            <a:r>
              <a:rPr lang="en-US" dirty="0"/>
              <a:t>Hortatory Discourse</a:t>
            </a:r>
          </a:p>
        </p:txBody>
      </p:sp>
      <p:sp>
        <p:nvSpPr>
          <p:cNvPr id="5" name="Subtitle 2"/>
          <p:cNvSpPr txBox="1">
            <a:spLocks/>
          </p:cNvSpPr>
          <p:nvPr/>
        </p:nvSpPr>
        <p:spPr>
          <a:xfrm>
            <a:off x="609600" y="1257300"/>
            <a:ext cx="7715250" cy="7239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pPr>
            <a:r>
              <a:rPr lang="he-IL" dirty="0" smtClean="0">
                <a:latin typeface="SBL Hebrew" panose="02000000000000000000" pitchFamily="2" charset="-79"/>
                <a:cs typeface="SBL Hebrew" panose="02000000000000000000" pitchFamily="2" charset="-79"/>
              </a:rPr>
              <a:t>וַיֹּאמְרוּ לְיִפְתָּח </a:t>
            </a:r>
            <a:r>
              <a:rPr lang="he-IL" dirty="0" smtClean="0">
                <a:solidFill>
                  <a:srgbClr val="FF00FF"/>
                </a:solidFill>
                <a:latin typeface="SBL Hebrew" panose="02000000000000000000" pitchFamily="2" charset="-79"/>
                <a:cs typeface="SBL Hebrew" panose="02000000000000000000" pitchFamily="2" charset="-79"/>
              </a:rPr>
              <a:t>לְכָה</a:t>
            </a:r>
            <a:r>
              <a:rPr lang="he-IL" dirty="0" smtClean="0">
                <a:latin typeface="SBL Hebrew" panose="02000000000000000000" pitchFamily="2" charset="-79"/>
                <a:cs typeface="SBL Hebrew" panose="02000000000000000000" pitchFamily="2" charset="-79"/>
              </a:rPr>
              <a:t> </a:t>
            </a:r>
            <a:r>
              <a:rPr lang="he-IL" dirty="0">
                <a:latin typeface="SBL Hebrew" panose="02000000000000000000" pitchFamily="2" charset="-79"/>
                <a:cs typeface="SBL Hebrew" panose="02000000000000000000" pitchFamily="2" charset="-79"/>
              </a:rPr>
              <a:t>וְ</a:t>
            </a:r>
            <a:r>
              <a:rPr lang="he-IL" dirty="0">
                <a:solidFill>
                  <a:srgbClr val="0000FF"/>
                </a:solidFill>
                <a:latin typeface="SBL Hebrew" panose="02000000000000000000" pitchFamily="2" charset="-79"/>
                <a:cs typeface="SBL Hebrew" panose="02000000000000000000" pitchFamily="2" charset="-79"/>
              </a:rPr>
              <a:t>הָיִ֫יתָה</a:t>
            </a:r>
            <a:r>
              <a:rPr lang="he-IL" dirty="0">
                <a:latin typeface="SBL Hebrew" panose="02000000000000000000" pitchFamily="2" charset="-79"/>
                <a:cs typeface="SBL Hebrew" panose="02000000000000000000" pitchFamily="2" charset="-79"/>
              </a:rPr>
              <a:t> לָּנוּ </a:t>
            </a:r>
            <a:r>
              <a:rPr lang="he-IL" dirty="0" smtClean="0">
                <a:latin typeface="SBL Hebrew" panose="02000000000000000000" pitchFamily="2" charset="-79"/>
                <a:cs typeface="SBL Hebrew" panose="02000000000000000000" pitchFamily="2" charset="-79"/>
              </a:rPr>
              <a:t>לְקָצִין</a:t>
            </a:r>
            <a:endParaRPr lang="en-US" dirty="0" smtClean="0">
              <a:latin typeface="SBL Hebrew" panose="02000000000000000000" pitchFamily="2" charset="-79"/>
              <a:cs typeface="SBL Hebrew" panose="02000000000000000000" pitchFamily="2" charset="-79"/>
            </a:endParaRPr>
          </a:p>
        </p:txBody>
      </p:sp>
      <p:sp>
        <p:nvSpPr>
          <p:cNvPr id="7" name="Content Placeholder 3"/>
          <p:cNvSpPr>
            <a:spLocks noGrp="1"/>
          </p:cNvSpPr>
          <p:nvPr>
            <p:ph idx="1"/>
          </p:nvPr>
        </p:nvSpPr>
        <p:spPr>
          <a:xfrm>
            <a:off x="228600" y="2209800"/>
            <a:ext cx="8915400" cy="4038599"/>
          </a:xfrm>
        </p:spPr>
        <p:txBody>
          <a:bodyPr>
            <a:normAutofit/>
          </a:bodyPr>
          <a:lstStyle/>
          <a:p>
            <a:r>
              <a:rPr lang="he-IL" dirty="0" smtClean="0">
                <a:latin typeface="SBL Hebrew" panose="02000000000000000000" pitchFamily="2" charset="-79"/>
                <a:cs typeface="SBL Hebrew" panose="02000000000000000000" pitchFamily="2" charset="-79"/>
              </a:rPr>
              <a:t>קָצִין</a:t>
            </a:r>
            <a:r>
              <a:rPr lang="en-US" dirty="0" smtClean="0"/>
              <a:t> means </a:t>
            </a:r>
            <a:r>
              <a:rPr lang="en-US" i="1" dirty="0" smtClean="0"/>
              <a:t>chief</a:t>
            </a:r>
            <a:r>
              <a:rPr lang="en-US" dirty="0" smtClean="0"/>
              <a:t> or </a:t>
            </a:r>
            <a:r>
              <a:rPr lang="en-US" i="1" dirty="0" smtClean="0"/>
              <a:t>ruler</a:t>
            </a:r>
            <a:r>
              <a:rPr lang="en-US" dirty="0" smtClean="0"/>
              <a:t>; </a:t>
            </a:r>
            <a:r>
              <a:rPr lang="he-IL" dirty="0" smtClean="0">
                <a:latin typeface="SBL Hebrew" panose="02000000000000000000" pitchFamily="2" charset="-79"/>
                <a:cs typeface="SBL Hebrew" panose="02000000000000000000" pitchFamily="2" charset="-79"/>
              </a:rPr>
              <a:t>יִפְתָּח</a:t>
            </a:r>
            <a:r>
              <a:rPr lang="en-US" dirty="0">
                <a:latin typeface="SBL Hebrew" panose="02000000000000000000" pitchFamily="2" charset="-79"/>
                <a:cs typeface="SBL Hebrew" panose="02000000000000000000" pitchFamily="2" charset="-79"/>
              </a:rPr>
              <a:t> </a:t>
            </a:r>
            <a:r>
              <a:rPr lang="en-US" dirty="0" smtClean="0"/>
              <a:t>means</a:t>
            </a:r>
            <a:r>
              <a:rPr lang="fr-CA" dirty="0"/>
              <a:t> </a:t>
            </a:r>
            <a:r>
              <a:rPr lang="fr-CA" i="1" dirty="0" err="1" smtClean="0"/>
              <a:t>Jephthah</a:t>
            </a:r>
            <a:endParaRPr lang="en-US" i="1" dirty="0"/>
          </a:p>
          <a:p>
            <a:r>
              <a:rPr lang="en-US" dirty="0" smtClean="0"/>
              <a:t>Try translating this verse with the </a:t>
            </a:r>
            <a:r>
              <a:rPr lang="en-US" dirty="0" err="1" smtClean="0"/>
              <a:t>weqatal</a:t>
            </a:r>
            <a:r>
              <a:rPr lang="en-US" dirty="0" smtClean="0"/>
              <a:t> as </a:t>
            </a:r>
          </a:p>
          <a:p>
            <a:pPr lvl="1"/>
            <a:r>
              <a:rPr lang="en-US" dirty="0" smtClean="0"/>
              <a:t>a mainline verb</a:t>
            </a:r>
          </a:p>
          <a:p>
            <a:pPr lvl="1">
              <a:lnSpc>
                <a:spcPct val="400000"/>
              </a:lnSpc>
            </a:pPr>
            <a:r>
              <a:rPr lang="en-US" dirty="0" smtClean="0"/>
              <a:t>an off-line verb</a:t>
            </a:r>
          </a:p>
        </p:txBody>
      </p:sp>
      <p:sp>
        <p:nvSpPr>
          <p:cNvPr id="8" name="Rectangle 7"/>
          <p:cNvSpPr/>
          <p:nvPr/>
        </p:nvSpPr>
        <p:spPr>
          <a:xfrm>
            <a:off x="990599" y="4000380"/>
            <a:ext cx="7772401" cy="400110"/>
          </a:xfrm>
          <a:prstGeom prst="rect">
            <a:avLst/>
          </a:prstGeom>
        </p:spPr>
        <p:txBody>
          <a:bodyPr wrap="square">
            <a:spAutoFit/>
          </a:bodyPr>
          <a:lstStyle/>
          <a:p>
            <a:r>
              <a:rPr lang="en-US" sz="2000" dirty="0"/>
              <a:t>And they said to </a:t>
            </a:r>
            <a:r>
              <a:rPr lang="en-US" sz="2000" dirty="0" err="1"/>
              <a:t>Jephthah</a:t>
            </a:r>
            <a:r>
              <a:rPr lang="en-US" sz="2000" dirty="0" smtClean="0"/>
              <a:t>, "</a:t>
            </a:r>
            <a:r>
              <a:rPr lang="en-US" sz="2000" dirty="0">
                <a:solidFill>
                  <a:srgbClr val="FF00FF"/>
                </a:solidFill>
              </a:rPr>
              <a:t>Come</a:t>
            </a:r>
            <a:r>
              <a:rPr lang="en-US" sz="2000" dirty="0"/>
              <a:t>, </a:t>
            </a:r>
            <a:r>
              <a:rPr lang="en-US" sz="2000" i="1" u="sng" dirty="0"/>
              <a:t>and</a:t>
            </a:r>
            <a:r>
              <a:rPr lang="en-US" sz="2000" dirty="0"/>
              <a:t> </a:t>
            </a:r>
            <a:r>
              <a:rPr lang="en-US" sz="2000" i="1" u="sng" dirty="0">
                <a:solidFill>
                  <a:srgbClr val="FF00FF"/>
                </a:solidFill>
              </a:rPr>
              <a:t>be</a:t>
            </a:r>
            <a:r>
              <a:rPr lang="en-US" sz="2000" dirty="0">
                <a:solidFill>
                  <a:srgbClr val="FF00FF"/>
                </a:solidFill>
              </a:rPr>
              <a:t> </a:t>
            </a:r>
            <a:r>
              <a:rPr lang="en-US" sz="2000" dirty="0"/>
              <a:t>our chief."</a:t>
            </a:r>
          </a:p>
        </p:txBody>
      </p:sp>
      <p:sp>
        <p:nvSpPr>
          <p:cNvPr id="9" name="Rectangle 8"/>
          <p:cNvSpPr/>
          <p:nvPr/>
        </p:nvSpPr>
        <p:spPr>
          <a:xfrm>
            <a:off x="990599" y="5467290"/>
            <a:ext cx="7772401" cy="400110"/>
          </a:xfrm>
          <a:prstGeom prst="rect">
            <a:avLst/>
          </a:prstGeom>
        </p:spPr>
        <p:txBody>
          <a:bodyPr wrap="square">
            <a:spAutoFit/>
          </a:bodyPr>
          <a:lstStyle/>
          <a:p>
            <a:r>
              <a:rPr lang="en-US" sz="2000" dirty="0"/>
              <a:t>And they said to </a:t>
            </a:r>
            <a:r>
              <a:rPr lang="en-US" sz="2000" dirty="0" err="1"/>
              <a:t>Jephthah</a:t>
            </a:r>
            <a:r>
              <a:rPr lang="en-US" sz="2000" dirty="0" smtClean="0"/>
              <a:t>, "</a:t>
            </a:r>
            <a:r>
              <a:rPr lang="en-US" sz="2000" dirty="0">
                <a:solidFill>
                  <a:srgbClr val="FF00FF"/>
                </a:solidFill>
              </a:rPr>
              <a:t>Come</a:t>
            </a:r>
            <a:r>
              <a:rPr lang="en-US" sz="2000" dirty="0"/>
              <a:t>, </a:t>
            </a:r>
            <a:r>
              <a:rPr lang="en-US" sz="2000" i="1" u="sng" dirty="0"/>
              <a:t>so that</a:t>
            </a:r>
            <a:r>
              <a:rPr lang="en-US" sz="2000" i="1" dirty="0"/>
              <a:t> </a:t>
            </a:r>
            <a:r>
              <a:rPr lang="en-US" sz="2000" dirty="0"/>
              <a:t>you </a:t>
            </a:r>
            <a:r>
              <a:rPr lang="en-US" sz="2000" i="1" u="sng" dirty="0">
                <a:solidFill>
                  <a:srgbClr val="0000FF"/>
                </a:solidFill>
              </a:rPr>
              <a:t>may be</a:t>
            </a:r>
            <a:r>
              <a:rPr lang="en-US" sz="2000" i="1" dirty="0">
                <a:solidFill>
                  <a:srgbClr val="0000FF"/>
                </a:solidFill>
              </a:rPr>
              <a:t> </a:t>
            </a:r>
            <a:r>
              <a:rPr lang="en-US" sz="2000" dirty="0"/>
              <a:t>our chief."</a:t>
            </a:r>
          </a:p>
        </p:txBody>
      </p:sp>
      <p:cxnSp>
        <p:nvCxnSpPr>
          <p:cNvPr id="11" name="Straight Arrow Connector 10"/>
          <p:cNvCxnSpPr/>
          <p:nvPr/>
        </p:nvCxnSpPr>
        <p:spPr>
          <a:xfrm>
            <a:off x="4876799" y="4400490"/>
            <a:ext cx="0" cy="1066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5334000" y="4400490"/>
            <a:ext cx="838200" cy="1066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6791325" y="3615660"/>
            <a:ext cx="2209800" cy="1569660"/>
          </a:xfrm>
          <a:prstGeom prst="rect">
            <a:avLst/>
          </a:prstGeom>
          <a:ln w="19050">
            <a:solidFill>
              <a:schemeClr val="tx1"/>
            </a:solidFill>
          </a:ln>
        </p:spPr>
        <p:txBody>
          <a:bodyPr wrap="square">
            <a:spAutoFit/>
          </a:bodyPr>
          <a:lstStyle/>
          <a:p>
            <a:pPr algn="ctr"/>
            <a:r>
              <a:rPr lang="en-US" sz="1600" dirty="0"/>
              <a:t>Which is it?</a:t>
            </a:r>
          </a:p>
          <a:p>
            <a:r>
              <a:rPr lang="en-US" sz="1600" dirty="0"/>
              <a:t>Is the </a:t>
            </a:r>
            <a:r>
              <a:rPr lang="en-US" sz="1600" dirty="0" err="1"/>
              <a:t>weqatal</a:t>
            </a:r>
            <a:r>
              <a:rPr lang="en-US" sz="1600" dirty="0"/>
              <a:t> </a:t>
            </a:r>
          </a:p>
          <a:p>
            <a:pPr marL="228600" indent="-228600">
              <a:buFont typeface="+mj-lt"/>
              <a:buAutoNum type="arabicPeriod"/>
            </a:pPr>
            <a:r>
              <a:rPr lang="en-US" sz="1600" dirty="0"/>
              <a:t>a second command or </a:t>
            </a:r>
          </a:p>
          <a:p>
            <a:pPr marL="228600" indent="-228600">
              <a:buFont typeface="+mj-lt"/>
              <a:buAutoNum type="arabicPeriod"/>
            </a:pPr>
            <a:r>
              <a:rPr lang="en-US" sz="1600" dirty="0"/>
              <a:t>a motivation to do the command?</a:t>
            </a:r>
          </a:p>
        </p:txBody>
      </p:sp>
    </p:spTree>
    <p:extLst>
      <p:ext uri="{BB962C8B-B14F-4D97-AF65-F5344CB8AC3E}">
        <p14:creationId xmlns:p14="http://schemas.microsoft.com/office/powerpoint/2010/main" val="19287691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762000"/>
          </a:xfrm>
        </p:spPr>
        <p:txBody>
          <a:bodyPr>
            <a:normAutofit fontScale="90000"/>
          </a:bodyPr>
          <a:lstStyle/>
          <a:p>
            <a:r>
              <a:rPr lang="en-US" dirty="0" err="1"/>
              <a:t>Weqatal</a:t>
            </a:r>
            <a:r>
              <a:rPr lang="en-US" dirty="0"/>
              <a:t> as an off-the-line verb </a:t>
            </a:r>
            <a:r>
              <a:rPr lang="en-US" dirty="0" smtClean="0"/>
              <a:t>form</a:t>
            </a:r>
            <a:br>
              <a:rPr lang="en-US" dirty="0" smtClean="0"/>
            </a:br>
            <a:r>
              <a:rPr lang="en-US" dirty="0" smtClean="0"/>
              <a:t>in </a:t>
            </a:r>
            <a:r>
              <a:rPr lang="en-US" dirty="0"/>
              <a:t>Hortatory Discourse</a:t>
            </a:r>
          </a:p>
        </p:txBody>
      </p:sp>
      <p:sp>
        <p:nvSpPr>
          <p:cNvPr id="5" name="Subtitle 2"/>
          <p:cNvSpPr txBox="1">
            <a:spLocks/>
          </p:cNvSpPr>
          <p:nvPr/>
        </p:nvSpPr>
        <p:spPr>
          <a:xfrm>
            <a:off x="609600" y="1257300"/>
            <a:ext cx="7715250" cy="7239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pPr>
            <a:r>
              <a:rPr lang="he-IL" dirty="0" smtClean="0">
                <a:latin typeface="SBL Hebrew" panose="02000000000000000000" pitchFamily="2" charset="-79"/>
                <a:cs typeface="SBL Hebrew" panose="02000000000000000000" pitchFamily="2" charset="-79"/>
              </a:rPr>
              <a:t>וַיֹּאמְרוּ לְיִפְתָּח </a:t>
            </a:r>
            <a:r>
              <a:rPr lang="he-IL" dirty="0" smtClean="0">
                <a:solidFill>
                  <a:srgbClr val="FF00FF"/>
                </a:solidFill>
                <a:latin typeface="SBL Hebrew" panose="02000000000000000000" pitchFamily="2" charset="-79"/>
                <a:cs typeface="SBL Hebrew" panose="02000000000000000000" pitchFamily="2" charset="-79"/>
              </a:rPr>
              <a:t>לְכָה</a:t>
            </a:r>
            <a:r>
              <a:rPr lang="he-IL" dirty="0" smtClean="0">
                <a:latin typeface="SBL Hebrew" panose="02000000000000000000" pitchFamily="2" charset="-79"/>
                <a:cs typeface="SBL Hebrew" panose="02000000000000000000" pitchFamily="2" charset="-79"/>
              </a:rPr>
              <a:t> </a:t>
            </a:r>
            <a:r>
              <a:rPr lang="he-IL" dirty="0">
                <a:latin typeface="SBL Hebrew" panose="02000000000000000000" pitchFamily="2" charset="-79"/>
                <a:cs typeface="SBL Hebrew" panose="02000000000000000000" pitchFamily="2" charset="-79"/>
              </a:rPr>
              <a:t>וְ</a:t>
            </a:r>
            <a:r>
              <a:rPr lang="he-IL" dirty="0">
                <a:solidFill>
                  <a:srgbClr val="0000FF"/>
                </a:solidFill>
                <a:latin typeface="SBL Hebrew" panose="02000000000000000000" pitchFamily="2" charset="-79"/>
                <a:cs typeface="SBL Hebrew" panose="02000000000000000000" pitchFamily="2" charset="-79"/>
              </a:rPr>
              <a:t>הָיִ֫יתָה</a:t>
            </a:r>
            <a:r>
              <a:rPr lang="he-IL" dirty="0">
                <a:latin typeface="SBL Hebrew" panose="02000000000000000000" pitchFamily="2" charset="-79"/>
                <a:cs typeface="SBL Hebrew" panose="02000000000000000000" pitchFamily="2" charset="-79"/>
              </a:rPr>
              <a:t> לָּנוּ </a:t>
            </a:r>
            <a:r>
              <a:rPr lang="he-IL" dirty="0" smtClean="0">
                <a:latin typeface="SBL Hebrew" panose="02000000000000000000" pitchFamily="2" charset="-79"/>
                <a:cs typeface="SBL Hebrew" panose="02000000000000000000" pitchFamily="2" charset="-79"/>
              </a:rPr>
              <a:t>לְקָצִין</a:t>
            </a:r>
            <a:endParaRPr lang="en-US" dirty="0" smtClean="0">
              <a:latin typeface="SBL Hebrew" panose="02000000000000000000" pitchFamily="2" charset="-79"/>
              <a:cs typeface="SBL Hebrew" panose="02000000000000000000" pitchFamily="2" charset="-79"/>
            </a:endParaRPr>
          </a:p>
        </p:txBody>
      </p:sp>
      <p:sp>
        <p:nvSpPr>
          <p:cNvPr id="7" name="Content Placeholder 3"/>
          <p:cNvSpPr>
            <a:spLocks noGrp="1"/>
          </p:cNvSpPr>
          <p:nvPr>
            <p:ph idx="1"/>
          </p:nvPr>
        </p:nvSpPr>
        <p:spPr>
          <a:xfrm>
            <a:off x="228600" y="2209800"/>
            <a:ext cx="8915400" cy="4038599"/>
          </a:xfrm>
        </p:spPr>
        <p:txBody>
          <a:bodyPr>
            <a:normAutofit/>
          </a:bodyPr>
          <a:lstStyle/>
          <a:p>
            <a:r>
              <a:rPr lang="he-IL" dirty="0" smtClean="0">
                <a:latin typeface="SBL Hebrew" panose="02000000000000000000" pitchFamily="2" charset="-79"/>
                <a:cs typeface="SBL Hebrew" panose="02000000000000000000" pitchFamily="2" charset="-79"/>
              </a:rPr>
              <a:t>קָצִין</a:t>
            </a:r>
            <a:r>
              <a:rPr lang="en-US" dirty="0" smtClean="0"/>
              <a:t> means </a:t>
            </a:r>
            <a:r>
              <a:rPr lang="en-US" i="1" dirty="0" smtClean="0"/>
              <a:t>chief</a:t>
            </a:r>
            <a:r>
              <a:rPr lang="en-US" dirty="0" smtClean="0"/>
              <a:t> or </a:t>
            </a:r>
            <a:r>
              <a:rPr lang="en-US" i="1" dirty="0" smtClean="0"/>
              <a:t>ruler</a:t>
            </a:r>
            <a:r>
              <a:rPr lang="en-US" dirty="0" smtClean="0"/>
              <a:t>; </a:t>
            </a:r>
            <a:r>
              <a:rPr lang="he-IL" dirty="0" smtClean="0">
                <a:latin typeface="SBL Hebrew" panose="02000000000000000000" pitchFamily="2" charset="-79"/>
                <a:cs typeface="SBL Hebrew" panose="02000000000000000000" pitchFamily="2" charset="-79"/>
              </a:rPr>
              <a:t>יִפְתָּח</a:t>
            </a:r>
            <a:r>
              <a:rPr lang="en-US" dirty="0">
                <a:latin typeface="SBL Hebrew" panose="02000000000000000000" pitchFamily="2" charset="-79"/>
                <a:cs typeface="SBL Hebrew" panose="02000000000000000000" pitchFamily="2" charset="-79"/>
              </a:rPr>
              <a:t> </a:t>
            </a:r>
            <a:r>
              <a:rPr lang="en-US" dirty="0" smtClean="0"/>
              <a:t>means</a:t>
            </a:r>
            <a:r>
              <a:rPr lang="fr-CA" dirty="0"/>
              <a:t> </a:t>
            </a:r>
            <a:r>
              <a:rPr lang="fr-CA" i="1" dirty="0" err="1" smtClean="0"/>
              <a:t>Jephthah</a:t>
            </a:r>
            <a:endParaRPr lang="en-US" i="1" dirty="0"/>
          </a:p>
          <a:p>
            <a:r>
              <a:rPr lang="en-US" dirty="0" smtClean="0"/>
              <a:t>Try translating this verse with the </a:t>
            </a:r>
            <a:r>
              <a:rPr lang="en-US" dirty="0" err="1" smtClean="0"/>
              <a:t>weqatal</a:t>
            </a:r>
            <a:r>
              <a:rPr lang="en-US" dirty="0" smtClean="0"/>
              <a:t> as </a:t>
            </a:r>
          </a:p>
          <a:p>
            <a:pPr lvl="1"/>
            <a:r>
              <a:rPr lang="en-US" dirty="0" smtClean="0"/>
              <a:t>a mainline verb</a:t>
            </a:r>
          </a:p>
          <a:p>
            <a:pPr lvl="1">
              <a:lnSpc>
                <a:spcPct val="400000"/>
              </a:lnSpc>
            </a:pPr>
            <a:r>
              <a:rPr lang="en-US" dirty="0" smtClean="0"/>
              <a:t>an off-line verb</a:t>
            </a:r>
          </a:p>
        </p:txBody>
      </p:sp>
      <p:sp>
        <p:nvSpPr>
          <p:cNvPr id="8" name="Rectangle 7"/>
          <p:cNvSpPr/>
          <p:nvPr/>
        </p:nvSpPr>
        <p:spPr>
          <a:xfrm>
            <a:off x="990599" y="4000380"/>
            <a:ext cx="7772401" cy="400110"/>
          </a:xfrm>
          <a:prstGeom prst="rect">
            <a:avLst/>
          </a:prstGeom>
        </p:spPr>
        <p:txBody>
          <a:bodyPr wrap="square">
            <a:spAutoFit/>
          </a:bodyPr>
          <a:lstStyle/>
          <a:p>
            <a:r>
              <a:rPr lang="en-US" sz="2000" dirty="0"/>
              <a:t>And they said to </a:t>
            </a:r>
            <a:r>
              <a:rPr lang="en-US" sz="2000" dirty="0" err="1"/>
              <a:t>Jephthah</a:t>
            </a:r>
            <a:r>
              <a:rPr lang="en-US" sz="2000" dirty="0" smtClean="0"/>
              <a:t>, "</a:t>
            </a:r>
            <a:r>
              <a:rPr lang="en-US" sz="2000" dirty="0">
                <a:solidFill>
                  <a:srgbClr val="FF00FF"/>
                </a:solidFill>
              </a:rPr>
              <a:t>Come</a:t>
            </a:r>
            <a:r>
              <a:rPr lang="en-US" sz="2000" dirty="0"/>
              <a:t>, </a:t>
            </a:r>
            <a:r>
              <a:rPr lang="en-US" sz="2000" i="1" u="sng" dirty="0"/>
              <a:t>and</a:t>
            </a:r>
            <a:r>
              <a:rPr lang="en-US" sz="2000" dirty="0"/>
              <a:t> </a:t>
            </a:r>
            <a:r>
              <a:rPr lang="en-US" sz="2000" i="1" u="sng" dirty="0">
                <a:solidFill>
                  <a:srgbClr val="FF00FF"/>
                </a:solidFill>
              </a:rPr>
              <a:t>be</a:t>
            </a:r>
            <a:r>
              <a:rPr lang="en-US" sz="2000" dirty="0">
                <a:solidFill>
                  <a:srgbClr val="FF00FF"/>
                </a:solidFill>
              </a:rPr>
              <a:t> </a:t>
            </a:r>
            <a:r>
              <a:rPr lang="en-US" sz="2000" dirty="0"/>
              <a:t>our chief."</a:t>
            </a:r>
          </a:p>
        </p:txBody>
      </p:sp>
      <p:sp>
        <p:nvSpPr>
          <p:cNvPr id="9" name="Rectangle 8"/>
          <p:cNvSpPr/>
          <p:nvPr/>
        </p:nvSpPr>
        <p:spPr>
          <a:xfrm>
            <a:off x="990599" y="5467290"/>
            <a:ext cx="7772401" cy="400110"/>
          </a:xfrm>
          <a:prstGeom prst="rect">
            <a:avLst/>
          </a:prstGeom>
        </p:spPr>
        <p:txBody>
          <a:bodyPr wrap="square">
            <a:spAutoFit/>
          </a:bodyPr>
          <a:lstStyle/>
          <a:p>
            <a:r>
              <a:rPr lang="en-US" sz="2000" dirty="0"/>
              <a:t>And they said to </a:t>
            </a:r>
            <a:r>
              <a:rPr lang="en-US" sz="2000" dirty="0" err="1"/>
              <a:t>Jephthah</a:t>
            </a:r>
            <a:r>
              <a:rPr lang="en-US" sz="2000" dirty="0" smtClean="0"/>
              <a:t>, "</a:t>
            </a:r>
            <a:r>
              <a:rPr lang="en-US" sz="2000" dirty="0">
                <a:solidFill>
                  <a:srgbClr val="FF00FF"/>
                </a:solidFill>
              </a:rPr>
              <a:t>Come</a:t>
            </a:r>
            <a:r>
              <a:rPr lang="en-US" sz="2000" dirty="0"/>
              <a:t>, </a:t>
            </a:r>
            <a:r>
              <a:rPr lang="en-US" sz="2000" i="1" u="sng" dirty="0"/>
              <a:t>so that</a:t>
            </a:r>
            <a:r>
              <a:rPr lang="en-US" sz="2000" i="1" dirty="0"/>
              <a:t> </a:t>
            </a:r>
            <a:r>
              <a:rPr lang="en-US" sz="2000" dirty="0"/>
              <a:t>you </a:t>
            </a:r>
            <a:r>
              <a:rPr lang="en-US" sz="2000" i="1" u="sng" dirty="0">
                <a:solidFill>
                  <a:srgbClr val="0000FF"/>
                </a:solidFill>
              </a:rPr>
              <a:t>may be</a:t>
            </a:r>
            <a:r>
              <a:rPr lang="en-US" sz="2000" i="1" dirty="0">
                <a:solidFill>
                  <a:srgbClr val="0000FF"/>
                </a:solidFill>
              </a:rPr>
              <a:t> </a:t>
            </a:r>
            <a:r>
              <a:rPr lang="en-US" sz="2000" dirty="0"/>
              <a:t>our chief."</a:t>
            </a:r>
          </a:p>
        </p:txBody>
      </p:sp>
      <p:cxnSp>
        <p:nvCxnSpPr>
          <p:cNvPr id="11" name="Straight Arrow Connector 10"/>
          <p:cNvCxnSpPr/>
          <p:nvPr/>
        </p:nvCxnSpPr>
        <p:spPr>
          <a:xfrm>
            <a:off x="4876799" y="4400490"/>
            <a:ext cx="0" cy="1066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5334000" y="4400490"/>
            <a:ext cx="838200" cy="1066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6791325" y="3615660"/>
            <a:ext cx="2209800" cy="1569660"/>
          </a:xfrm>
          <a:prstGeom prst="rect">
            <a:avLst/>
          </a:prstGeom>
          <a:ln w="19050">
            <a:solidFill>
              <a:schemeClr val="tx1"/>
            </a:solidFill>
          </a:ln>
        </p:spPr>
        <p:txBody>
          <a:bodyPr wrap="square">
            <a:spAutoFit/>
          </a:bodyPr>
          <a:lstStyle/>
          <a:p>
            <a:pPr algn="ctr"/>
            <a:r>
              <a:rPr lang="en-US" sz="1600" dirty="0"/>
              <a:t>Which is it?</a:t>
            </a:r>
          </a:p>
          <a:p>
            <a:r>
              <a:rPr lang="en-US" sz="1600" dirty="0"/>
              <a:t>Is the </a:t>
            </a:r>
            <a:r>
              <a:rPr lang="en-US" sz="1600" dirty="0" err="1"/>
              <a:t>weqatal</a:t>
            </a:r>
            <a:r>
              <a:rPr lang="en-US" sz="1600" dirty="0"/>
              <a:t> </a:t>
            </a:r>
          </a:p>
          <a:p>
            <a:pPr marL="228600" indent="-228600">
              <a:buFont typeface="+mj-lt"/>
              <a:buAutoNum type="arabicPeriod"/>
            </a:pPr>
            <a:r>
              <a:rPr lang="en-US" sz="1600" dirty="0"/>
              <a:t>a second command or </a:t>
            </a:r>
          </a:p>
          <a:p>
            <a:pPr marL="228600" indent="-228600">
              <a:buFont typeface="+mj-lt"/>
              <a:buAutoNum type="arabicPeriod"/>
            </a:pPr>
            <a:r>
              <a:rPr lang="en-US" sz="1600" dirty="0"/>
              <a:t>a motivation to do the command?</a:t>
            </a:r>
          </a:p>
        </p:txBody>
      </p:sp>
      <p:sp>
        <p:nvSpPr>
          <p:cNvPr id="10" name="Rectangle 9"/>
          <p:cNvSpPr/>
          <p:nvPr/>
        </p:nvSpPr>
        <p:spPr>
          <a:xfrm>
            <a:off x="3276598" y="6214646"/>
            <a:ext cx="5105399" cy="338554"/>
          </a:xfrm>
          <a:prstGeom prst="rect">
            <a:avLst/>
          </a:prstGeom>
          <a:ln w="19050">
            <a:solidFill>
              <a:schemeClr val="tx1"/>
            </a:solidFill>
          </a:ln>
        </p:spPr>
        <p:txBody>
          <a:bodyPr wrap="square">
            <a:spAutoFit/>
          </a:bodyPr>
          <a:lstStyle/>
          <a:p>
            <a:pPr algn="ctr"/>
            <a:r>
              <a:rPr lang="en-US" sz="1600" dirty="0"/>
              <a:t>There is a cause and effect relationship in this translation.</a:t>
            </a:r>
          </a:p>
        </p:txBody>
      </p:sp>
      <p:sp>
        <p:nvSpPr>
          <p:cNvPr id="14" name="Right Brace 13"/>
          <p:cNvSpPr/>
          <p:nvPr/>
        </p:nvSpPr>
        <p:spPr>
          <a:xfrm rot="5400000">
            <a:off x="5676898" y="4076702"/>
            <a:ext cx="304801" cy="3886198"/>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0797992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609600" y="2590800"/>
            <a:ext cx="7715250" cy="1371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pPr>
            <a:r>
              <a:rPr lang="he-IL" dirty="0">
                <a:solidFill>
                  <a:srgbClr val="FF00FF"/>
                </a:solidFill>
                <a:latin typeface="SBL Hebrew" panose="02000000000000000000" pitchFamily="2" charset="-79"/>
                <a:cs typeface="SBL Hebrew" panose="02000000000000000000" pitchFamily="2" charset="-79"/>
              </a:rPr>
              <a:t>קְרַ֤ב</a:t>
            </a:r>
            <a:r>
              <a:rPr lang="he-IL" dirty="0">
                <a:latin typeface="SBL Hebrew" panose="02000000000000000000" pitchFamily="2" charset="-79"/>
                <a:cs typeface="SBL Hebrew" panose="02000000000000000000" pitchFamily="2" charset="-79"/>
              </a:rPr>
              <a:t> אַתָּה֙ וּֽ</a:t>
            </a:r>
            <a:r>
              <a:rPr lang="he-IL" dirty="0">
                <a:solidFill>
                  <a:srgbClr val="FF00FF"/>
                </a:solidFill>
                <a:latin typeface="SBL Hebrew" panose="02000000000000000000" pitchFamily="2" charset="-79"/>
                <a:cs typeface="SBL Hebrew" panose="02000000000000000000" pitchFamily="2" charset="-79"/>
              </a:rPr>
              <a:t>שֲׁמָ֔ע</a:t>
            </a:r>
            <a:r>
              <a:rPr lang="he-IL" dirty="0">
                <a:latin typeface="SBL Hebrew" panose="02000000000000000000" pitchFamily="2" charset="-79"/>
                <a:cs typeface="SBL Hebrew" panose="02000000000000000000" pitchFamily="2" charset="-79"/>
              </a:rPr>
              <a:t> אֵ֛ת כָּל־אֲשֶׁ֥ר יֹאמַ֖ר יְהוָ֣ה אֱלֹהֵ֑ינוּ ...</a:t>
            </a:r>
          </a:p>
          <a:p>
            <a:pPr marL="0" indent="0" algn="r" defTabSz="457200" rtl="1">
              <a:buNone/>
            </a:pPr>
            <a:r>
              <a:rPr lang="he-IL" dirty="0">
                <a:latin typeface="SBL Hebrew" panose="02000000000000000000" pitchFamily="2" charset="-79"/>
                <a:cs typeface="SBL Hebrew" panose="02000000000000000000" pitchFamily="2" charset="-79"/>
              </a:rPr>
              <a:t>וְ</a:t>
            </a:r>
            <a:r>
              <a:rPr lang="he-IL" dirty="0">
                <a:solidFill>
                  <a:srgbClr val="0000FF"/>
                </a:solidFill>
                <a:latin typeface="SBL Hebrew" panose="02000000000000000000" pitchFamily="2" charset="-79"/>
                <a:cs typeface="SBL Hebrew" panose="02000000000000000000" pitchFamily="2" charset="-79"/>
              </a:rPr>
              <a:t>שָׁמַ֥עְנוּ</a:t>
            </a:r>
            <a:r>
              <a:rPr lang="he-IL" dirty="0">
                <a:latin typeface="SBL Hebrew" panose="02000000000000000000" pitchFamily="2" charset="-79"/>
                <a:cs typeface="SBL Hebrew" panose="02000000000000000000" pitchFamily="2" charset="-79"/>
              </a:rPr>
              <a:t> וְ</a:t>
            </a:r>
            <a:r>
              <a:rPr lang="he-IL" dirty="0">
                <a:solidFill>
                  <a:srgbClr val="0000FF"/>
                </a:solidFill>
                <a:latin typeface="SBL Hebrew" panose="02000000000000000000" pitchFamily="2" charset="-79"/>
                <a:cs typeface="SBL Hebrew" panose="02000000000000000000" pitchFamily="2" charset="-79"/>
              </a:rPr>
              <a:t>עָשִֽׂינוּ</a:t>
            </a:r>
            <a:r>
              <a:rPr lang="he-IL" dirty="0" smtClean="0">
                <a:latin typeface="SBL Hebrew" panose="02000000000000000000" pitchFamily="2" charset="-79"/>
                <a:cs typeface="SBL Hebrew" panose="02000000000000000000" pitchFamily="2" charset="-79"/>
              </a:rPr>
              <a:t>׃</a:t>
            </a:r>
            <a:r>
              <a:rPr lang="en-US" dirty="0" smtClean="0">
                <a:latin typeface="SBL Hebrew" panose="02000000000000000000" pitchFamily="2" charset="-79"/>
                <a:cs typeface="SBL Hebrew" panose="02000000000000000000" pitchFamily="2" charset="-79"/>
              </a:rPr>
              <a:t> </a:t>
            </a:r>
          </a:p>
        </p:txBody>
      </p:sp>
      <p:sp>
        <p:nvSpPr>
          <p:cNvPr id="7" name="Title 1"/>
          <p:cNvSpPr>
            <a:spLocks noGrp="1"/>
          </p:cNvSpPr>
          <p:nvPr>
            <p:ph type="title"/>
          </p:nvPr>
        </p:nvSpPr>
        <p:spPr>
          <a:xfrm>
            <a:off x="152400" y="152400"/>
            <a:ext cx="8839200" cy="762000"/>
          </a:xfrm>
        </p:spPr>
        <p:txBody>
          <a:bodyPr>
            <a:normAutofit fontScale="90000"/>
          </a:bodyPr>
          <a:lstStyle/>
          <a:p>
            <a:r>
              <a:rPr lang="en-US" dirty="0" err="1"/>
              <a:t>Weqatal</a:t>
            </a:r>
            <a:r>
              <a:rPr lang="en-US" dirty="0"/>
              <a:t> as an off-the-line verb </a:t>
            </a:r>
            <a:r>
              <a:rPr lang="en-US" dirty="0" smtClean="0"/>
              <a:t>form</a:t>
            </a:r>
            <a:br>
              <a:rPr lang="en-US" dirty="0" smtClean="0"/>
            </a:br>
            <a:r>
              <a:rPr lang="en-US" dirty="0" smtClean="0"/>
              <a:t>in </a:t>
            </a:r>
            <a:r>
              <a:rPr lang="en-US" dirty="0"/>
              <a:t>Hortatory Discourse</a:t>
            </a:r>
          </a:p>
        </p:txBody>
      </p:sp>
      <p:sp>
        <p:nvSpPr>
          <p:cNvPr id="9" name="Content Placeholder 3"/>
          <p:cNvSpPr>
            <a:spLocks noGrp="1"/>
          </p:cNvSpPr>
          <p:nvPr>
            <p:ph idx="1"/>
          </p:nvPr>
        </p:nvSpPr>
        <p:spPr>
          <a:xfrm>
            <a:off x="228600" y="1676401"/>
            <a:ext cx="8915400" cy="685800"/>
          </a:xfrm>
        </p:spPr>
        <p:txBody>
          <a:bodyPr>
            <a:normAutofit/>
          </a:bodyPr>
          <a:lstStyle/>
          <a:p>
            <a:pPr marL="0" indent="0">
              <a:buNone/>
            </a:pPr>
            <a:r>
              <a:rPr lang="en-US" dirty="0" smtClean="0"/>
              <a:t>A switch in person can indicate a </a:t>
            </a:r>
            <a:r>
              <a:rPr lang="en-US" dirty="0" err="1" smtClean="0"/>
              <a:t>weqatal</a:t>
            </a:r>
            <a:r>
              <a:rPr lang="en-US" dirty="0" smtClean="0"/>
              <a:t> is off-line.</a:t>
            </a:r>
            <a:endParaRPr lang="en-US" dirty="0"/>
          </a:p>
        </p:txBody>
      </p:sp>
      <p:sp>
        <p:nvSpPr>
          <p:cNvPr id="10" name="Subtitle 2"/>
          <p:cNvSpPr txBox="1">
            <a:spLocks/>
          </p:cNvSpPr>
          <p:nvPr/>
        </p:nvSpPr>
        <p:spPr>
          <a:xfrm>
            <a:off x="609600" y="3962400"/>
            <a:ext cx="7715250" cy="1066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defTabSz="457200">
              <a:buNone/>
            </a:pPr>
            <a:r>
              <a:rPr lang="en-US" sz="2400" dirty="0" smtClean="0"/>
              <a:t>You </a:t>
            </a:r>
            <a:r>
              <a:rPr lang="en-US" sz="2400" dirty="0" smtClean="0">
                <a:solidFill>
                  <a:srgbClr val="FF00FF"/>
                </a:solidFill>
              </a:rPr>
              <a:t>approach</a:t>
            </a:r>
            <a:r>
              <a:rPr lang="en-US" sz="2400" dirty="0" smtClean="0"/>
              <a:t>, and </a:t>
            </a:r>
            <a:r>
              <a:rPr lang="en-US" sz="2400" dirty="0" smtClean="0">
                <a:solidFill>
                  <a:srgbClr val="FF00FF"/>
                </a:solidFill>
              </a:rPr>
              <a:t>hear</a:t>
            </a:r>
            <a:r>
              <a:rPr lang="en-US" sz="2400" dirty="0" smtClean="0"/>
              <a:t> all that YHWH our God speaks,</a:t>
            </a:r>
          </a:p>
          <a:p>
            <a:pPr marL="0" indent="0" algn="l" defTabSz="457200">
              <a:buNone/>
            </a:pPr>
            <a:r>
              <a:rPr lang="en-US" sz="2400" dirty="0" smtClean="0"/>
              <a:t>so that </a:t>
            </a:r>
            <a:r>
              <a:rPr lang="en-US" sz="2400" dirty="0" smtClean="0">
                <a:solidFill>
                  <a:srgbClr val="0000FF"/>
                </a:solidFill>
              </a:rPr>
              <a:t>we may hear </a:t>
            </a:r>
            <a:r>
              <a:rPr lang="en-US" sz="2400" dirty="0" smtClean="0"/>
              <a:t>and </a:t>
            </a:r>
            <a:r>
              <a:rPr lang="en-US" sz="2400" dirty="0" smtClean="0">
                <a:solidFill>
                  <a:srgbClr val="0000FF"/>
                </a:solidFill>
              </a:rPr>
              <a:t>do</a:t>
            </a:r>
            <a:r>
              <a:rPr lang="en-US" sz="2400" dirty="0" smtClean="0"/>
              <a:t>.</a:t>
            </a:r>
            <a:endParaRPr lang="en-US" sz="2400" dirty="0"/>
          </a:p>
        </p:txBody>
      </p:sp>
      <p:sp>
        <p:nvSpPr>
          <p:cNvPr id="20" name="Rectangle 19"/>
          <p:cNvSpPr/>
          <p:nvPr/>
        </p:nvSpPr>
        <p:spPr>
          <a:xfrm>
            <a:off x="4648200" y="3259693"/>
            <a:ext cx="1249060" cy="369332"/>
          </a:xfrm>
          <a:prstGeom prst="rect">
            <a:avLst/>
          </a:prstGeom>
        </p:spPr>
        <p:txBody>
          <a:bodyPr wrap="none">
            <a:spAutoFit/>
          </a:bodyPr>
          <a:lstStyle/>
          <a:p>
            <a:r>
              <a:rPr lang="en-US" dirty="0" smtClean="0"/>
              <a:t>(</a:t>
            </a:r>
            <a:r>
              <a:rPr lang="en-US" dirty="0" err="1" smtClean="0"/>
              <a:t>Deut</a:t>
            </a:r>
            <a:r>
              <a:rPr lang="en-US" dirty="0" smtClean="0"/>
              <a:t> 5:27)</a:t>
            </a:r>
            <a:endParaRPr lang="en-US" dirty="0"/>
          </a:p>
        </p:txBody>
      </p:sp>
    </p:spTree>
    <p:extLst>
      <p:ext uri="{BB962C8B-B14F-4D97-AF65-F5344CB8AC3E}">
        <p14:creationId xmlns:p14="http://schemas.microsoft.com/office/powerpoint/2010/main" val="5390197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609600" y="2590800"/>
            <a:ext cx="7715250" cy="1371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pPr>
            <a:r>
              <a:rPr lang="he-IL" dirty="0">
                <a:solidFill>
                  <a:srgbClr val="FF00FF"/>
                </a:solidFill>
                <a:latin typeface="SBL Hebrew" panose="02000000000000000000" pitchFamily="2" charset="-79"/>
                <a:cs typeface="SBL Hebrew" panose="02000000000000000000" pitchFamily="2" charset="-79"/>
              </a:rPr>
              <a:t>קְרַ֤ב</a:t>
            </a:r>
            <a:r>
              <a:rPr lang="he-IL" dirty="0">
                <a:latin typeface="SBL Hebrew" panose="02000000000000000000" pitchFamily="2" charset="-79"/>
                <a:cs typeface="SBL Hebrew" panose="02000000000000000000" pitchFamily="2" charset="-79"/>
              </a:rPr>
              <a:t> אַתָּה֙ וּֽ</a:t>
            </a:r>
            <a:r>
              <a:rPr lang="he-IL" dirty="0">
                <a:solidFill>
                  <a:srgbClr val="FF00FF"/>
                </a:solidFill>
                <a:latin typeface="SBL Hebrew" panose="02000000000000000000" pitchFamily="2" charset="-79"/>
                <a:cs typeface="SBL Hebrew" panose="02000000000000000000" pitchFamily="2" charset="-79"/>
              </a:rPr>
              <a:t>שֲׁמָ֔ע</a:t>
            </a:r>
            <a:r>
              <a:rPr lang="he-IL" dirty="0">
                <a:latin typeface="SBL Hebrew" panose="02000000000000000000" pitchFamily="2" charset="-79"/>
                <a:cs typeface="SBL Hebrew" panose="02000000000000000000" pitchFamily="2" charset="-79"/>
              </a:rPr>
              <a:t> אֵ֛ת כָּל־אֲשֶׁ֥ר יֹאמַ֖ר יְהוָ֣ה אֱלֹהֵ֑ינוּ ...</a:t>
            </a:r>
          </a:p>
          <a:p>
            <a:pPr marL="0" indent="0" algn="r" defTabSz="457200" rtl="1">
              <a:buNone/>
            </a:pPr>
            <a:r>
              <a:rPr lang="he-IL" dirty="0">
                <a:latin typeface="SBL Hebrew" panose="02000000000000000000" pitchFamily="2" charset="-79"/>
                <a:cs typeface="SBL Hebrew" panose="02000000000000000000" pitchFamily="2" charset="-79"/>
              </a:rPr>
              <a:t>וְ</a:t>
            </a:r>
            <a:r>
              <a:rPr lang="he-IL" dirty="0">
                <a:solidFill>
                  <a:srgbClr val="0000FF"/>
                </a:solidFill>
                <a:latin typeface="SBL Hebrew" panose="02000000000000000000" pitchFamily="2" charset="-79"/>
                <a:cs typeface="SBL Hebrew" panose="02000000000000000000" pitchFamily="2" charset="-79"/>
              </a:rPr>
              <a:t>שָׁמַ֥עְנוּ</a:t>
            </a:r>
            <a:r>
              <a:rPr lang="he-IL" dirty="0">
                <a:latin typeface="SBL Hebrew" panose="02000000000000000000" pitchFamily="2" charset="-79"/>
                <a:cs typeface="SBL Hebrew" panose="02000000000000000000" pitchFamily="2" charset="-79"/>
              </a:rPr>
              <a:t> וְ</a:t>
            </a:r>
            <a:r>
              <a:rPr lang="he-IL" dirty="0">
                <a:solidFill>
                  <a:srgbClr val="0000FF"/>
                </a:solidFill>
                <a:latin typeface="SBL Hebrew" panose="02000000000000000000" pitchFamily="2" charset="-79"/>
                <a:cs typeface="SBL Hebrew" panose="02000000000000000000" pitchFamily="2" charset="-79"/>
              </a:rPr>
              <a:t>עָשִֽׂינוּ</a:t>
            </a:r>
            <a:r>
              <a:rPr lang="he-IL" dirty="0" smtClean="0">
                <a:latin typeface="SBL Hebrew" panose="02000000000000000000" pitchFamily="2" charset="-79"/>
                <a:cs typeface="SBL Hebrew" panose="02000000000000000000" pitchFamily="2" charset="-79"/>
              </a:rPr>
              <a:t>׃</a:t>
            </a:r>
            <a:r>
              <a:rPr lang="en-US" dirty="0" smtClean="0">
                <a:latin typeface="SBL Hebrew" panose="02000000000000000000" pitchFamily="2" charset="-79"/>
                <a:cs typeface="SBL Hebrew" panose="02000000000000000000" pitchFamily="2" charset="-79"/>
              </a:rPr>
              <a:t> </a:t>
            </a:r>
          </a:p>
        </p:txBody>
      </p:sp>
      <p:sp>
        <p:nvSpPr>
          <p:cNvPr id="7" name="Title 1"/>
          <p:cNvSpPr>
            <a:spLocks noGrp="1"/>
          </p:cNvSpPr>
          <p:nvPr>
            <p:ph type="title"/>
          </p:nvPr>
        </p:nvSpPr>
        <p:spPr>
          <a:xfrm>
            <a:off x="152400" y="152400"/>
            <a:ext cx="8839200" cy="762000"/>
          </a:xfrm>
        </p:spPr>
        <p:txBody>
          <a:bodyPr>
            <a:normAutofit fontScale="90000"/>
          </a:bodyPr>
          <a:lstStyle/>
          <a:p>
            <a:r>
              <a:rPr lang="en-US" dirty="0" err="1"/>
              <a:t>Weqatal</a:t>
            </a:r>
            <a:r>
              <a:rPr lang="en-US" dirty="0"/>
              <a:t> as an off-the-line verb </a:t>
            </a:r>
            <a:r>
              <a:rPr lang="en-US" dirty="0" smtClean="0"/>
              <a:t>form</a:t>
            </a:r>
            <a:br>
              <a:rPr lang="en-US" dirty="0" smtClean="0"/>
            </a:br>
            <a:r>
              <a:rPr lang="en-US" dirty="0" smtClean="0"/>
              <a:t>in </a:t>
            </a:r>
            <a:r>
              <a:rPr lang="en-US" dirty="0"/>
              <a:t>Hortatory Discourse</a:t>
            </a:r>
          </a:p>
        </p:txBody>
      </p:sp>
      <p:sp>
        <p:nvSpPr>
          <p:cNvPr id="9" name="Content Placeholder 3"/>
          <p:cNvSpPr>
            <a:spLocks noGrp="1"/>
          </p:cNvSpPr>
          <p:nvPr>
            <p:ph idx="1"/>
          </p:nvPr>
        </p:nvSpPr>
        <p:spPr>
          <a:xfrm>
            <a:off x="228600" y="1676401"/>
            <a:ext cx="8915400" cy="685800"/>
          </a:xfrm>
        </p:spPr>
        <p:txBody>
          <a:bodyPr>
            <a:normAutofit/>
          </a:bodyPr>
          <a:lstStyle/>
          <a:p>
            <a:pPr marL="0" indent="0">
              <a:buNone/>
            </a:pPr>
            <a:r>
              <a:rPr lang="en-US" dirty="0" smtClean="0"/>
              <a:t>A switch in person can indicate a </a:t>
            </a:r>
            <a:r>
              <a:rPr lang="en-US" dirty="0" err="1" smtClean="0"/>
              <a:t>weqatal</a:t>
            </a:r>
            <a:r>
              <a:rPr lang="en-US" dirty="0" smtClean="0"/>
              <a:t> is off-line.</a:t>
            </a:r>
            <a:endParaRPr lang="en-US" dirty="0"/>
          </a:p>
        </p:txBody>
      </p:sp>
      <p:sp>
        <p:nvSpPr>
          <p:cNvPr id="10" name="Subtitle 2"/>
          <p:cNvSpPr txBox="1">
            <a:spLocks/>
          </p:cNvSpPr>
          <p:nvPr/>
        </p:nvSpPr>
        <p:spPr>
          <a:xfrm>
            <a:off x="609600" y="3962400"/>
            <a:ext cx="7715250" cy="1066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defTabSz="457200">
              <a:buNone/>
            </a:pPr>
            <a:r>
              <a:rPr lang="en-US" sz="2400" dirty="0" smtClean="0"/>
              <a:t>You </a:t>
            </a:r>
            <a:r>
              <a:rPr lang="en-US" sz="2400" dirty="0" smtClean="0">
                <a:solidFill>
                  <a:srgbClr val="FF00FF"/>
                </a:solidFill>
              </a:rPr>
              <a:t>approach</a:t>
            </a:r>
            <a:r>
              <a:rPr lang="en-US" sz="2400" dirty="0" smtClean="0"/>
              <a:t>, and </a:t>
            </a:r>
            <a:r>
              <a:rPr lang="en-US" sz="2400" dirty="0" smtClean="0">
                <a:solidFill>
                  <a:srgbClr val="FF00FF"/>
                </a:solidFill>
              </a:rPr>
              <a:t>hear</a:t>
            </a:r>
            <a:r>
              <a:rPr lang="en-US" sz="2400" dirty="0" smtClean="0"/>
              <a:t> all that YHWH our God speaks,</a:t>
            </a:r>
          </a:p>
          <a:p>
            <a:pPr marL="0" indent="0" algn="l" defTabSz="457200">
              <a:buNone/>
            </a:pPr>
            <a:r>
              <a:rPr lang="en-US" sz="2400" dirty="0" smtClean="0"/>
              <a:t>so that </a:t>
            </a:r>
            <a:r>
              <a:rPr lang="en-US" sz="2400" dirty="0" smtClean="0">
                <a:solidFill>
                  <a:srgbClr val="0000FF"/>
                </a:solidFill>
              </a:rPr>
              <a:t>we may hear </a:t>
            </a:r>
            <a:r>
              <a:rPr lang="en-US" sz="2400" dirty="0" smtClean="0"/>
              <a:t>and </a:t>
            </a:r>
            <a:r>
              <a:rPr lang="en-US" sz="2400" dirty="0" smtClean="0">
                <a:solidFill>
                  <a:srgbClr val="0000FF"/>
                </a:solidFill>
              </a:rPr>
              <a:t>do</a:t>
            </a:r>
            <a:r>
              <a:rPr lang="en-US" sz="2400" dirty="0" smtClean="0"/>
              <a:t>.</a:t>
            </a:r>
            <a:endParaRPr lang="en-US" sz="2400" dirty="0"/>
          </a:p>
        </p:txBody>
      </p:sp>
      <p:sp>
        <p:nvSpPr>
          <p:cNvPr id="11" name="Rectangle 10"/>
          <p:cNvSpPr/>
          <p:nvPr/>
        </p:nvSpPr>
        <p:spPr>
          <a:xfrm>
            <a:off x="609600" y="5181600"/>
            <a:ext cx="5867400" cy="1077218"/>
          </a:xfrm>
          <a:prstGeom prst="rect">
            <a:avLst/>
          </a:prstGeom>
          <a:ln w="19050">
            <a:solidFill>
              <a:schemeClr val="tx1"/>
            </a:solidFill>
          </a:ln>
        </p:spPr>
        <p:txBody>
          <a:bodyPr wrap="square">
            <a:spAutoFit/>
          </a:bodyPr>
          <a:lstStyle/>
          <a:p>
            <a:pPr marL="285750" indent="-285750">
              <a:buFont typeface="Arial" panose="020B0604020202020204" pitchFamily="34" charset="0"/>
              <a:buChar char="•"/>
            </a:pPr>
            <a:r>
              <a:rPr lang="en-US" sz="1600" dirty="0" smtClean="0"/>
              <a:t>These </a:t>
            </a:r>
            <a:r>
              <a:rPr lang="en-US" sz="1600" dirty="0" err="1" smtClean="0"/>
              <a:t>weqatals</a:t>
            </a:r>
            <a:r>
              <a:rPr lang="en-US" sz="1600" dirty="0" smtClean="0"/>
              <a:t> are 1cp, not 2ms, so they clearly are not carrying forward the same commands as the two preceding imperatives.</a:t>
            </a:r>
          </a:p>
          <a:p>
            <a:pPr marL="285750" indent="-285750">
              <a:buFont typeface="Arial" panose="020B0604020202020204" pitchFamily="34" charset="0"/>
              <a:buChar char="•"/>
            </a:pPr>
            <a:r>
              <a:rPr lang="en-US" sz="1600" dirty="0" smtClean="0"/>
              <a:t>This is an unambiguous case of off-line </a:t>
            </a:r>
            <a:r>
              <a:rPr lang="en-US" sz="1600" dirty="0" err="1" smtClean="0"/>
              <a:t>weqatals</a:t>
            </a:r>
            <a:r>
              <a:rPr lang="en-US" sz="1600" dirty="0" smtClean="0"/>
              <a:t> indicating </a:t>
            </a:r>
            <a:r>
              <a:rPr lang="en-US" sz="1600" u="sng" dirty="0" smtClean="0"/>
              <a:t>consequence</a:t>
            </a:r>
            <a:r>
              <a:rPr lang="en-US" sz="1600" dirty="0" smtClean="0"/>
              <a:t> or </a:t>
            </a:r>
            <a:r>
              <a:rPr lang="en-US" sz="1600" u="sng" dirty="0" smtClean="0"/>
              <a:t>purpose</a:t>
            </a:r>
            <a:r>
              <a:rPr lang="en-US" sz="1600" dirty="0" smtClean="0"/>
              <a:t>.</a:t>
            </a:r>
            <a:endParaRPr lang="en-US" sz="1600" dirty="0"/>
          </a:p>
        </p:txBody>
      </p:sp>
      <p:sp>
        <p:nvSpPr>
          <p:cNvPr id="18" name="Freeform 17"/>
          <p:cNvSpPr/>
          <p:nvPr/>
        </p:nvSpPr>
        <p:spPr>
          <a:xfrm>
            <a:off x="6457950" y="3781425"/>
            <a:ext cx="1686352" cy="1914525"/>
          </a:xfrm>
          <a:custGeom>
            <a:avLst/>
            <a:gdLst>
              <a:gd name="connsiteX0" fmla="*/ 0 w 1686352"/>
              <a:gd name="connsiteY0" fmla="*/ 1914525 h 1914525"/>
              <a:gd name="connsiteX1" fmla="*/ 1438275 w 1686352"/>
              <a:gd name="connsiteY1" fmla="*/ 1581150 h 1914525"/>
              <a:gd name="connsiteX2" fmla="*/ 1685925 w 1686352"/>
              <a:gd name="connsiteY2" fmla="*/ 514350 h 1914525"/>
              <a:gd name="connsiteX3" fmla="*/ 1485900 w 1686352"/>
              <a:gd name="connsiteY3" fmla="*/ 0 h 1914525"/>
            </a:gdLst>
            <a:ahLst/>
            <a:cxnLst>
              <a:cxn ang="0">
                <a:pos x="connsiteX0" y="connsiteY0"/>
              </a:cxn>
              <a:cxn ang="0">
                <a:pos x="connsiteX1" y="connsiteY1"/>
              </a:cxn>
              <a:cxn ang="0">
                <a:pos x="connsiteX2" y="connsiteY2"/>
              </a:cxn>
              <a:cxn ang="0">
                <a:pos x="connsiteX3" y="connsiteY3"/>
              </a:cxn>
            </a:cxnLst>
            <a:rect l="l" t="t" r="r" b="b"/>
            <a:pathLst>
              <a:path w="1686352" h="1914525">
                <a:moveTo>
                  <a:pt x="0" y="1914525"/>
                </a:moveTo>
                <a:cubicBezTo>
                  <a:pt x="578644" y="1864518"/>
                  <a:pt x="1157288" y="1814512"/>
                  <a:pt x="1438275" y="1581150"/>
                </a:cubicBezTo>
                <a:cubicBezTo>
                  <a:pt x="1719263" y="1347787"/>
                  <a:pt x="1677988" y="777875"/>
                  <a:pt x="1685925" y="514350"/>
                </a:cubicBezTo>
                <a:cubicBezTo>
                  <a:pt x="1693862" y="250825"/>
                  <a:pt x="1589881" y="125412"/>
                  <a:pt x="1485900" y="0"/>
                </a:cubicBezTo>
              </a:path>
            </a:pathLst>
          </a:custGeom>
          <a:noFill/>
          <a:ln w="19050">
            <a:solidFill>
              <a:srgbClr val="0000FF"/>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6477000" y="3705225"/>
            <a:ext cx="1375768" cy="2000250"/>
          </a:xfrm>
          <a:custGeom>
            <a:avLst/>
            <a:gdLst>
              <a:gd name="connsiteX0" fmla="*/ 0 w 1375768"/>
              <a:gd name="connsiteY0" fmla="*/ 2000250 h 2000250"/>
              <a:gd name="connsiteX1" fmla="*/ 1228725 w 1375768"/>
              <a:gd name="connsiteY1" fmla="*/ 962025 h 2000250"/>
              <a:gd name="connsiteX2" fmla="*/ 1276350 w 1375768"/>
              <a:gd name="connsiteY2" fmla="*/ 371475 h 2000250"/>
              <a:gd name="connsiteX3" fmla="*/ 533400 w 1375768"/>
              <a:gd name="connsiteY3" fmla="*/ 228600 h 2000250"/>
              <a:gd name="connsiteX4" fmla="*/ 276225 w 1375768"/>
              <a:gd name="connsiteY4" fmla="*/ 133350 h 2000250"/>
              <a:gd name="connsiteX5" fmla="*/ 228600 w 1375768"/>
              <a:gd name="connsiteY5" fmla="*/ 0 h 2000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75768" h="2000250">
                <a:moveTo>
                  <a:pt x="0" y="2000250"/>
                </a:moveTo>
                <a:cubicBezTo>
                  <a:pt x="508000" y="1616868"/>
                  <a:pt x="1016000" y="1233487"/>
                  <a:pt x="1228725" y="962025"/>
                </a:cubicBezTo>
                <a:cubicBezTo>
                  <a:pt x="1441450" y="690563"/>
                  <a:pt x="1392238" y="493713"/>
                  <a:pt x="1276350" y="371475"/>
                </a:cubicBezTo>
                <a:cubicBezTo>
                  <a:pt x="1160462" y="249237"/>
                  <a:pt x="700088" y="268287"/>
                  <a:pt x="533400" y="228600"/>
                </a:cubicBezTo>
                <a:cubicBezTo>
                  <a:pt x="366713" y="188912"/>
                  <a:pt x="327025" y="171450"/>
                  <a:pt x="276225" y="133350"/>
                </a:cubicBezTo>
                <a:cubicBezTo>
                  <a:pt x="225425" y="95250"/>
                  <a:pt x="227012" y="47625"/>
                  <a:pt x="228600" y="0"/>
                </a:cubicBezTo>
              </a:path>
            </a:pathLst>
          </a:custGeom>
          <a:noFill/>
          <a:ln w="19050">
            <a:solidFill>
              <a:srgbClr val="0000FF"/>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4648200" y="3259693"/>
            <a:ext cx="1249060" cy="369332"/>
          </a:xfrm>
          <a:prstGeom prst="rect">
            <a:avLst/>
          </a:prstGeom>
        </p:spPr>
        <p:txBody>
          <a:bodyPr wrap="none">
            <a:spAutoFit/>
          </a:bodyPr>
          <a:lstStyle/>
          <a:p>
            <a:r>
              <a:rPr lang="en-US" dirty="0" smtClean="0"/>
              <a:t>(</a:t>
            </a:r>
            <a:r>
              <a:rPr lang="en-US" dirty="0" err="1" smtClean="0"/>
              <a:t>Deut</a:t>
            </a:r>
            <a:r>
              <a:rPr lang="en-US" dirty="0" smtClean="0"/>
              <a:t> 5:27)</a:t>
            </a:r>
            <a:endParaRPr lang="en-US" dirty="0"/>
          </a:p>
        </p:txBody>
      </p:sp>
    </p:spTree>
    <p:extLst>
      <p:ext uri="{BB962C8B-B14F-4D97-AF65-F5344CB8AC3E}">
        <p14:creationId xmlns:p14="http://schemas.microsoft.com/office/powerpoint/2010/main" val="32585318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609600" y="2590800"/>
            <a:ext cx="7715250" cy="1371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pPr>
            <a:r>
              <a:rPr lang="he-IL" dirty="0">
                <a:solidFill>
                  <a:srgbClr val="FF00FF"/>
                </a:solidFill>
                <a:latin typeface="SBL Hebrew" panose="02000000000000000000" pitchFamily="2" charset="-79"/>
                <a:cs typeface="SBL Hebrew" panose="02000000000000000000" pitchFamily="2" charset="-79"/>
              </a:rPr>
              <a:t>קְרַ֤ב</a:t>
            </a:r>
            <a:r>
              <a:rPr lang="he-IL" dirty="0">
                <a:latin typeface="SBL Hebrew" panose="02000000000000000000" pitchFamily="2" charset="-79"/>
                <a:cs typeface="SBL Hebrew" panose="02000000000000000000" pitchFamily="2" charset="-79"/>
              </a:rPr>
              <a:t> אַתָּה֙ וּֽ</a:t>
            </a:r>
            <a:r>
              <a:rPr lang="he-IL" dirty="0">
                <a:solidFill>
                  <a:srgbClr val="FF00FF"/>
                </a:solidFill>
                <a:latin typeface="SBL Hebrew" panose="02000000000000000000" pitchFamily="2" charset="-79"/>
                <a:cs typeface="SBL Hebrew" panose="02000000000000000000" pitchFamily="2" charset="-79"/>
              </a:rPr>
              <a:t>שֲׁמָ֔ע</a:t>
            </a:r>
            <a:r>
              <a:rPr lang="he-IL" dirty="0">
                <a:latin typeface="SBL Hebrew" panose="02000000000000000000" pitchFamily="2" charset="-79"/>
                <a:cs typeface="SBL Hebrew" panose="02000000000000000000" pitchFamily="2" charset="-79"/>
              </a:rPr>
              <a:t> אֵ֛ת כָּל־אֲשֶׁ֥ר יֹאמַ֖ר יְהוָ֣ה אֱלֹהֵ֑ינוּ ...</a:t>
            </a:r>
          </a:p>
          <a:p>
            <a:pPr marL="0" indent="0" algn="r" defTabSz="457200" rtl="1">
              <a:buNone/>
            </a:pPr>
            <a:r>
              <a:rPr lang="he-IL" dirty="0">
                <a:latin typeface="SBL Hebrew" panose="02000000000000000000" pitchFamily="2" charset="-79"/>
                <a:cs typeface="SBL Hebrew" panose="02000000000000000000" pitchFamily="2" charset="-79"/>
              </a:rPr>
              <a:t>וְ</a:t>
            </a:r>
            <a:r>
              <a:rPr lang="he-IL" dirty="0">
                <a:solidFill>
                  <a:srgbClr val="0000FF"/>
                </a:solidFill>
                <a:latin typeface="SBL Hebrew" panose="02000000000000000000" pitchFamily="2" charset="-79"/>
                <a:cs typeface="SBL Hebrew" panose="02000000000000000000" pitchFamily="2" charset="-79"/>
              </a:rPr>
              <a:t>שָׁמַ֥עְנוּ</a:t>
            </a:r>
            <a:r>
              <a:rPr lang="he-IL" dirty="0">
                <a:latin typeface="SBL Hebrew" panose="02000000000000000000" pitchFamily="2" charset="-79"/>
                <a:cs typeface="SBL Hebrew" panose="02000000000000000000" pitchFamily="2" charset="-79"/>
              </a:rPr>
              <a:t> וְ</a:t>
            </a:r>
            <a:r>
              <a:rPr lang="he-IL" dirty="0">
                <a:solidFill>
                  <a:srgbClr val="0000FF"/>
                </a:solidFill>
                <a:latin typeface="SBL Hebrew" panose="02000000000000000000" pitchFamily="2" charset="-79"/>
                <a:cs typeface="SBL Hebrew" panose="02000000000000000000" pitchFamily="2" charset="-79"/>
              </a:rPr>
              <a:t>עָשִֽׂינוּ</a:t>
            </a:r>
            <a:r>
              <a:rPr lang="he-IL" dirty="0" smtClean="0">
                <a:latin typeface="SBL Hebrew" panose="02000000000000000000" pitchFamily="2" charset="-79"/>
                <a:cs typeface="SBL Hebrew" panose="02000000000000000000" pitchFamily="2" charset="-79"/>
              </a:rPr>
              <a:t>׃</a:t>
            </a:r>
            <a:r>
              <a:rPr lang="en-US" dirty="0" smtClean="0">
                <a:latin typeface="SBL Hebrew" panose="02000000000000000000" pitchFamily="2" charset="-79"/>
                <a:cs typeface="SBL Hebrew" panose="02000000000000000000" pitchFamily="2" charset="-79"/>
              </a:rPr>
              <a:t> </a:t>
            </a:r>
          </a:p>
        </p:txBody>
      </p:sp>
      <p:sp>
        <p:nvSpPr>
          <p:cNvPr id="7" name="Title 1"/>
          <p:cNvSpPr>
            <a:spLocks noGrp="1"/>
          </p:cNvSpPr>
          <p:nvPr>
            <p:ph type="title"/>
          </p:nvPr>
        </p:nvSpPr>
        <p:spPr>
          <a:xfrm>
            <a:off x="152400" y="152400"/>
            <a:ext cx="8839200" cy="762000"/>
          </a:xfrm>
        </p:spPr>
        <p:txBody>
          <a:bodyPr>
            <a:normAutofit fontScale="90000"/>
          </a:bodyPr>
          <a:lstStyle/>
          <a:p>
            <a:r>
              <a:rPr lang="en-US" dirty="0" err="1"/>
              <a:t>Weqatal</a:t>
            </a:r>
            <a:r>
              <a:rPr lang="en-US" dirty="0"/>
              <a:t> as an off-the-line verb </a:t>
            </a:r>
            <a:r>
              <a:rPr lang="en-US" dirty="0" smtClean="0"/>
              <a:t>form</a:t>
            </a:r>
            <a:br>
              <a:rPr lang="en-US" dirty="0" smtClean="0"/>
            </a:br>
            <a:r>
              <a:rPr lang="en-US" dirty="0" smtClean="0"/>
              <a:t>in </a:t>
            </a:r>
            <a:r>
              <a:rPr lang="en-US" dirty="0"/>
              <a:t>Hortatory Discourse</a:t>
            </a:r>
          </a:p>
        </p:txBody>
      </p:sp>
      <p:sp>
        <p:nvSpPr>
          <p:cNvPr id="9" name="Content Placeholder 3"/>
          <p:cNvSpPr>
            <a:spLocks noGrp="1"/>
          </p:cNvSpPr>
          <p:nvPr>
            <p:ph idx="1"/>
          </p:nvPr>
        </p:nvSpPr>
        <p:spPr>
          <a:xfrm>
            <a:off x="228600" y="1676401"/>
            <a:ext cx="8915400" cy="685800"/>
          </a:xfrm>
        </p:spPr>
        <p:txBody>
          <a:bodyPr>
            <a:normAutofit/>
          </a:bodyPr>
          <a:lstStyle/>
          <a:p>
            <a:pPr marL="0" indent="0">
              <a:buNone/>
            </a:pPr>
            <a:r>
              <a:rPr lang="en-US" dirty="0" smtClean="0"/>
              <a:t>A switch in person can indicate a </a:t>
            </a:r>
            <a:r>
              <a:rPr lang="en-US" dirty="0" err="1" smtClean="0"/>
              <a:t>weqatal</a:t>
            </a:r>
            <a:r>
              <a:rPr lang="en-US" dirty="0" smtClean="0"/>
              <a:t> is off-line.</a:t>
            </a:r>
            <a:endParaRPr lang="en-US" dirty="0"/>
          </a:p>
        </p:txBody>
      </p:sp>
      <p:sp>
        <p:nvSpPr>
          <p:cNvPr id="10" name="Subtitle 2"/>
          <p:cNvSpPr txBox="1">
            <a:spLocks/>
          </p:cNvSpPr>
          <p:nvPr/>
        </p:nvSpPr>
        <p:spPr>
          <a:xfrm>
            <a:off x="609600" y="3962400"/>
            <a:ext cx="7715250" cy="1066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defTabSz="457200">
              <a:buNone/>
            </a:pPr>
            <a:r>
              <a:rPr lang="en-US" sz="2400" dirty="0" smtClean="0"/>
              <a:t>You </a:t>
            </a:r>
            <a:r>
              <a:rPr lang="en-US" sz="2400" dirty="0" smtClean="0">
                <a:solidFill>
                  <a:srgbClr val="FF00FF"/>
                </a:solidFill>
              </a:rPr>
              <a:t>approach</a:t>
            </a:r>
            <a:r>
              <a:rPr lang="en-US" sz="2400" dirty="0" smtClean="0"/>
              <a:t>, and </a:t>
            </a:r>
            <a:r>
              <a:rPr lang="en-US" sz="2400" dirty="0" smtClean="0">
                <a:solidFill>
                  <a:srgbClr val="FF00FF"/>
                </a:solidFill>
              </a:rPr>
              <a:t>hear</a:t>
            </a:r>
            <a:r>
              <a:rPr lang="en-US" sz="2400" dirty="0" smtClean="0"/>
              <a:t> all that YHWH our God speaks,</a:t>
            </a:r>
          </a:p>
          <a:p>
            <a:pPr marL="0" indent="0" algn="l" defTabSz="457200">
              <a:buNone/>
            </a:pPr>
            <a:r>
              <a:rPr lang="en-US" sz="2400" dirty="0" smtClean="0"/>
              <a:t>so that </a:t>
            </a:r>
            <a:r>
              <a:rPr lang="en-US" sz="2400" dirty="0" smtClean="0">
                <a:solidFill>
                  <a:srgbClr val="0000FF"/>
                </a:solidFill>
              </a:rPr>
              <a:t>we may hear </a:t>
            </a:r>
            <a:r>
              <a:rPr lang="en-US" sz="2400" dirty="0" smtClean="0"/>
              <a:t>and </a:t>
            </a:r>
            <a:r>
              <a:rPr lang="en-US" sz="2400" dirty="0" smtClean="0">
                <a:solidFill>
                  <a:srgbClr val="0000FF"/>
                </a:solidFill>
              </a:rPr>
              <a:t>do</a:t>
            </a:r>
            <a:r>
              <a:rPr lang="en-US" sz="2400" dirty="0" smtClean="0"/>
              <a:t>.</a:t>
            </a:r>
            <a:endParaRPr lang="en-US" sz="2400" dirty="0"/>
          </a:p>
        </p:txBody>
      </p:sp>
      <p:sp>
        <p:nvSpPr>
          <p:cNvPr id="11" name="Rectangle 10"/>
          <p:cNvSpPr/>
          <p:nvPr/>
        </p:nvSpPr>
        <p:spPr>
          <a:xfrm>
            <a:off x="609600" y="5181600"/>
            <a:ext cx="5867400" cy="1077218"/>
          </a:xfrm>
          <a:prstGeom prst="rect">
            <a:avLst/>
          </a:prstGeom>
          <a:ln w="19050">
            <a:solidFill>
              <a:schemeClr val="tx1"/>
            </a:solidFill>
          </a:ln>
        </p:spPr>
        <p:txBody>
          <a:bodyPr wrap="square">
            <a:spAutoFit/>
          </a:bodyPr>
          <a:lstStyle/>
          <a:p>
            <a:pPr marL="285750" indent="-285750">
              <a:buFont typeface="Arial" panose="020B0604020202020204" pitchFamily="34" charset="0"/>
              <a:buChar char="•"/>
            </a:pPr>
            <a:r>
              <a:rPr lang="en-US" sz="1600" dirty="0" smtClean="0"/>
              <a:t>These </a:t>
            </a:r>
            <a:r>
              <a:rPr lang="en-US" sz="1600" dirty="0" err="1" smtClean="0"/>
              <a:t>weqatals</a:t>
            </a:r>
            <a:r>
              <a:rPr lang="en-US" sz="1600" dirty="0" smtClean="0"/>
              <a:t> are 1cp, not 2ms, so they clearly are not carrying forward the same commands as the two preceding imperatives.</a:t>
            </a:r>
          </a:p>
          <a:p>
            <a:pPr marL="285750" indent="-285750">
              <a:buFont typeface="Arial" panose="020B0604020202020204" pitchFamily="34" charset="0"/>
              <a:buChar char="•"/>
            </a:pPr>
            <a:r>
              <a:rPr lang="en-US" sz="1600" dirty="0" smtClean="0"/>
              <a:t>This is an unambiguous case of off-line </a:t>
            </a:r>
            <a:r>
              <a:rPr lang="en-US" sz="1600" dirty="0" err="1" smtClean="0"/>
              <a:t>weqatals</a:t>
            </a:r>
            <a:r>
              <a:rPr lang="en-US" sz="1600" dirty="0" smtClean="0"/>
              <a:t> indicating </a:t>
            </a:r>
            <a:r>
              <a:rPr lang="en-US" sz="1600" u="sng" dirty="0" smtClean="0"/>
              <a:t>consequence</a:t>
            </a:r>
            <a:r>
              <a:rPr lang="en-US" sz="1600" dirty="0" smtClean="0"/>
              <a:t> or </a:t>
            </a:r>
            <a:r>
              <a:rPr lang="en-US" sz="1600" u="sng" dirty="0" smtClean="0"/>
              <a:t>purpose</a:t>
            </a:r>
            <a:r>
              <a:rPr lang="en-US" sz="1600" dirty="0" smtClean="0"/>
              <a:t>.</a:t>
            </a:r>
            <a:endParaRPr lang="en-US" sz="1600" dirty="0"/>
          </a:p>
        </p:txBody>
      </p:sp>
      <p:sp>
        <p:nvSpPr>
          <p:cNvPr id="18" name="Freeform 17"/>
          <p:cNvSpPr/>
          <p:nvPr/>
        </p:nvSpPr>
        <p:spPr>
          <a:xfrm>
            <a:off x="6457950" y="3781425"/>
            <a:ext cx="1686352" cy="1914525"/>
          </a:xfrm>
          <a:custGeom>
            <a:avLst/>
            <a:gdLst>
              <a:gd name="connsiteX0" fmla="*/ 0 w 1686352"/>
              <a:gd name="connsiteY0" fmla="*/ 1914525 h 1914525"/>
              <a:gd name="connsiteX1" fmla="*/ 1438275 w 1686352"/>
              <a:gd name="connsiteY1" fmla="*/ 1581150 h 1914525"/>
              <a:gd name="connsiteX2" fmla="*/ 1685925 w 1686352"/>
              <a:gd name="connsiteY2" fmla="*/ 514350 h 1914525"/>
              <a:gd name="connsiteX3" fmla="*/ 1485900 w 1686352"/>
              <a:gd name="connsiteY3" fmla="*/ 0 h 1914525"/>
            </a:gdLst>
            <a:ahLst/>
            <a:cxnLst>
              <a:cxn ang="0">
                <a:pos x="connsiteX0" y="connsiteY0"/>
              </a:cxn>
              <a:cxn ang="0">
                <a:pos x="connsiteX1" y="connsiteY1"/>
              </a:cxn>
              <a:cxn ang="0">
                <a:pos x="connsiteX2" y="connsiteY2"/>
              </a:cxn>
              <a:cxn ang="0">
                <a:pos x="connsiteX3" y="connsiteY3"/>
              </a:cxn>
            </a:cxnLst>
            <a:rect l="l" t="t" r="r" b="b"/>
            <a:pathLst>
              <a:path w="1686352" h="1914525">
                <a:moveTo>
                  <a:pt x="0" y="1914525"/>
                </a:moveTo>
                <a:cubicBezTo>
                  <a:pt x="578644" y="1864518"/>
                  <a:pt x="1157288" y="1814512"/>
                  <a:pt x="1438275" y="1581150"/>
                </a:cubicBezTo>
                <a:cubicBezTo>
                  <a:pt x="1719263" y="1347787"/>
                  <a:pt x="1677988" y="777875"/>
                  <a:pt x="1685925" y="514350"/>
                </a:cubicBezTo>
                <a:cubicBezTo>
                  <a:pt x="1693862" y="250825"/>
                  <a:pt x="1589881" y="125412"/>
                  <a:pt x="1485900" y="0"/>
                </a:cubicBezTo>
              </a:path>
            </a:pathLst>
          </a:custGeom>
          <a:noFill/>
          <a:ln w="19050">
            <a:solidFill>
              <a:srgbClr val="0000FF"/>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6477000" y="3705225"/>
            <a:ext cx="1375768" cy="2000250"/>
          </a:xfrm>
          <a:custGeom>
            <a:avLst/>
            <a:gdLst>
              <a:gd name="connsiteX0" fmla="*/ 0 w 1375768"/>
              <a:gd name="connsiteY0" fmla="*/ 2000250 h 2000250"/>
              <a:gd name="connsiteX1" fmla="*/ 1228725 w 1375768"/>
              <a:gd name="connsiteY1" fmla="*/ 962025 h 2000250"/>
              <a:gd name="connsiteX2" fmla="*/ 1276350 w 1375768"/>
              <a:gd name="connsiteY2" fmla="*/ 371475 h 2000250"/>
              <a:gd name="connsiteX3" fmla="*/ 533400 w 1375768"/>
              <a:gd name="connsiteY3" fmla="*/ 228600 h 2000250"/>
              <a:gd name="connsiteX4" fmla="*/ 276225 w 1375768"/>
              <a:gd name="connsiteY4" fmla="*/ 133350 h 2000250"/>
              <a:gd name="connsiteX5" fmla="*/ 228600 w 1375768"/>
              <a:gd name="connsiteY5" fmla="*/ 0 h 2000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75768" h="2000250">
                <a:moveTo>
                  <a:pt x="0" y="2000250"/>
                </a:moveTo>
                <a:cubicBezTo>
                  <a:pt x="508000" y="1616868"/>
                  <a:pt x="1016000" y="1233487"/>
                  <a:pt x="1228725" y="962025"/>
                </a:cubicBezTo>
                <a:cubicBezTo>
                  <a:pt x="1441450" y="690563"/>
                  <a:pt x="1392238" y="493713"/>
                  <a:pt x="1276350" y="371475"/>
                </a:cubicBezTo>
                <a:cubicBezTo>
                  <a:pt x="1160462" y="249237"/>
                  <a:pt x="700088" y="268287"/>
                  <a:pt x="533400" y="228600"/>
                </a:cubicBezTo>
                <a:cubicBezTo>
                  <a:pt x="366713" y="188912"/>
                  <a:pt x="327025" y="171450"/>
                  <a:pt x="276225" y="133350"/>
                </a:cubicBezTo>
                <a:cubicBezTo>
                  <a:pt x="225425" y="95250"/>
                  <a:pt x="227012" y="47625"/>
                  <a:pt x="228600" y="0"/>
                </a:cubicBezTo>
              </a:path>
            </a:pathLst>
          </a:custGeom>
          <a:noFill/>
          <a:ln w="19050">
            <a:solidFill>
              <a:srgbClr val="0000FF"/>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4648200" y="3259693"/>
            <a:ext cx="1249060" cy="369332"/>
          </a:xfrm>
          <a:prstGeom prst="rect">
            <a:avLst/>
          </a:prstGeom>
        </p:spPr>
        <p:txBody>
          <a:bodyPr wrap="none">
            <a:spAutoFit/>
          </a:bodyPr>
          <a:lstStyle/>
          <a:p>
            <a:r>
              <a:rPr lang="en-US" dirty="0" smtClean="0"/>
              <a:t>(</a:t>
            </a:r>
            <a:r>
              <a:rPr lang="en-US" dirty="0" err="1" smtClean="0"/>
              <a:t>Deut</a:t>
            </a:r>
            <a:r>
              <a:rPr lang="en-US" dirty="0" smtClean="0"/>
              <a:t> 5:27)</a:t>
            </a:r>
            <a:endParaRPr lang="en-US" dirty="0"/>
          </a:p>
        </p:txBody>
      </p:sp>
      <p:sp>
        <p:nvSpPr>
          <p:cNvPr id="12" name="Rectangle 11"/>
          <p:cNvSpPr/>
          <p:nvPr/>
        </p:nvSpPr>
        <p:spPr>
          <a:xfrm rot="20340000">
            <a:off x="6628805" y="5560428"/>
            <a:ext cx="2447925" cy="830997"/>
          </a:xfrm>
          <a:prstGeom prst="rect">
            <a:avLst/>
          </a:prstGeom>
          <a:ln w="19050">
            <a:solidFill>
              <a:schemeClr val="tx1"/>
            </a:solidFill>
          </a:ln>
        </p:spPr>
        <p:txBody>
          <a:bodyPr wrap="square">
            <a:spAutoFit/>
          </a:bodyPr>
          <a:lstStyle/>
          <a:p>
            <a:pPr algn="ctr"/>
            <a:r>
              <a:rPr lang="en-US" sz="1600" dirty="0"/>
              <a:t>Note that these </a:t>
            </a:r>
            <a:r>
              <a:rPr lang="en-US" sz="1600" dirty="0" err="1"/>
              <a:t>weqatals</a:t>
            </a:r>
            <a:r>
              <a:rPr lang="en-US" sz="1600" dirty="0"/>
              <a:t> are </a:t>
            </a:r>
            <a:r>
              <a:rPr lang="en-US" sz="1600" u="sng" dirty="0"/>
              <a:t>not</a:t>
            </a:r>
            <a:r>
              <a:rPr lang="en-US" sz="1600" dirty="0"/>
              <a:t> mitigating </a:t>
            </a:r>
            <a:r>
              <a:rPr lang="en-US" sz="1600" dirty="0" smtClean="0"/>
              <a:t>this Hortatory </a:t>
            </a:r>
            <a:r>
              <a:rPr lang="en-US" sz="1600" dirty="0"/>
              <a:t>Discourse.</a:t>
            </a:r>
          </a:p>
        </p:txBody>
      </p:sp>
    </p:spTree>
    <p:extLst>
      <p:ext uri="{BB962C8B-B14F-4D97-AF65-F5344CB8AC3E}">
        <p14:creationId xmlns:p14="http://schemas.microsoft.com/office/powerpoint/2010/main" val="37629869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p:cNvSpPr txBox="1">
            <a:spLocks/>
          </p:cNvSpPr>
          <p:nvPr/>
        </p:nvSpPr>
        <p:spPr>
          <a:xfrm>
            <a:off x="457200" y="1066800"/>
            <a:ext cx="8229600" cy="4495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rabicPeriod"/>
              <a:tabLst>
                <a:tab pos="4114800" algn="l"/>
                <a:tab pos="6172200" algn="l"/>
              </a:tabLst>
            </a:pPr>
            <a:r>
              <a:rPr lang="en-US" sz="2500" b="1" dirty="0"/>
              <a:t>Mainline</a:t>
            </a:r>
            <a:r>
              <a:rPr lang="en-US" sz="2500" dirty="0"/>
              <a:t>: </a:t>
            </a:r>
            <a:r>
              <a:rPr lang="en-US" sz="2500" b="1" dirty="0" smtClean="0">
                <a:solidFill>
                  <a:srgbClr val="FF0000"/>
                </a:solidFill>
              </a:rPr>
              <a:t>?</a:t>
            </a:r>
            <a:endParaRPr lang="en-US" sz="2500" b="1" dirty="0">
              <a:solidFill>
                <a:srgbClr val="FF0000"/>
              </a:solidFill>
            </a:endParaRPr>
          </a:p>
          <a:p>
            <a:pPr marL="0" indent="0">
              <a:buNone/>
            </a:pPr>
            <a:endParaRPr lang="en-US" sz="2500" dirty="0" smtClean="0"/>
          </a:p>
          <a:p>
            <a:pPr marL="117475" indent="0">
              <a:buNone/>
            </a:pPr>
            <a:r>
              <a:rPr lang="en-US" sz="2500" b="1" dirty="0" smtClean="0"/>
              <a:t>Off-the-line</a:t>
            </a:r>
            <a:r>
              <a:rPr lang="en-US" sz="2500" dirty="0"/>
              <a:t>:</a:t>
            </a:r>
          </a:p>
          <a:p>
            <a:pPr marL="574675" indent="-457200">
              <a:buFont typeface="+mj-lt"/>
              <a:buAutoNum type="arabicPeriod" startAt="2"/>
              <a:tabLst>
                <a:tab pos="4572000" algn="l"/>
                <a:tab pos="6858000" algn="l"/>
              </a:tabLst>
            </a:pPr>
            <a:r>
              <a:rPr lang="en-US" sz="2500" b="1" dirty="0" smtClean="0"/>
              <a:t>Topicalization</a:t>
            </a:r>
            <a:r>
              <a:rPr lang="en-US" sz="2500" dirty="0" smtClean="0"/>
              <a:t>: </a:t>
            </a:r>
            <a:r>
              <a:rPr lang="en-US" sz="2500" b="1" dirty="0" smtClean="0">
                <a:solidFill>
                  <a:srgbClr val="FF0000"/>
                </a:solidFill>
              </a:rPr>
              <a:t>?</a:t>
            </a:r>
          </a:p>
          <a:p>
            <a:pPr marL="690563" indent="-457200">
              <a:buFont typeface="+mj-lt"/>
              <a:buAutoNum type="arabicPeriod" startAt="2"/>
            </a:pPr>
            <a:r>
              <a:rPr lang="en-US" sz="2500" b="1" dirty="0" smtClean="0"/>
              <a:t>Relative </a:t>
            </a:r>
            <a:r>
              <a:rPr lang="en-US" sz="2500" b="1" dirty="0"/>
              <a:t>past </a:t>
            </a:r>
            <a:r>
              <a:rPr lang="en-US" sz="2500" b="1" dirty="0" smtClean="0"/>
              <a:t>background</a:t>
            </a:r>
            <a:r>
              <a:rPr lang="en-US" sz="2500" dirty="0" smtClean="0"/>
              <a:t>: </a:t>
            </a:r>
            <a:r>
              <a:rPr lang="en-US" sz="2500" b="1" dirty="0" smtClean="0">
                <a:solidFill>
                  <a:srgbClr val="FF0000"/>
                </a:solidFill>
              </a:rPr>
              <a:t>?</a:t>
            </a:r>
            <a:endParaRPr lang="en-US" sz="2500" b="1" dirty="0">
              <a:solidFill>
                <a:srgbClr val="FF0000"/>
              </a:solidFill>
            </a:endParaRPr>
          </a:p>
          <a:p>
            <a:pPr marL="800100" indent="-457200">
              <a:buFont typeface="+mj-lt"/>
              <a:buAutoNum type="arabicPeriod" startAt="2"/>
            </a:pPr>
            <a:r>
              <a:rPr lang="en-US" sz="2500" b="1" dirty="0" smtClean="0"/>
              <a:t>Non-past background</a:t>
            </a:r>
            <a:r>
              <a:rPr lang="en-US" sz="2500" dirty="0" smtClean="0"/>
              <a:t>: </a:t>
            </a:r>
            <a:r>
              <a:rPr lang="en-US" sz="2500" b="1" dirty="0" smtClean="0">
                <a:solidFill>
                  <a:srgbClr val="FF0000"/>
                </a:solidFill>
              </a:rPr>
              <a:t>?</a:t>
            </a:r>
            <a:endParaRPr lang="he-IL" sz="2500" b="1" dirty="0">
              <a:solidFill>
                <a:srgbClr val="FF0000"/>
              </a:solidFill>
              <a:latin typeface="SBL Hebrew" panose="02000000000000000000" pitchFamily="2" charset="-79"/>
              <a:cs typeface="SBL Hebrew" panose="02000000000000000000" pitchFamily="2" charset="-79"/>
            </a:endParaRPr>
          </a:p>
          <a:p>
            <a:pPr marL="917575" indent="-457200">
              <a:buFont typeface="+mj-lt"/>
              <a:buAutoNum type="arabicPeriod" startAt="2"/>
            </a:pPr>
            <a:r>
              <a:rPr lang="en-US" sz="2500" b="1" dirty="0" err="1" smtClean="0"/>
              <a:t>Backgrounded</a:t>
            </a:r>
            <a:r>
              <a:rPr lang="en-US" sz="2500" b="1" dirty="0" smtClean="0"/>
              <a:t> activities</a:t>
            </a:r>
            <a:r>
              <a:rPr lang="en-US" sz="2500" dirty="0" smtClean="0"/>
              <a:t>: </a:t>
            </a:r>
            <a:r>
              <a:rPr lang="en-US" sz="2500" b="1" dirty="0" smtClean="0">
                <a:solidFill>
                  <a:srgbClr val="FF0000"/>
                </a:solidFill>
              </a:rPr>
              <a:t>?</a:t>
            </a:r>
            <a:endParaRPr lang="en-US" sz="2500" b="1" dirty="0">
              <a:solidFill>
                <a:srgbClr val="FF0000"/>
              </a:solidFill>
            </a:endParaRPr>
          </a:p>
          <a:p>
            <a:pPr marL="1035050" indent="-457200">
              <a:buFont typeface="+mj-lt"/>
              <a:buAutoNum type="arabicPeriod" startAt="2"/>
            </a:pPr>
            <a:r>
              <a:rPr lang="en-US" sz="2500" b="1" dirty="0"/>
              <a:t>Transition </a:t>
            </a:r>
            <a:r>
              <a:rPr lang="en-US" sz="2500" b="1" dirty="0" smtClean="0"/>
              <a:t>marker</a:t>
            </a:r>
            <a:r>
              <a:rPr lang="en-US" sz="2500" dirty="0" smtClean="0"/>
              <a:t>: </a:t>
            </a:r>
            <a:r>
              <a:rPr lang="en-US" sz="2500" b="1" dirty="0" smtClean="0">
                <a:solidFill>
                  <a:srgbClr val="FF0000"/>
                </a:solidFill>
              </a:rPr>
              <a:t>?</a:t>
            </a:r>
            <a:endParaRPr lang="en-US" sz="2500" b="1" dirty="0" smtClean="0">
              <a:solidFill>
                <a:srgbClr val="FF0000"/>
              </a:solidFill>
              <a:latin typeface="SBL Hebrew" panose="02000000000000000000" pitchFamily="2" charset="-79"/>
              <a:cs typeface="SBL Hebrew" panose="02000000000000000000" pitchFamily="2" charset="-79"/>
            </a:endParaRPr>
          </a:p>
          <a:p>
            <a:pPr marL="1139825" indent="-457200">
              <a:buFont typeface="+mj-lt"/>
              <a:buAutoNum type="arabicPeriod" startAt="2"/>
            </a:pPr>
            <a:r>
              <a:rPr lang="en-US" sz="2500" b="1" dirty="0" smtClean="0"/>
              <a:t>Scene setting</a:t>
            </a:r>
            <a:r>
              <a:rPr lang="en-US" sz="2500" dirty="0" smtClean="0"/>
              <a:t>: </a:t>
            </a:r>
            <a:r>
              <a:rPr lang="en-US" sz="2500" b="1" dirty="0" smtClean="0">
                <a:solidFill>
                  <a:srgbClr val="FF0000"/>
                </a:solidFill>
              </a:rPr>
              <a:t>?</a:t>
            </a:r>
          </a:p>
          <a:p>
            <a:pPr marL="1254125" indent="-457200">
              <a:buFont typeface="+mj-lt"/>
              <a:buAutoNum type="arabicPeriod" startAt="2"/>
            </a:pPr>
            <a:r>
              <a:rPr lang="en-US" sz="2500" b="1" dirty="0" err="1" smtClean="0"/>
              <a:t>Irrealis</a:t>
            </a:r>
            <a:r>
              <a:rPr lang="en-US" sz="2500" b="1" dirty="0" smtClean="0"/>
              <a:t> scene setting</a:t>
            </a:r>
            <a:r>
              <a:rPr lang="en-US" sz="2500" dirty="0" smtClean="0"/>
              <a:t>: </a:t>
            </a:r>
            <a:r>
              <a:rPr lang="en-US" sz="2500" b="1" dirty="0" smtClean="0">
                <a:solidFill>
                  <a:srgbClr val="FF0000"/>
                </a:solidFill>
              </a:rPr>
              <a:t>?</a:t>
            </a:r>
          </a:p>
          <a:p>
            <a:pPr marL="796925" indent="0">
              <a:buNone/>
            </a:pPr>
            <a:endParaRPr lang="en-US" sz="2500" dirty="0"/>
          </a:p>
        </p:txBody>
      </p:sp>
      <p:cxnSp>
        <p:nvCxnSpPr>
          <p:cNvPr id="7" name="Straight Connector 6"/>
          <p:cNvCxnSpPr/>
          <p:nvPr/>
        </p:nvCxnSpPr>
        <p:spPr>
          <a:xfrm>
            <a:off x="381000" y="1792588"/>
            <a:ext cx="8458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
          <p:cNvSpPr>
            <a:spLocks noGrp="1"/>
          </p:cNvSpPr>
          <p:nvPr>
            <p:ph type="title"/>
          </p:nvPr>
        </p:nvSpPr>
        <p:spPr>
          <a:xfrm>
            <a:off x="228600" y="0"/>
            <a:ext cx="8610600" cy="762000"/>
          </a:xfrm>
        </p:spPr>
        <p:txBody>
          <a:bodyPr>
            <a:normAutofit fontScale="90000"/>
          </a:bodyPr>
          <a:lstStyle/>
          <a:p>
            <a:r>
              <a:rPr lang="en-US" sz="3200" dirty="0"/>
              <a:t>Review</a:t>
            </a:r>
            <a:r>
              <a:rPr lang="en-US" sz="3200" dirty="0" smtClean="0"/>
              <a:t/>
            </a:r>
            <a:br>
              <a:rPr lang="en-US" sz="3200" dirty="0" smtClean="0"/>
            </a:br>
            <a:r>
              <a:rPr lang="en-US" sz="3200" dirty="0" smtClean="0"/>
              <a:t>Discourse Profile for Historical Narrative</a:t>
            </a:r>
            <a:endParaRPr lang="en-US" sz="3200" dirty="0"/>
          </a:p>
        </p:txBody>
      </p:sp>
      <p:sp>
        <p:nvSpPr>
          <p:cNvPr id="2" name="Rectangle 1"/>
          <p:cNvSpPr/>
          <p:nvPr/>
        </p:nvSpPr>
        <p:spPr>
          <a:xfrm rot="20700000">
            <a:off x="4948329" y="732353"/>
            <a:ext cx="2316660" cy="1446550"/>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8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Quiz</a:t>
            </a:r>
          </a:p>
        </p:txBody>
      </p:sp>
    </p:spTree>
    <p:extLst>
      <p:ext uri="{BB962C8B-B14F-4D97-AF65-F5344CB8AC3E}">
        <p14:creationId xmlns:p14="http://schemas.microsoft.com/office/powerpoint/2010/main" val="5124138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p:cNvSpPr txBox="1">
            <a:spLocks/>
          </p:cNvSpPr>
          <p:nvPr/>
        </p:nvSpPr>
        <p:spPr>
          <a:xfrm>
            <a:off x="457200" y="1066800"/>
            <a:ext cx="8229600" cy="4495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rabicPeriod"/>
              <a:tabLst>
                <a:tab pos="4114800" algn="l"/>
                <a:tab pos="6172200" algn="l"/>
              </a:tabLst>
            </a:pPr>
            <a:r>
              <a:rPr lang="en-US" sz="2500" b="1" dirty="0"/>
              <a:t>Mainline</a:t>
            </a:r>
            <a:r>
              <a:rPr lang="en-US" sz="2500" dirty="0"/>
              <a:t>: </a:t>
            </a:r>
            <a:r>
              <a:rPr lang="en-US" sz="2500" dirty="0" err="1" smtClean="0"/>
              <a:t>Wayyiqtol</a:t>
            </a:r>
            <a:endParaRPr lang="en-US" sz="2500" dirty="0"/>
          </a:p>
          <a:p>
            <a:pPr marL="0" indent="0">
              <a:buNone/>
            </a:pPr>
            <a:endParaRPr lang="en-US" sz="2500" dirty="0" smtClean="0"/>
          </a:p>
          <a:p>
            <a:pPr marL="117475" indent="0">
              <a:buNone/>
            </a:pPr>
            <a:r>
              <a:rPr lang="en-US" sz="2500" b="1" dirty="0" smtClean="0"/>
              <a:t>Off-the-line</a:t>
            </a:r>
            <a:r>
              <a:rPr lang="en-US" sz="2500" dirty="0"/>
              <a:t>:</a:t>
            </a:r>
          </a:p>
          <a:p>
            <a:pPr marL="574675" indent="-457200">
              <a:buFont typeface="+mj-lt"/>
              <a:buAutoNum type="arabicPeriod" startAt="2"/>
              <a:tabLst>
                <a:tab pos="4572000" algn="l"/>
                <a:tab pos="6858000" algn="l"/>
              </a:tabLst>
            </a:pPr>
            <a:r>
              <a:rPr lang="en-US" sz="2500" b="1" dirty="0"/>
              <a:t>Topicalization</a:t>
            </a:r>
            <a:r>
              <a:rPr lang="en-US" sz="2500" dirty="0"/>
              <a:t>: </a:t>
            </a:r>
            <a:r>
              <a:rPr lang="en-US" sz="2500" dirty="0" smtClean="0"/>
              <a:t>X-</a:t>
            </a:r>
            <a:r>
              <a:rPr lang="en-US" sz="2500" dirty="0" err="1" smtClean="0"/>
              <a:t>qatal</a:t>
            </a:r>
            <a:endParaRPr lang="en-US" sz="2500" dirty="0"/>
          </a:p>
          <a:p>
            <a:pPr marL="690563" indent="-457200">
              <a:buFont typeface="+mj-lt"/>
              <a:buAutoNum type="arabicPeriod" startAt="2"/>
            </a:pPr>
            <a:r>
              <a:rPr lang="en-US" sz="2500" b="1" dirty="0"/>
              <a:t>Relative past </a:t>
            </a:r>
            <a:r>
              <a:rPr lang="en-US" sz="2500" b="1" dirty="0" smtClean="0"/>
              <a:t>background</a:t>
            </a:r>
            <a:r>
              <a:rPr lang="en-US" sz="2500" dirty="0" smtClean="0"/>
              <a:t>: </a:t>
            </a:r>
            <a:r>
              <a:rPr lang="en-US" sz="2500" dirty="0" err="1" smtClean="0"/>
              <a:t>Qatal</a:t>
            </a:r>
            <a:r>
              <a:rPr lang="en-US" sz="2500" dirty="0" smtClean="0"/>
              <a:t> in dependent clause</a:t>
            </a:r>
            <a:endParaRPr lang="en-US" sz="2500" dirty="0"/>
          </a:p>
          <a:p>
            <a:pPr marL="800100" indent="-457200">
              <a:buFont typeface="+mj-lt"/>
              <a:buAutoNum type="arabicPeriod" startAt="2"/>
            </a:pPr>
            <a:r>
              <a:rPr lang="en-US" sz="2500" b="1" dirty="0" smtClean="0"/>
              <a:t>Non-past background</a:t>
            </a:r>
            <a:r>
              <a:rPr lang="en-US" sz="2500" dirty="0" smtClean="0"/>
              <a:t>: </a:t>
            </a:r>
            <a:r>
              <a:rPr lang="en-US" sz="2500" dirty="0" err="1" smtClean="0"/>
              <a:t>Yiqtol</a:t>
            </a:r>
            <a:r>
              <a:rPr lang="en-US" sz="2500" dirty="0" smtClean="0"/>
              <a:t> in dependent clause</a:t>
            </a:r>
            <a:endParaRPr lang="he-IL" sz="2500" dirty="0">
              <a:latin typeface="SBL Hebrew" panose="02000000000000000000" pitchFamily="2" charset="-79"/>
              <a:cs typeface="SBL Hebrew" panose="02000000000000000000" pitchFamily="2" charset="-79"/>
            </a:endParaRPr>
          </a:p>
          <a:p>
            <a:pPr marL="917575" indent="-457200">
              <a:buFont typeface="+mj-lt"/>
              <a:buAutoNum type="arabicPeriod" startAt="2"/>
            </a:pPr>
            <a:r>
              <a:rPr lang="en-US" sz="2500" b="1" dirty="0" err="1" smtClean="0"/>
              <a:t>Backgrounded</a:t>
            </a:r>
            <a:r>
              <a:rPr lang="en-US" sz="2500" b="1" dirty="0" smtClean="0"/>
              <a:t> activities</a:t>
            </a:r>
            <a:r>
              <a:rPr lang="en-US" sz="2500" dirty="0" smtClean="0"/>
              <a:t>: Participle</a:t>
            </a:r>
            <a:endParaRPr lang="en-US" sz="2500" dirty="0"/>
          </a:p>
          <a:p>
            <a:pPr marL="1035050" indent="-457200">
              <a:buFont typeface="+mj-lt"/>
              <a:buAutoNum type="arabicPeriod" startAt="2"/>
            </a:pPr>
            <a:r>
              <a:rPr lang="en-US" sz="2500" b="1" dirty="0"/>
              <a:t>Transition </a:t>
            </a:r>
            <a:r>
              <a:rPr lang="en-US" sz="2500" b="1" dirty="0" smtClean="0"/>
              <a:t>marker</a:t>
            </a:r>
            <a:r>
              <a:rPr lang="en-US" sz="2500" dirty="0" smtClean="0"/>
              <a:t>: Mainline form of </a:t>
            </a:r>
            <a:r>
              <a:rPr lang="he-IL" sz="2500" dirty="0">
                <a:latin typeface="SBL Hebrew" panose="02000000000000000000" pitchFamily="2" charset="-79"/>
                <a:cs typeface="SBL Hebrew" panose="02000000000000000000" pitchFamily="2" charset="-79"/>
              </a:rPr>
              <a:t>היה</a:t>
            </a:r>
            <a:endParaRPr lang="en-US" sz="2500" dirty="0" smtClean="0">
              <a:latin typeface="SBL Hebrew" panose="02000000000000000000" pitchFamily="2" charset="-79"/>
              <a:cs typeface="SBL Hebrew" panose="02000000000000000000" pitchFamily="2" charset="-79"/>
            </a:endParaRPr>
          </a:p>
          <a:p>
            <a:pPr marL="1139825" indent="-457200">
              <a:buFont typeface="+mj-lt"/>
              <a:buAutoNum type="arabicPeriod" startAt="2"/>
            </a:pPr>
            <a:r>
              <a:rPr lang="en-US" sz="2500" b="1" dirty="0" smtClean="0"/>
              <a:t>Scene setting</a:t>
            </a:r>
            <a:r>
              <a:rPr lang="en-US" sz="2500" dirty="0" smtClean="0"/>
              <a:t>: </a:t>
            </a:r>
            <a:r>
              <a:rPr lang="en-US" sz="2500" dirty="0" err="1"/>
              <a:t>Verbless</a:t>
            </a:r>
            <a:r>
              <a:rPr lang="en-US" sz="2500" dirty="0"/>
              <a:t> Clause</a:t>
            </a:r>
            <a:endParaRPr lang="en-US" sz="2500" dirty="0" smtClean="0"/>
          </a:p>
          <a:p>
            <a:pPr marL="1254125" indent="-457200">
              <a:buFont typeface="+mj-lt"/>
              <a:buAutoNum type="arabicPeriod" startAt="2"/>
            </a:pPr>
            <a:r>
              <a:rPr lang="en-US" sz="2500" b="1" dirty="0" err="1" smtClean="0"/>
              <a:t>Irrealis</a:t>
            </a:r>
            <a:r>
              <a:rPr lang="en-US" sz="2500" b="1" dirty="0" smtClean="0"/>
              <a:t> scene setting</a:t>
            </a:r>
            <a:r>
              <a:rPr lang="en-US" sz="2500" dirty="0" smtClean="0"/>
              <a:t>: Negation of any verb</a:t>
            </a:r>
          </a:p>
          <a:p>
            <a:pPr marL="796925" indent="0">
              <a:buNone/>
            </a:pPr>
            <a:endParaRPr lang="en-US" sz="2500" dirty="0"/>
          </a:p>
        </p:txBody>
      </p:sp>
      <p:cxnSp>
        <p:nvCxnSpPr>
          <p:cNvPr id="7" name="Straight Connector 6"/>
          <p:cNvCxnSpPr/>
          <p:nvPr/>
        </p:nvCxnSpPr>
        <p:spPr>
          <a:xfrm>
            <a:off x="381000" y="1792588"/>
            <a:ext cx="8458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
          <p:cNvSpPr>
            <a:spLocks noGrp="1"/>
          </p:cNvSpPr>
          <p:nvPr>
            <p:ph type="title"/>
          </p:nvPr>
        </p:nvSpPr>
        <p:spPr>
          <a:xfrm>
            <a:off x="228600" y="0"/>
            <a:ext cx="8610600" cy="762000"/>
          </a:xfrm>
        </p:spPr>
        <p:txBody>
          <a:bodyPr>
            <a:normAutofit fontScale="90000"/>
          </a:bodyPr>
          <a:lstStyle/>
          <a:p>
            <a:r>
              <a:rPr lang="en-US" sz="3200" dirty="0" smtClean="0"/>
              <a:t>Review</a:t>
            </a:r>
            <a:br>
              <a:rPr lang="en-US" sz="3200" dirty="0" smtClean="0"/>
            </a:br>
            <a:r>
              <a:rPr lang="en-US" sz="3200" dirty="0" smtClean="0"/>
              <a:t>Discourse Profile for Historical Narrative</a:t>
            </a:r>
            <a:endParaRPr lang="en-US" sz="3200" dirty="0"/>
          </a:p>
        </p:txBody>
      </p:sp>
    </p:spTree>
    <p:extLst>
      <p:ext uri="{BB962C8B-B14F-4D97-AF65-F5344CB8AC3E}">
        <p14:creationId xmlns:p14="http://schemas.microsoft.com/office/powerpoint/2010/main" val="14660246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p:cNvSpPr txBox="1">
            <a:spLocks/>
          </p:cNvSpPr>
          <p:nvPr/>
        </p:nvSpPr>
        <p:spPr>
          <a:xfrm>
            <a:off x="457200" y="1066800"/>
            <a:ext cx="8229600" cy="4495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rabicPeriod"/>
              <a:tabLst>
                <a:tab pos="4114800" algn="l"/>
                <a:tab pos="6172200" algn="l"/>
              </a:tabLst>
            </a:pPr>
            <a:r>
              <a:rPr lang="en-US" sz="2500" b="1" dirty="0"/>
              <a:t>Mainline</a:t>
            </a:r>
            <a:r>
              <a:rPr lang="en-US" sz="2500" dirty="0"/>
              <a:t>: </a:t>
            </a:r>
            <a:r>
              <a:rPr lang="en-US" sz="2500" dirty="0" err="1" smtClean="0"/>
              <a:t>Wayyiqtol</a:t>
            </a:r>
            <a:endParaRPr lang="en-US" sz="2500" dirty="0"/>
          </a:p>
          <a:p>
            <a:pPr marL="0" indent="0">
              <a:buNone/>
            </a:pPr>
            <a:endParaRPr lang="en-US" sz="2500" dirty="0" smtClean="0"/>
          </a:p>
          <a:p>
            <a:pPr marL="117475" indent="0">
              <a:buNone/>
            </a:pPr>
            <a:r>
              <a:rPr lang="en-US" sz="2500" b="1" dirty="0" smtClean="0"/>
              <a:t>Off-the-line</a:t>
            </a:r>
            <a:r>
              <a:rPr lang="en-US" sz="2500" dirty="0"/>
              <a:t>:</a:t>
            </a:r>
          </a:p>
          <a:p>
            <a:pPr marL="574675" indent="-457200">
              <a:buFont typeface="+mj-lt"/>
              <a:buAutoNum type="arabicPeriod" startAt="2"/>
              <a:tabLst>
                <a:tab pos="4572000" algn="l"/>
                <a:tab pos="6858000" algn="l"/>
              </a:tabLst>
            </a:pPr>
            <a:r>
              <a:rPr lang="en-US" sz="2500" b="1" dirty="0"/>
              <a:t>Topicalization</a:t>
            </a:r>
            <a:r>
              <a:rPr lang="en-US" sz="2500" dirty="0"/>
              <a:t>: </a:t>
            </a:r>
            <a:r>
              <a:rPr lang="en-US" sz="2500" dirty="0" smtClean="0"/>
              <a:t>X-</a:t>
            </a:r>
            <a:r>
              <a:rPr lang="en-US" sz="2500" dirty="0" err="1" smtClean="0"/>
              <a:t>qatal</a:t>
            </a:r>
            <a:endParaRPr lang="en-US" sz="2500" dirty="0"/>
          </a:p>
          <a:p>
            <a:pPr marL="690563" indent="-457200">
              <a:buFont typeface="+mj-lt"/>
              <a:buAutoNum type="arabicPeriod" startAt="2"/>
            </a:pPr>
            <a:r>
              <a:rPr lang="en-US" sz="2500" b="1" dirty="0"/>
              <a:t>Relative past </a:t>
            </a:r>
            <a:r>
              <a:rPr lang="en-US" sz="2500" b="1" dirty="0" smtClean="0"/>
              <a:t>background</a:t>
            </a:r>
            <a:r>
              <a:rPr lang="en-US" sz="2500" dirty="0" smtClean="0"/>
              <a:t>: </a:t>
            </a:r>
            <a:r>
              <a:rPr lang="en-US" sz="2500" dirty="0" err="1" smtClean="0"/>
              <a:t>Qatal</a:t>
            </a:r>
            <a:r>
              <a:rPr lang="en-US" sz="2500" dirty="0" smtClean="0"/>
              <a:t> in dependent clause</a:t>
            </a:r>
            <a:endParaRPr lang="en-US" sz="2500" dirty="0"/>
          </a:p>
          <a:p>
            <a:pPr marL="800100" indent="-457200">
              <a:buFont typeface="+mj-lt"/>
              <a:buAutoNum type="arabicPeriod" startAt="2"/>
            </a:pPr>
            <a:r>
              <a:rPr lang="en-US" sz="2500" b="1" dirty="0" smtClean="0"/>
              <a:t>Non-past background</a:t>
            </a:r>
            <a:r>
              <a:rPr lang="en-US" sz="2500" dirty="0" smtClean="0"/>
              <a:t>: </a:t>
            </a:r>
            <a:r>
              <a:rPr lang="en-US" sz="2500" dirty="0" err="1" smtClean="0"/>
              <a:t>Yiqtol</a:t>
            </a:r>
            <a:r>
              <a:rPr lang="en-US" sz="2500" dirty="0" smtClean="0"/>
              <a:t> in dependent clause</a:t>
            </a:r>
            <a:endParaRPr lang="he-IL" sz="2500" dirty="0">
              <a:latin typeface="SBL Hebrew" panose="02000000000000000000" pitchFamily="2" charset="-79"/>
              <a:cs typeface="SBL Hebrew" panose="02000000000000000000" pitchFamily="2" charset="-79"/>
            </a:endParaRPr>
          </a:p>
          <a:p>
            <a:pPr marL="917575" indent="-457200">
              <a:buFont typeface="+mj-lt"/>
              <a:buAutoNum type="arabicPeriod" startAt="2"/>
            </a:pPr>
            <a:r>
              <a:rPr lang="en-US" sz="2500" b="1" dirty="0" err="1" smtClean="0"/>
              <a:t>Backgrounded</a:t>
            </a:r>
            <a:r>
              <a:rPr lang="en-US" sz="2500" b="1" dirty="0" smtClean="0"/>
              <a:t> activities</a:t>
            </a:r>
            <a:r>
              <a:rPr lang="en-US" sz="2500" dirty="0" smtClean="0"/>
              <a:t>: Participle</a:t>
            </a:r>
            <a:endParaRPr lang="en-US" sz="2500" dirty="0"/>
          </a:p>
          <a:p>
            <a:pPr marL="1035050" indent="-457200">
              <a:buFont typeface="+mj-lt"/>
              <a:buAutoNum type="arabicPeriod" startAt="2"/>
            </a:pPr>
            <a:r>
              <a:rPr lang="en-US" sz="2500" b="1" dirty="0"/>
              <a:t>Transition </a:t>
            </a:r>
            <a:r>
              <a:rPr lang="en-US" sz="2500" b="1" dirty="0" smtClean="0"/>
              <a:t>marker</a:t>
            </a:r>
            <a:r>
              <a:rPr lang="en-US" sz="2500" dirty="0" smtClean="0"/>
              <a:t>: Mainline form of </a:t>
            </a:r>
            <a:r>
              <a:rPr lang="he-IL" sz="2500" dirty="0">
                <a:latin typeface="SBL Hebrew" panose="02000000000000000000" pitchFamily="2" charset="-79"/>
                <a:cs typeface="SBL Hebrew" panose="02000000000000000000" pitchFamily="2" charset="-79"/>
              </a:rPr>
              <a:t>היה</a:t>
            </a:r>
            <a:endParaRPr lang="en-US" sz="2500" dirty="0" smtClean="0">
              <a:latin typeface="SBL Hebrew" panose="02000000000000000000" pitchFamily="2" charset="-79"/>
              <a:cs typeface="SBL Hebrew" panose="02000000000000000000" pitchFamily="2" charset="-79"/>
            </a:endParaRPr>
          </a:p>
          <a:p>
            <a:pPr marL="1139825" indent="-457200">
              <a:buFont typeface="+mj-lt"/>
              <a:buAutoNum type="arabicPeriod" startAt="2"/>
            </a:pPr>
            <a:r>
              <a:rPr lang="en-US" sz="2500" b="1" dirty="0" smtClean="0"/>
              <a:t>Scene setting</a:t>
            </a:r>
            <a:r>
              <a:rPr lang="en-US" sz="2500" dirty="0" smtClean="0"/>
              <a:t>: </a:t>
            </a:r>
            <a:r>
              <a:rPr lang="en-US" sz="2500" dirty="0" err="1"/>
              <a:t>Verbless</a:t>
            </a:r>
            <a:r>
              <a:rPr lang="en-US" sz="2500" dirty="0"/>
              <a:t> Clause</a:t>
            </a:r>
            <a:endParaRPr lang="en-US" sz="2500" dirty="0" smtClean="0"/>
          </a:p>
          <a:p>
            <a:pPr marL="1254125" indent="-457200">
              <a:buFont typeface="+mj-lt"/>
              <a:buAutoNum type="arabicPeriod" startAt="2"/>
            </a:pPr>
            <a:r>
              <a:rPr lang="en-US" sz="2500" b="1" dirty="0" err="1" smtClean="0"/>
              <a:t>Irrealis</a:t>
            </a:r>
            <a:r>
              <a:rPr lang="en-US" sz="2500" b="1" dirty="0" smtClean="0"/>
              <a:t> scene setting</a:t>
            </a:r>
            <a:r>
              <a:rPr lang="en-US" sz="2500" dirty="0" smtClean="0"/>
              <a:t>: Negation of any verb</a:t>
            </a:r>
          </a:p>
          <a:p>
            <a:pPr marL="796925" indent="0">
              <a:buNone/>
            </a:pPr>
            <a:endParaRPr lang="en-US" sz="2500" dirty="0"/>
          </a:p>
        </p:txBody>
      </p:sp>
      <p:cxnSp>
        <p:nvCxnSpPr>
          <p:cNvPr id="7" name="Straight Connector 6"/>
          <p:cNvCxnSpPr/>
          <p:nvPr/>
        </p:nvCxnSpPr>
        <p:spPr>
          <a:xfrm>
            <a:off x="381000" y="1792588"/>
            <a:ext cx="8458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
          <p:cNvSpPr>
            <a:spLocks noGrp="1"/>
          </p:cNvSpPr>
          <p:nvPr>
            <p:ph type="title"/>
          </p:nvPr>
        </p:nvSpPr>
        <p:spPr>
          <a:xfrm>
            <a:off x="228600" y="0"/>
            <a:ext cx="8610600" cy="762000"/>
          </a:xfrm>
        </p:spPr>
        <p:txBody>
          <a:bodyPr>
            <a:normAutofit fontScale="90000"/>
          </a:bodyPr>
          <a:lstStyle/>
          <a:p>
            <a:r>
              <a:rPr lang="en-US" sz="3200" dirty="0" smtClean="0"/>
              <a:t>Review</a:t>
            </a:r>
            <a:br>
              <a:rPr lang="en-US" sz="3200" dirty="0" smtClean="0"/>
            </a:br>
            <a:r>
              <a:rPr lang="en-US" sz="3200" dirty="0" smtClean="0"/>
              <a:t>Discourse Profile for Historical Narrative</a:t>
            </a:r>
            <a:endParaRPr lang="en-US" sz="3200" dirty="0"/>
          </a:p>
        </p:txBody>
      </p:sp>
      <p:sp>
        <p:nvSpPr>
          <p:cNvPr id="6" name="TextBox 5"/>
          <p:cNvSpPr txBox="1"/>
          <p:nvPr/>
        </p:nvSpPr>
        <p:spPr>
          <a:xfrm>
            <a:off x="6400800" y="1143000"/>
            <a:ext cx="2438400" cy="369332"/>
          </a:xfrm>
          <a:prstGeom prst="rect">
            <a:avLst/>
          </a:prstGeom>
          <a:noFill/>
          <a:ln w="12700">
            <a:solidFill>
              <a:schemeClr val="tx1"/>
            </a:solidFill>
          </a:ln>
        </p:spPr>
        <p:txBody>
          <a:bodyPr wrap="square" rtlCol="0">
            <a:spAutoFit/>
          </a:bodyPr>
          <a:lstStyle/>
          <a:p>
            <a:r>
              <a:rPr lang="en-US" dirty="0" smtClean="0"/>
              <a:t>Skeleton or Framework</a:t>
            </a:r>
            <a:endParaRPr lang="en-US" dirty="0"/>
          </a:p>
        </p:txBody>
      </p:sp>
      <p:sp>
        <p:nvSpPr>
          <p:cNvPr id="8" name="TextBox 7"/>
          <p:cNvSpPr txBox="1"/>
          <p:nvPr/>
        </p:nvSpPr>
        <p:spPr>
          <a:xfrm>
            <a:off x="4648200" y="2075506"/>
            <a:ext cx="4191000" cy="369332"/>
          </a:xfrm>
          <a:prstGeom prst="rect">
            <a:avLst/>
          </a:prstGeom>
          <a:noFill/>
          <a:ln w="12700">
            <a:solidFill>
              <a:schemeClr val="tx1"/>
            </a:solidFill>
          </a:ln>
        </p:spPr>
        <p:txBody>
          <a:bodyPr wrap="square" rtlCol="0">
            <a:spAutoFit/>
          </a:bodyPr>
          <a:lstStyle/>
          <a:p>
            <a:r>
              <a:rPr lang="en-US" dirty="0" smtClean="0"/>
              <a:t>Details: setting, summary, elaboration, etc.</a:t>
            </a:r>
            <a:endParaRPr lang="en-US" dirty="0"/>
          </a:p>
        </p:txBody>
      </p:sp>
    </p:spTree>
    <p:extLst>
      <p:ext uri="{BB962C8B-B14F-4D97-AF65-F5344CB8AC3E}">
        <p14:creationId xmlns:p14="http://schemas.microsoft.com/office/powerpoint/2010/main" val="1667161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smtClean="0"/>
              <a:t>Goals</a:t>
            </a:r>
            <a:endParaRPr lang="en-US" dirty="0"/>
          </a:p>
        </p:txBody>
      </p:sp>
      <p:sp>
        <p:nvSpPr>
          <p:cNvPr id="4" name="Content Placeholder 3"/>
          <p:cNvSpPr>
            <a:spLocks noGrp="1"/>
          </p:cNvSpPr>
          <p:nvPr>
            <p:ph idx="1"/>
          </p:nvPr>
        </p:nvSpPr>
        <p:spPr>
          <a:xfrm>
            <a:off x="457200" y="1143001"/>
            <a:ext cx="8534400" cy="4343399"/>
          </a:xfrm>
        </p:spPr>
        <p:txBody>
          <a:bodyPr>
            <a:normAutofit/>
          </a:bodyPr>
          <a:lstStyle/>
          <a:p>
            <a:pPr marL="0" indent="0">
              <a:buNone/>
            </a:pPr>
            <a:r>
              <a:rPr lang="en-US" dirty="0"/>
              <a:t>Identify and read </a:t>
            </a:r>
            <a:endParaRPr lang="en-US" dirty="0" smtClean="0"/>
          </a:p>
          <a:p>
            <a:r>
              <a:rPr lang="en-US" dirty="0" smtClean="0"/>
              <a:t>Off-line </a:t>
            </a:r>
            <a:r>
              <a:rPr lang="en-US" dirty="0" err="1" smtClean="0"/>
              <a:t>weqatals</a:t>
            </a:r>
            <a:r>
              <a:rPr lang="en-US" dirty="0" smtClean="0"/>
              <a:t> in Hortatory </a:t>
            </a:r>
            <a:r>
              <a:rPr lang="en-US" dirty="0"/>
              <a:t>Discourse</a:t>
            </a:r>
            <a:r>
              <a:rPr lang="en-US" dirty="0" smtClean="0"/>
              <a:t>.</a:t>
            </a:r>
          </a:p>
          <a:p>
            <a:pPr marL="342900" lvl="2" indent="-342900"/>
            <a:r>
              <a:rPr lang="en-US" dirty="0" smtClean="0"/>
              <a:t>(Also the “lengthened imperative” and “</a:t>
            </a:r>
            <a:r>
              <a:rPr lang="en-US" dirty="0" err="1" smtClean="0"/>
              <a:t>paragogic</a:t>
            </a:r>
            <a:r>
              <a:rPr lang="en-US" dirty="0" smtClean="0"/>
              <a:t>-heh”)</a:t>
            </a:r>
          </a:p>
        </p:txBody>
      </p:sp>
    </p:spTree>
    <p:extLst>
      <p:ext uri="{BB962C8B-B14F-4D97-AF65-F5344CB8AC3E}">
        <p14:creationId xmlns:p14="http://schemas.microsoft.com/office/powerpoint/2010/main" val="37495537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p:cNvSpPr txBox="1">
            <a:spLocks/>
          </p:cNvSpPr>
          <p:nvPr/>
        </p:nvSpPr>
        <p:spPr>
          <a:xfrm>
            <a:off x="457200" y="1066800"/>
            <a:ext cx="8229600" cy="4495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rabicPeriod"/>
              <a:tabLst>
                <a:tab pos="4114800" algn="l"/>
                <a:tab pos="6172200" algn="l"/>
              </a:tabLst>
            </a:pPr>
            <a:r>
              <a:rPr lang="en-US" sz="2500" b="1" dirty="0"/>
              <a:t>Mainline</a:t>
            </a:r>
            <a:r>
              <a:rPr lang="en-US" sz="2500" dirty="0"/>
              <a:t>: </a:t>
            </a:r>
            <a:r>
              <a:rPr lang="en-US" sz="2500" dirty="0" err="1" smtClean="0"/>
              <a:t>Wayyiqtol</a:t>
            </a:r>
            <a:endParaRPr lang="en-US" sz="2500" dirty="0"/>
          </a:p>
          <a:p>
            <a:pPr marL="0" indent="0">
              <a:buNone/>
            </a:pPr>
            <a:endParaRPr lang="en-US" sz="2500" dirty="0" smtClean="0"/>
          </a:p>
          <a:p>
            <a:pPr marL="117475" indent="0">
              <a:buNone/>
            </a:pPr>
            <a:r>
              <a:rPr lang="en-US" sz="2500" b="1" dirty="0" smtClean="0"/>
              <a:t>Off-the-line</a:t>
            </a:r>
            <a:r>
              <a:rPr lang="en-US" sz="2500" dirty="0"/>
              <a:t>:</a:t>
            </a:r>
          </a:p>
          <a:p>
            <a:pPr marL="574675" indent="-457200">
              <a:buFont typeface="+mj-lt"/>
              <a:buAutoNum type="arabicPeriod" startAt="2"/>
              <a:tabLst>
                <a:tab pos="4572000" algn="l"/>
                <a:tab pos="6858000" algn="l"/>
              </a:tabLst>
            </a:pPr>
            <a:r>
              <a:rPr lang="en-US" sz="2500" b="1" dirty="0"/>
              <a:t>Topicalization</a:t>
            </a:r>
            <a:r>
              <a:rPr lang="en-US" sz="2500" dirty="0"/>
              <a:t>: </a:t>
            </a:r>
            <a:r>
              <a:rPr lang="en-US" sz="2500" dirty="0" smtClean="0"/>
              <a:t>X-</a:t>
            </a:r>
            <a:r>
              <a:rPr lang="en-US" sz="2500" dirty="0" err="1" smtClean="0"/>
              <a:t>qatal</a:t>
            </a:r>
            <a:endParaRPr lang="en-US" sz="2500" dirty="0"/>
          </a:p>
          <a:p>
            <a:pPr marL="690563" indent="-457200">
              <a:buFont typeface="+mj-lt"/>
              <a:buAutoNum type="arabicPeriod" startAt="2"/>
            </a:pPr>
            <a:r>
              <a:rPr lang="en-US" sz="2500" b="1" dirty="0"/>
              <a:t>Relative past </a:t>
            </a:r>
            <a:r>
              <a:rPr lang="en-US" sz="2500" b="1" dirty="0" smtClean="0"/>
              <a:t>background</a:t>
            </a:r>
            <a:r>
              <a:rPr lang="en-US" sz="2500" dirty="0" smtClean="0"/>
              <a:t>: </a:t>
            </a:r>
            <a:r>
              <a:rPr lang="en-US" sz="2500" dirty="0" err="1" smtClean="0"/>
              <a:t>Qatal</a:t>
            </a:r>
            <a:r>
              <a:rPr lang="en-US" sz="2500" dirty="0" smtClean="0"/>
              <a:t> in dependent clause</a:t>
            </a:r>
            <a:endParaRPr lang="en-US" sz="2500" dirty="0"/>
          </a:p>
          <a:p>
            <a:pPr marL="800100" indent="-457200">
              <a:buFont typeface="+mj-lt"/>
              <a:buAutoNum type="arabicPeriod" startAt="2"/>
            </a:pPr>
            <a:r>
              <a:rPr lang="en-US" sz="2500" b="1" dirty="0" smtClean="0"/>
              <a:t>Non-past background</a:t>
            </a:r>
            <a:r>
              <a:rPr lang="en-US" sz="2500" dirty="0" smtClean="0"/>
              <a:t>: </a:t>
            </a:r>
            <a:r>
              <a:rPr lang="en-US" sz="2500" dirty="0" err="1" smtClean="0"/>
              <a:t>Yiqtol</a:t>
            </a:r>
            <a:r>
              <a:rPr lang="en-US" sz="2500" dirty="0" smtClean="0"/>
              <a:t> in dependent clause</a:t>
            </a:r>
            <a:endParaRPr lang="he-IL" sz="2500" dirty="0">
              <a:latin typeface="SBL Hebrew" panose="02000000000000000000" pitchFamily="2" charset="-79"/>
              <a:cs typeface="SBL Hebrew" panose="02000000000000000000" pitchFamily="2" charset="-79"/>
            </a:endParaRPr>
          </a:p>
          <a:p>
            <a:pPr marL="917575" indent="-457200">
              <a:buFont typeface="+mj-lt"/>
              <a:buAutoNum type="arabicPeriod" startAt="2"/>
            </a:pPr>
            <a:r>
              <a:rPr lang="en-US" sz="2500" b="1" dirty="0" err="1" smtClean="0"/>
              <a:t>Backgrounded</a:t>
            </a:r>
            <a:r>
              <a:rPr lang="en-US" sz="2500" b="1" dirty="0" smtClean="0"/>
              <a:t> activities</a:t>
            </a:r>
            <a:r>
              <a:rPr lang="en-US" sz="2500" dirty="0" smtClean="0"/>
              <a:t>: Participle</a:t>
            </a:r>
            <a:endParaRPr lang="en-US" sz="2500" dirty="0"/>
          </a:p>
          <a:p>
            <a:pPr marL="1035050" indent="-457200">
              <a:buFont typeface="+mj-lt"/>
              <a:buAutoNum type="arabicPeriod" startAt="2"/>
            </a:pPr>
            <a:r>
              <a:rPr lang="en-US" sz="2500" b="1" dirty="0"/>
              <a:t>Transition </a:t>
            </a:r>
            <a:r>
              <a:rPr lang="en-US" sz="2500" b="1" dirty="0" smtClean="0"/>
              <a:t>marker</a:t>
            </a:r>
            <a:r>
              <a:rPr lang="en-US" sz="2500" dirty="0" smtClean="0"/>
              <a:t>: Mainline form of </a:t>
            </a:r>
            <a:r>
              <a:rPr lang="he-IL" sz="2500" dirty="0">
                <a:latin typeface="SBL Hebrew" panose="02000000000000000000" pitchFamily="2" charset="-79"/>
                <a:cs typeface="SBL Hebrew" panose="02000000000000000000" pitchFamily="2" charset="-79"/>
              </a:rPr>
              <a:t>היה</a:t>
            </a:r>
            <a:endParaRPr lang="en-US" sz="2500" dirty="0" smtClean="0">
              <a:latin typeface="SBL Hebrew" panose="02000000000000000000" pitchFamily="2" charset="-79"/>
              <a:cs typeface="SBL Hebrew" panose="02000000000000000000" pitchFamily="2" charset="-79"/>
            </a:endParaRPr>
          </a:p>
          <a:p>
            <a:pPr marL="1139825" indent="-457200">
              <a:buFont typeface="+mj-lt"/>
              <a:buAutoNum type="arabicPeriod" startAt="2"/>
            </a:pPr>
            <a:r>
              <a:rPr lang="en-US" sz="2500" b="1" dirty="0" smtClean="0"/>
              <a:t>Scene setting</a:t>
            </a:r>
            <a:r>
              <a:rPr lang="en-US" sz="2500" dirty="0" smtClean="0"/>
              <a:t>: </a:t>
            </a:r>
            <a:r>
              <a:rPr lang="en-US" sz="2500" dirty="0" err="1"/>
              <a:t>Verbless</a:t>
            </a:r>
            <a:r>
              <a:rPr lang="en-US" sz="2500" dirty="0"/>
              <a:t> Clause</a:t>
            </a:r>
            <a:endParaRPr lang="en-US" sz="2500" dirty="0" smtClean="0"/>
          </a:p>
          <a:p>
            <a:pPr marL="1254125" indent="-457200">
              <a:buFont typeface="+mj-lt"/>
              <a:buAutoNum type="arabicPeriod" startAt="2"/>
            </a:pPr>
            <a:r>
              <a:rPr lang="en-US" sz="2500" b="1" dirty="0" err="1" smtClean="0"/>
              <a:t>Irrealis</a:t>
            </a:r>
            <a:r>
              <a:rPr lang="en-US" sz="2500" b="1" dirty="0" smtClean="0"/>
              <a:t> scene setting</a:t>
            </a:r>
            <a:r>
              <a:rPr lang="en-US" sz="2500" dirty="0" smtClean="0"/>
              <a:t>: Negation of any verb</a:t>
            </a:r>
          </a:p>
          <a:p>
            <a:pPr marL="796925" indent="0">
              <a:buNone/>
            </a:pPr>
            <a:endParaRPr lang="en-US" sz="2500" dirty="0"/>
          </a:p>
        </p:txBody>
      </p:sp>
      <p:cxnSp>
        <p:nvCxnSpPr>
          <p:cNvPr id="7" name="Straight Connector 6"/>
          <p:cNvCxnSpPr/>
          <p:nvPr/>
        </p:nvCxnSpPr>
        <p:spPr>
          <a:xfrm>
            <a:off x="381000" y="1792588"/>
            <a:ext cx="8458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
          <p:cNvSpPr>
            <a:spLocks noGrp="1"/>
          </p:cNvSpPr>
          <p:nvPr>
            <p:ph type="title"/>
          </p:nvPr>
        </p:nvSpPr>
        <p:spPr>
          <a:xfrm>
            <a:off x="228600" y="0"/>
            <a:ext cx="8610600" cy="762000"/>
          </a:xfrm>
        </p:spPr>
        <p:txBody>
          <a:bodyPr>
            <a:normAutofit fontScale="90000"/>
          </a:bodyPr>
          <a:lstStyle/>
          <a:p>
            <a:r>
              <a:rPr lang="en-US" sz="3200" dirty="0" smtClean="0"/>
              <a:t>Review</a:t>
            </a:r>
            <a:br>
              <a:rPr lang="en-US" sz="3200" dirty="0" smtClean="0"/>
            </a:br>
            <a:r>
              <a:rPr lang="en-US" sz="3200" dirty="0" smtClean="0"/>
              <a:t>Discourse Profile for Historical Narrative</a:t>
            </a:r>
            <a:endParaRPr lang="en-US" sz="3200" dirty="0"/>
          </a:p>
        </p:txBody>
      </p:sp>
      <p:sp>
        <p:nvSpPr>
          <p:cNvPr id="6" name="TextBox 5"/>
          <p:cNvSpPr txBox="1"/>
          <p:nvPr/>
        </p:nvSpPr>
        <p:spPr>
          <a:xfrm>
            <a:off x="6400800" y="1143000"/>
            <a:ext cx="2438400" cy="369332"/>
          </a:xfrm>
          <a:prstGeom prst="rect">
            <a:avLst/>
          </a:prstGeom>
          <a:noFill/>
          <a:ln w="12700">
            <a:solidFill>
              <a:schemeClr val="tx1"/>
            </a:solidFill>
          </a:ln>
        </p:spPr>
        <p:txBody>
          <a:bodyPr wrap="square" rtlCol="0">
            <a:spAutoFit/>
          </a:bodyPr>
          <a:lstStyle/>
          <a:p>
            <a:r>
              <a:rPr lang="en-US" dirty="0" smtClean="0"/>
              <a:t>Skeleton or Framework</a:t>
            </a:r>
            <a:endParaRPr lang="en-US" dirty="0"/>
          </a:p>
        </p:txBody>
      </p:sp>
      <p:sp>
        <p:nvSpPr>
          <p:cNvPr id="8" name="TextBox 7"/>
          <p:cNvSpPr txBox="1"/>
          <p:nvPr/>
        </p:nvSpPr>
        <p:spPr>
          <a:xfrm>
            <a:off x="4648200" y="2075506"/>
            <a:ext cx="4191000" cy="369332"/>
          </a:xfrm>
          <a:prstGeom prst="rect">
            <a:avLst/>
          </a:prstGeom>
          <a:noFill/>
          <a:ln w="12700">
            <a:solidFill>
              <a:schemeClr val="tx1"/>
            </a:solidFill>
          </a:ln>
        </p:spPr>
        <p:txBody>
          <a:bodyPr wrap="square" rtlCol="0">
            <a:spAutoFit/>
          </a:bodyPr>
          <a:lstStyle/>
          <a:p>
            <a:r>
              <a:rPr lang="en-US" dirty="0" smtClean="0"/>
              <a:t>Details: setting, summary, elaboration, etc.</a:t>
            </a:r>
            <a:endParaRPr lang="en-US" dirty="0"/>
          </a:p>
        </p:txBody>
      </p:sp>
      <p:sp>
        <p:nvSpPr>
          <p:cNvPr id="9" name="TextBox 8"/>
          <p:cNvSpPr txBox="1"/>
          <p:nvPr/>
        </p:nvSpPr>
        <p:spPr>
          <a:xfrm>
            <a:off x="3886200" y="849868"/>
            <a:ext cx="2403307" cy="369332"/>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dirty="0" smtClean="0"/>
              <a:t>Advances the narrative</a:t>
            </a:r>
            <a:endParaRPr lang="en-US" dirty="0"/>
          </a:p>
        </p:txBody>
      </p:sp>
      <p:sp>
        <p:nvSpPr>
          <p:cNvPr id="10" name="TextBox 9"/>
          <p:cNvSpPr txBox="1"/>
          <p:nvPr/>
        </p:nvSpPr>
        <p:spPr>
          <a:xfrm rot="1800000">
            <a:off x="6252014" y="4366284"/>
            <a:ext cx="2628900" cy="369332"/>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dirty="0" smtClean="0"/>
              <a:t>Retards the narrative</a:t>
            </a:r>
            <a:endParaRPr lang="en-US" dirty="0"/>
          </a:p>
        </p:txBody>
      </p:sp>
    </p:spTree>
    <p:extLst>
      <p:ext uri="{BB962C8B-B14F-4D97-AF65-F5344CB8AC3E}">
        <p14:creationId xmlns:p14="http://schemas.microsoft.com/office/powerpoint/2010/main" val="9635368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p:cNvSpPr txBox="1">
            <a:spLocks/>
          </p:cNvSpPr>
          <p:nvPr/>
        </p:nvSpPr>
        <p:spPr>
          <a:xfrm>
            <a:off x="457200" y="1066800"/>
            <a:ext cx="8229600" cy="4495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rabicPeriod"/>
              <a:tabLst>
                <a:tab pos="4114800" algn="l"/>
                <a:tab pos="6172200" algn="l"/>
              </a:tabLst>
            </a:pPr>
            <a:r>
              <a:rPr lang="en-US" sz="2500" b="1" dirty="0"/>
              <a:t>Mainline</a:t>
            </a:r>
            <a:r>
              <a:rPr lang="en-US" sz="2500" dirty="0"/>
              <a:t>: </a:t>
            </a:r>
            <a:r>
              <a:rPr lang="en-US" sz="2500" dirty="0" err="1" smtClean="0"/>
              <a:t>Wayyiqtol</a:t>
            </a:r>
            <a:endParaRPr lang="en-US" sz="2500" dirty="0"/>
          </a:p>
          <a:p>
            <a:pPr marL="0" indent="0">
              <a:buNone/>
            </a:pPr>
            <a:endParaRPr lang="en-US" sz="2500" dirty="0" smtClean="0"/>
          </a:p>
          <a:p>
            <a:pPr marL="117475" indent="0">
              <a:buNone/>
            </a:pPr>
            <a:r>
              <a:rPr lang="en-US" sz="2500" b="1" dirty="0" smtClean="0"/>
              <a:t>Off-the-line</a:t>
            </a:r>
            <a:r>
              <a:rPr lang="en-US" sz="2500" dirty="0"/>
              <a:t>:</a:t>
            </a:r>
          </a:p>
          <a:p>
            <a:pPr marL="574675" indent="-457200">
              <a:buFont typeface="+mj-lt"/>
              <a:buAutoNum type="arabicPeriod" startAt="2"/>
              <a:tabLst>
                <a:tab pos="4572000" algn="l"/>
                <a:tab pos="6858000" algn="l"/>
              </a:tabLst>
            </a:pPr>
            <a:r>
              <a:rPr lang="en-US" sz="2500" b="1" dirty="0"/>
              <a:t>Topicalization</a:t>
            </a:r>
            <a:r>
              <a:rPr lang="en-US" sz="2500" dirty="0"/>
              <a:t>: </a:t>
            </a:r>
            <a:r>
              <a:rPr lang="en-US" sz="2500" dirty="0" smtClean="0"/>
              <a:t>X-</a:t>
            </a:r>
            <a:r>
              <a:rPr lang="en-US" sz="2500" dirty="0" err="1" smtClean="0"/>
              <a:t>qatal</a:t>
            </a:r>
            <a:endParaRPr lang="en-US" sz="2500" dirty="0"/>
          </a:p>
          <a:p>
            <a:pPr marL="690563" indent="-457200">
              <a:buFont typeface="+mj-lt"/>
              <a:buAutoNum type="arabicPeriod" startAt="2"/>
            </a:pPr>
            <a:r>
              <a:rPr lang="en-US" sz="2500" b="1" dirty="0"/>
              <a:t>Relative past </a:t>
            </a:r>
            <a:r>
              <a:rPr lang="en-US" sz="2500" b="1" dirty="0" smtClean="0"/>
              <a:t>background</a:t>
            </a:r>
            <a:r>
              <a:rPr lang="en-US" sz="2500" dirty="0" smtClean="0"/>
              <a:t>: </a:t>
            </a:r>
            <a:r>
              <a:rPr lang="en-US" sz="2500" dirty="0" err="1" smtClean="0"/>
              <a:t>Qatal</a:t>
            </a:r>
            <a:r>
              <a:rPr lang="en-US" sz="2500" dirty="0" smtClean="0"/>
              <a:t> in dependent clause</a:t>
            </a:r>
            <a:endParaRPr lang="en-US" sz="2500" dirty="0"/>
          </a:p>
          <a:p>
            <a:pPr marL="800100" indent="-457200">
              <a:buFont typeface="+mj-lt"/>
              <a:buAutoNum type="arabicPeriod" startAt="2"/>
            </a:pPr>
            <a:r>
              <a:rPr lang="en-US" sz="2500" b="1" dirty="0" smtClean="0"/>
              <a:t>Non-past background</a:t>
            </a:r>
            <a:r>
              <a:rPr lang="en-US" sz="2500" dirty="0" smtClean="0"/>
              <a:t>: </a:t>
            </a:r>
            <a:r>
              <a:rPr lang="en-US" sz="2500" dirty="0" err="1" smtClean="0"/>
              <a:t>Yiqtol</a:t>
            </a:r>
            <a:r>
              <a:rPr lang="en-US" sz="2500" dirty="0" smtClean="0"/>
              <a:t> in dependent clause</a:t>
            </a:r>
            <a:endParaRPr lang="he-IL" sz="2500" dirty="0">
              <a:latin typeface="SBL Hebrew" panose="02000000000000000000" pitchFamily="2" charset="-79"/>
              <a:cs typeface="SBL Hebrew" panose="02000000000000000000" pitchFamily="2" charset="-79"/>
            </a:endParaRPr>
          </a:p>
          <a:p>
            <a:pPr marL="917575" indent="-457200">
              <a:buFont typeface="+mj-lt"/>
              <a:buAutoNum type="arabicPeriod" startAt="2"/>
            </a:pPr>
            <a:r>
              <a:rPr lang="en-US" sz="2500" b="1" dirty="0" err="1" smtClean="0"/>
              <a:t>Backgrounded</a:t>
            </a:r>
            <a:r>
              <a:rPr lang="en-US" sz="2500" b="1" dirty="0" smtClean="0"/>
              <a:t> activities</a:t>
            </a:r>
            <a:r>
              <a:rPr lang="en-US" sz="2500" dirty="0" smtClean="0"/>
              <a:t>: Participle</a:t>
            </a:r>
            <a:endParaRPr lang="en-US" sz="2500" dirty="0"/>
          </a:p>
          <a:p>
            <a:pPr marL="1035050" indent="-457200">
              <a:buFont typeface="+mj-lt"/>
              <a:buAutoNum type="arabicPeriod" startAt="2"/>
            </a:pPr>
            <a:r>
              <a:rPr lang="en-US" sz="2500" b="1" dirty="0"/>
              <a:t>Transition </a:t>
            </a:r>
            <a:r>
              <a:rPr lang="en-US" sz="2500" b="1" dirty="0" smtClean="0"/>
              <a:t>marker</a:t>
            </a:r>
            <a:r>
              <a:rPr lang="en-US" sz="2500" dirty="0" smtClean="0"/>
              <a:t>: Mainline form of </a:t>
            </a:r>
            <a:r>
              <a:rPr lang="he-IL" sz="2500" dirty="0">
                <a:latin typeface="SBL Hebrew" panose="02000000000000000000" pitchFamily="2" charset="-79"/>
                <a:cs typeface="SBL Hebrew" panose="02000000000000000000" pitchFamily="2" charset="-79"/>
              </a:rPr>
              <a:t>היה</a:t>
            </a:r>
            <a:endParaRPr lang="en-US" sz="2500" dirty="0" smtClean="0">
              <a:latin typeface="SBL Hebrew" panose="02000000000000000000" pitchFamily="2" charset="-79"/>
              <a:cs typeface="SBL Hebrew" panose="02000000000000000000" pitchFamily="2" charset="-79"/>
            </a:endParaRPr>
          </a:p>
          <a:p>
            <a:pPr marL="1139825" indent="-457200">
              <a:buFont typeface="+mj-lt"/>
              <a:buAutoNum type="arabicPeriod" startAt="2"/>
            </a:pPr>
            <a:r>
              <a:rPr lang="en-US" sz="2500" b="1" dirty="0" smtClean="0"/>
              <a:t>Scene setting</a:t>
            </a:r>
            <a:r>
              <a:rPr lang="en-US" sz="2500" dirty="0" smtClean="0"/>
              <a:t>: </a:t>
            </a:r>
            <a:r>
              <a:rPr lang="en-US" sz="2500" dirty="0" err="1"/>
              <a:t>Verbless</a:t>
            </a:r>
            <a:r>
              <a:rPr lang="en-US" sz="2500" dirty="0"/>
              <a:t> Clause</a:t>
            </a:r>
            <a:endParaRPr lang="en-US" sz="2500" dirty="0" smtClean="0"/>
          </a:p>
          <a:p>
            <a:pPr marL="1254125" indent="-457200">
              <a:buFont typeface="+mj-lt"/>
              <a:buAutoNum type="arabicPeriod" startAt="2"/>
            </a:pPr>
            <a:r>
              <a:rPr lang="en-US" sz="2500" b="1" dirty="0" err="1" smtClean="0"/>
              <a:t>Irrealis</a:t>
            </a:r>
            <a:r>
              <a:rPr lang="en-US" sz="2500" b="1" dirty="0" smtClean="0"/>
              <a:t> scene setting</a:t>
            </a:r>
            <a:r>
              <a:rPr lang="en-US" sz="2500" dirty="0" smtClean="0"/>
              <a:t>: Negation of any verb</a:t>
            </a:r>
          </a:p>
          <a:p>
            <a:pPr marL="796925" indent="0">
              <a:buNone/>
            </a:pPr>
            <a:endParaRPr lang="en-US" sz="2500" dirty="0"/>
          </a:p>
        </p:txBody>
      </p:sp>
      <p:cxnSp>
        <p:nvCxnSpPr>
          <p:cNvPr id="7" name="Straight Connector 6"/>
          <p:cNvCxnSpPr/>
          <p:nvPr/>
        </p:nvCxnSpPr>
        <p:spPr>
          <a:xfrm>
            <a:off x="381000" y="1792588"/>
            <a:ext cx="8458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
          <p:cNvSpPr>
            <a:spLocks noGrp="1"/>
          </p:cNvSpPr>
          <p:nvPr>
            <p:ph type="title"/>
          </p:nvPr>
        </p:nvSpPr>
        <p:spPr>
          <a:xfrm>
            <a:off x="228600" y="0"/>
            <a:ext cx="8610600" cy="762000"/>
          </a:xfrm>
        </p:spPr>
        <p:txBody>
          <a:bodyPr>
            <a:normAutofit fontScale="90000"/>
          </a:bodyPr>
          <a:lstStyle/>
          <a:p>
            <a:r>
              <a:rPr lang="en-US" sz="3200" dirty="0" smtClean="0"/>
              <a:t>Review</a:t>
            </a:r>
            <a:br>
              <a:rPr lang="en-US" sz="3200" dirty="0" smtClean="0"/>
            </a:br>
            <a:r>
              <a:rPr lang="en-US" sz="3200" dirty="0" smtClean="0"/>
              <a:t>Discourse Profile for Historical Narrative</a:t>
            </a:r>
            <a:endParaRPr lang="en-US" sz="3200" dirty="0"/>
          </a:p>
        </p:txBody>
      </p:sp>
      <p:sp>
        <p:nvSpPr>
          <p:cNvPr id="6" name="TextBox 5"/>
          <p:cNvSpPr txBox="1"/>
          <p:nvPr/>
        </p:nvSpPr>
        <p:spPr>
          <a:xfrm>
            <a:off x="6400800" y="1143000"/>
            <a:ext cx="2438400" cy="369332"/>
          </a:xfrm>
          <a:prstGeom prst="rect">
            <a:avLst/>
          </a:prstGeom>
          <a:noFill/>
          <a:ln w="12700">
            <a:solidFill>
              <a:schemeClr val="tx1"/>
            </a:solidFill>
          </a:ln>
        </p:spPr>
        <p:txBody>
          <a:bodyPr wrap="square" rtlCol="0">
            <a:spAutoFit/>
          </a:bodyPr>
          <a:lstStyle/>
          <a:p>
            <a:r>
              <a:rPr lang="en-US" dirty="0" smtClean="0"/>
              <a:t>Skeleton or Framework</a:t>
            </a:r>
            <a:endParaRPr lang="en-US" dirty="0"/>
          </a:p>
        </p:txBody>
      </p:sp>
      <p:sp>
        <p:nvSpPr>
          <p:cNvPr id="8" name="TextBox 7"/>
          <p:cNvSpPr txBox="1"/>
          <p:nvPr/>
        </p:nvSpPr>
        <p:spPr>
          <a:xfrm>
            <a:off x="4648200" y="2075506"/>
            <a:ext cx="4191000" cy="369332"/>
          </a:xfrm>
          <a:prstGeom prst="rect">
            <a:avLst/>
          </a:prstGeom>
          <a:noFill/>
          <a:ln w="12700">
            <a:solidFill>
              <a:schemeClr val="tx1"/>
            </a:solidFill>
          </a:ln>
        </p:spPr>
        <p:txBody>
          <a:bodyPr wrap="square" rtlCol="0">
            <a:spAutoFit/>
          </a:bodyPr>
          <a:lstStyle/>
          <a:p>
            <a:r>
              <a:rPr lang="en-US" dirty="0" smtClean="0"/>
              <a:t>Details: setting, summary, elaboration, etc.</a:t>
            </a:r>
            <a:endParaRPr lang="en-US" dirty="0"/>
          </a:p>
        </p:txBody>
      </p:sp>
      <p:sp>
        <p:nvSpPr>
          <p:cNvPr id="9" name="TextBox 8"/>
          <p:cNvSpPr txBox="1"/>
          <p:nvPr/>
        </p:nvSpPr>
        <p:spPr>
          <a:xfrm>
            <a:off x="3886200" y="849868"/>
            <a:ext cx="2403307" cy="369332"/>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dirty="0" smtClean="0"/>
              <a:t>Advances the narrative</a:t>
            </a:r>
            <a:endParaRPr lang="en-US" dirty="0"/>
          </a:p>
        </p:txBody>
      </p:sp>
      <p:sp>
        <p:nvSpPr>
          <p:cNvPr id="10" name="TextBox 9"/>
          <p:cNvSpPr txBox="1"/>
          <p:nvPr/>
        </p:nvSpPr>
        <p:spPr>
          <a:xfrm rot="1800000">
            <a:off x="6252014" y="4366284"/>
            <a:ext cx="2628900" cy="369332"/>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dirty="0" smtClean="0"/>
              <a:t>Retards the narrative</a:t>
            </a:r>
            <a:endParaRPr lang="en-US" dirty="0"/>
          </a:p>
        </p:txBody>
      </p:sp>
      <p:sp>
        <p:nvSpPr>
          <p:cNvPr id="11" name="TextBox 10"/>
          <p:cNvSpPr txBox="1"/>
          <p:nvPr/>
        </p:nvSpPr>
        <p:spPr>
          <a:xfrm rot="1800000">
            <a:off x="7082884" y="5183435"/>
            <a:ext cx="1937719" cy="369332"/>
          </a:xfrm>
          <a:prstGeom prst="rect">
            <a:avLst/>
          </a:prstGeom>
          <a:ln/>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US" dirty="0" smtClean="0"/>
              <a:t>Increasingly static</a:t>
            </a:r>
            <a:endParaRPr lang="en-US" dirty="0"/>
          </a:p>
        </p:txBody>
      </p:sp>
      <p:sp>
        <p:nvSpPr>
          <p:cNvPr id="12" name="TextBox 11"/>
          <p:cNvSpPr txBox="1"/>
          <p:nvPr/>
        </p:nvSpPr>
        <p:spPr>
          <a:xfrm>
            <a:off x="3851108" y="1327666"/>
            <a:ext cx="2438399" cy="369332"/>
          </a:xfrm>
          <a:prstGeom prst="rect">
            <a:avLst/>
          </a:prstGeom>
          <a:ln/>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dirty="0" smtClean="0"/>
              <a:t>Dynamic action</a:t>
            </a:r>
            <a:endParaRPr lang="en-US" dirty="0"/>
          </a:p>
        </p:txBody>
      </p:sp>
    </p:spTree>
    <p:extLst>
      <p:ext uri="{BB962C8B-B14F-4D97-AF65-F5344CB8AC3E}">
        <p14:creationId xmlns:p14="http://schemas.microsoft.com/office/powerpoint/2010/main" val="41313810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p:cNvSpPr txBox="1">
            <a:spLocks/>
          </p:cNvSpPr>
          <p:nvPr/>
        </p:nvSpPr>
        <p:spPr>
          <a:xfrm>
            <a:off x="457200" y="1066800"/>
            <a:ext cx="8229600" cy="4495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rabicPeriod"/>
              <a:tabLst>
                <a:tab pos="4686300" algn="l"/>
                <a:tab pos="6915150" algn="l"/>
              </a:tabLst>
            </a:pPr>
            <a:r>
              <a:rPr lang="en-US" sz="2500" b="1" dirty="0"/>
              <a:t>Mainline</a:t>
            </a:r>
            <a:r>
              <a:rPr lang="en-US" sz="2500" dirty="0"/>
              <a:t>: </a:t>
            </a:r>
            <a:r>
              <a:rPr lang="en-US" sz="2500" dirty="0" err="1" smtClean="0">
                <a:solidFill>
                  <a:srgbClr val="FF00FF"/>
                </a:solidFill>
              </a:rPr>
              <a:t>Wayyiqtol</a:t>
            </a:r>
            <a:r>
              <a:rPr lang="en-US" sz="2500" dirty="0" smtClean="0"/>
              <a:t>	</a:t>
            </a:r>
            <a:r>
              <a:rPr lang="en-US" sz="2500" b="1" dirty="0" smtClean="0">
                <a:solidFill>
                  <a:srgbClr val="0000FF"/>
                </a:solidFill>
              </a:rPr>
              <a:t>?</a:t>
            </a:r>
            <a:r>
              <a:rPr lang="en-US" sz="2500" dirty="0" smtClean="0"/>
              <a:t>	</a:t>
            </a:r>
            <a:r>
              <a:rPr lang="en-US" sz="2500" b="1" dirty="0" smtClean="0">
                <a:solidFill>
                  <a:srgbClr val="0000FF"/>
                </a:solidFill>
              </a:rPr>
              <a:t>?</a:t>
            </a:r>
            <a:endParaRPr lang="en-US" sz="2500" b="1" dirty="0">
              <a:solidFill>
                <a:srgbClr val="0000FF"/>
              </a:solidFill>
            </a:endParaRPr>
          </a:p>
          <a:p>
            <a:pPr marL="0" indent="0">
              <a:buNone/>
            </a:pPr>
            <a:endParaRPr lang="en-US" sz="2500" dirty="0" smtClean="0"/>
          </a:p>
          <a:p>
            <a:pPr marL="117475" indent="0">
              <a:buNone/>
            </a:pPr>
            <a:r>
              <a:rPr lang="en-US" sz="2500" b="1" dirty="0" smtClean="0"/>
              <a:t>Off-the-line</a:t>
            </a:r>
            <a:r>
              <a:rPr lang="en-US" sz="2500" dirty="0"/>
              <a:t>:</a:t>
            </a:r>
          </a:p>
          <a:p>
            <a:pPr marL="574675" indent="-457200">
              <a:buFont typeface="+mj-lt"/>
              <a:buAutoNum type="arabicPeriod" startAt="2"/>
              <a:tabLst>
                <a:tab pos="4686300" algn="l"/>
                <a:tab pos="6972300" algn="l"/>
              </a:tabLst>
            </a:pPr>
            <a:r>
              <a:rPr lang="en-US" sz="2500" b="1" dirty="0"/>
              <a:t>Topicalization</a:t>
            </a:r>
            <a:r>
              <a:rPr lang="en-US" sz="2500" dirty="0"/>
              <a:t>: </a:t>
            </a:r>
            <a:r>
              <a:rPr lang="en-US" sz="2500" dirty="0" smtClean="0">
                <a:solidFill>
                  <a:srgbClr val="FF00FF"/>
                </a:solidFill>
              </a:rPr>
              <a:t>X-</a:t>
            </a:r>
            <a:r>
              <a:rPr lang="en-US" sz="2500" dirty="0" err="1" smtClean="0">
                <a:solidFill>
                  <a:srgbClr val="FF00FF"/>
                </a:solidFill>
              </a:rPr>
              <a:t>qatal</a:t>
            </a:r>
            <a:r>
              <a:rPr lang="en-US" sz="2500" dirty="0" smtClean="0"/>
              <a:t>	</a:t>
            </a:r>
            <a:r>
              <a:rPr lang="en-US" sz="2500" b="1" dirty="0" smtClean="0">
                <a:solidFill>
                  <a:srgbClr val="0000FF"/>
                </a:solidFill>
              </a:rPr>
              <a:t>?</a:t>
            </a:r>
            <a:r>
              <a:rPr lang="en-US" sz="2500" dirty="0" smtClean="0"/>
              <a:t>	</a:t>
            </a:r>
            <a:r>
              <a:rPr lang="en-US" sz="2500" b="1" dirty="0" smtClean="0">
                <a:solidFill>
                  <a:srgbClr val="0000FF"/>
                </a:solidFill>
              </a:rPr>
              <a:t>?</a:t>
            </a:r>
            <a:endParaRPr lang="en-US" sz="2500" b="1" dirty="0">
              <a:solidFill>
                <a:srgbClr val="0000FF"/>
              </a:solidFill>
            </a:endParaRPr>
          </a:p>
          <a:p>
            <a:pPr marL="690563" indent="-457200">
              <a:buFont typeface="+mj-lt"/>
              <a:buAutoNum type="arabicPeriod" startAt="2"/>
            </a:pPr>
            <a:r>
              <a:rPr lang="en-US" sz="2500" b="1" dirty="0"/>
              <a:t>Relative past </a:t>
            </a:r>
            <a:r>
              <a:rPr lang="en-US" sz="2500" b="1" dirty="0" smtClean="0"/>
              <a:t>background</a:t>
            </a:r>
            <a:r>
              <a:rPr lang="en-US" sz="2500" dirty="0" smtClean="0"/>
              <a:t>: </a:t>
            </a:r>
            <a:r>
              <a:rPr lang="en-US" sz="2500" dirty="0" err="1" smtClean="0"/>
              <a:t>Qatal</a:t>
            </a:r>
            <a:r>
              <a:rPr lang="en-US" sz="2500" dirty="0" smtClean="0"/>
              <a:t> in dependent clause</a:t>
            </a:r>
            <a:endParaRPr lang="en-US" sz="2500" dirty="0"/>
          </a:p>
          <a:p>
            <a:pPr marL="800100" indent="-457200">
              <a:buFont typeface="+mj-lt"/>
              <a:buAutoNum type="arabicPeriod" startAt="2"/>
            </a:pPr>
            <a:r>
              <a:rPr lang="en-US" sz="2500" b="1" dirty="0" smtClean="0"/>
              <a:t>Non-past background</a:t>
            </a:r>
            <a:r>
              <a:rPr lang="en-US" sz="2500" dirty="0" smtClean="0"/>
              <a:t>: </a:t>
            </a:r>
            <a:r>
              <a:rPr lang="en-US" sz="2500" dirty="0" err="1" smtClean="0"/>
              <a:t>Yiqtol</a:t>
            </a:r>
            <a:r>
              <a:rPr lang="en-US" sz="2500" dirty="0" smtClean="0"/>
              <a:t> in dependent clause</a:t>
            </a:r>
            <a:endParaRPr lang="he-IL" sz="2500" dirty="0">
              <a:latin typeface="SBL Hebrew" panose="02000000000000000000" pitchFamily="2" charset="-79"/>
              <a:cs typeface="SBL Hebrew" panose="02000000000000000000" pitchFamily="2" charset="-79"/>
            </a:endParaRPr>
          </a:p>
          <a:p>
            <a:pPr marL="917575" indent="-457200">
              <a:buFont typeface="+mj-lt"/>
              <a:buAutoNum type="arabicPeriod" startAt="2"/>
            </a:pPr>
            <a:r>
              <a:rPr lang="en-US" sz="2500" b="1" dirty="0" err="1" smtClean="0"/>
              <a:t>Backgrounded</a:t>
            </a:r>
            <a:r>
              <a:rPr lang="en-US" sz="2500" b="1" dirty="0" smtClean="0"/>
              <a:t> activities</a:t>
            </a:r>
            <a:r>
              <a:rPr lang="en-US" sz="2500" dirty="0" smtClean="0"/>
              <a:t>: Participle</a:t>
            </a:r>
            <a:endParaRPr lang="en-US" sz="2500" dirty="0"/>
          </a:p>
          <a:p>
            <a:pPr marL="1035050" indent="-457200">
              <a:buFont typeface="+mj-lt"/>
              <a:buAutoNum type="arabicPeriod" startAt="2"/>
            </a:pPr>
            <a:r>
              <a:rPr lang="en-US" sz="2500" b="1" dirty="0"/>
              <a:t>Transition </a:t>
            </a:r>
            <a:r>
              <a:rPr lang="en-US" sz="2500" b="1" dirty="0" smtClean="0"/>
              <a:t>marker</a:t>
            </a:r>
            <a:r>
              <a:rPr lang="en-US" sz="2500" dirty="0" smtClean="0"/>
              <a:t>: Mainline form of </a:t>
            </a:r>
            <a:r>
              <a:rPr lang="he-IL" sz="2500" dirty="0">
                <a:latin typeface="SBL Hebrew" panose="02000000000000000000" pitchFamily="2" charset="-79"/>
                <a:cs typeface="SBL Hebrew" panose="02000000000000000000" pitchFamily="2" charset="-79"/>
              </a:rPr>
              <a:t>היה</a:t>
            </a:r>
            <a:endParaRPr lang="en-US" sz="2500" dirty="0" smtClean="0">
              <a:latin typeface="SBL Hebrew" panose="02000000000000000000" pitchFamily="2" charset="-79"/>
              <a:cs typeface="SBL Hebrew" panose="02000000000000000000" pitchFamily="2" charset="-79"/>
            </a:endParaRPr>
          </a:p>
          <a:p>
            <a:pPr marL="1139825" indent="-457200">
              <a:buFont typeface="+mj-lt"/>
              <a:buAutoNum type="arabicPeriod" startAt="2"/>
            </a:pPr>
            <a:r>
              <a:rPr lang="en-US" sz="2500" b="1" dirty="0" smtClean="0"/>
              <a:t>Scene setting</a:t>
            </a:r>
            <a:r>
              <a:rPr lang="en-US" sz="2500" dirty="0" smtClean="0"/>
              <a:t>: </a:t>
            </a:r>
            <a:r>
              <a:rPr lang="en-US" sz="2500" dirty="0" err="1"/>
              <a:t>Verbless</a:t>
            </a:r>
            <a:r>
              <a:rPr lang="en-US" sz="2500" dirty="0"/>
              <a:t> Clause</a:t>
            </a:r>
            <a:endParaRPr lang="en-US" sz="2500" dirty="0" smtClean="0"/>
          </a:p>
          <a:p>
            <a:pPr marL="1254125" indent="-457200">
              <a:buFont typeface="+mj-lt"/>
              <a:buAutoNum type="arabicPeriod" startAt="2"/>
            </a:pPr>
            <a:r>
              <a:rPr lang="en-US" sz="2500" b="1" dirty="0" err="1" smtClean="0"/>
              <a:t>Irrealis</a:t>
            </a:r>
            <a:r>
              <a:rPr lang="en-US" sz="2500" b="1" dirty="0" smtClean="0"/>
              <a:t> scene setting</a:t>
            </a:r>
            <a:r>
              <a:rPr lang="en-US" sz="2500" dirty="0" smtClean="0"/>
              <a:t>: Negation of any verb</a:t>
            </a:r>
          </a:p>
          <a:p>
            <a:pPr marL="796925" indent="0">
              <a:buNone/>
            </a:pPr>
            <a:endParaRPr lang="en-US" sz="2500" dirty="0"/>
          </a:p>
        </p:txBody>
      </p:sp>
      <p:cxnSp>
        <p:nvCxnSpPr>
          <p:cNvPr id="7" name="Straight Connector 6"/>
          <p:cNvCxnSpPr/>
          <p:nvPr/>
        </p:nvCxnSpPr>
        <p:spPr>
          <a:xfrm>
            <a:off x="381000" y="1792588"/>
            <a:ext cx="8458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4450186" y="759021"/>
            <a:ext cx="1641162" cy="307777"/>
          </a:xfrm>
          <a:prstGeom prst="rect">
            <a:avLst/>
          </a:prstGeom>
        </p:spPr>
        <p:txBody>
          <a:bodyPr wrap="square">
            <a:spAutoFit/>
          </a:bodyPr>
          <a:lstStyle/>
          <a:p>
            <a:pPr algn="ctr"/>
            <a:r>
              <a:rPr lang="en-US" sz="1400" dirty="0" smtClean="0">
                <a:solidFill>
                  <a:srgbClr val="0000FF"/>
                </a:solidFill>
              </a:rPr>
              <a:t>Predictive Narrative </a:t>
            </a:r>
            <a:endParaRPr lang="en-US" sz="1400" dirty="0">
              <a:solidFill>
                <a:srgbClr val="0000FF"/>
              </a:solidFill>
            </a:endParaRPr>
          </a:p>
        </p:txBody>
      </p:sp>
      <p:sp>
        <p:nvSpPr>
          <p:cNvPr id="16" name="Rectangle 15"/>
          <p:cNvSpPr/>
          <p:nvPr/>
        </p:nvSpPr>
        <p:spPr>
          <a:xfrm>
            <a:off x="2133600" y="759021"/>
            <a:ext cx="1630786" cy="307777"/>
          </a:xfrm>
          <a:prstGeom prst="rect">
            <a:avLst/>
          </a:prstGeom>
        </p:spPr>
        <p:txBody>
          <a:bodyPr wrap="square">
            <a:spAutoFit/>
          </a:bodyPr>
          <a:lstStyle/>
          <a:p>
            <a:pPr algn="ctr"/>
            <a:r>
              <a:rPr lang="en-US" sz="1400" dirty="0" smtClean="0">
                <a:solidFill>
                  <a:srgbClr val="FF00FF"/>
                </a:solidFill>
              </a:rPr>
              <a:t>Historical Narrative </a:t>
            </a:r>
            <a:endParaRPr lang="en-US" sz="1400" dirty="0">
              <a:solidFill>
                <a:srgbClr val="FF00FF"/>
              </a:solidFill>
            </a:endParaRPr>
          </a:p>
        </p:txBody>
      </p:sp>
      <p:sp>
        <p:nvSpPr>
          <p:cNvPr id="17" name="Rectangle 16"/>
          <p:cNvSpPr/>
          <p:nvPr/>
        </p:nvSpPr>
        <p:spPr>
          <a:xfrm>
            <a:off x="6404290" y="759021"/>
            <a:ext cx="2008296" cy="307777"/>
          </a:xfrm>
          <a:prstGeom prst="rect">
            <a:avLst/>
          </a:prstGeom>
        </p:spPr>
        <p:txBody>
          <a:bodyPr wrap="square">
            <a:spAutoFit/>
          </a:bodyPr>
          <a:lstStyle/>
          <a:p>
            <a:pPr algn="ctr"/>
            <a:r>
              <a:rPr lang="en-US" sz="1400" dirty="0" smtClean="0">
                <a:solidFill>
                  <a:srgbClr val="0000FF"/>
                </a:solidFill>
              </a:rPr>
              <a:t>Instructional Discourse</a:t>
            </a:r>
            <a:endParaRPr lang="en-US" sz="1400" dirty="0">
              <a:solidFill>
                <a:srgbClr val="0000FF"/>
              </a:solidFill>
            </a:endParaRPr>
          </a:p>
        </p:txBody>
      </p:sp>
      <p:sp>
        <p:nvSpPr>
          <p:cNvPr id="14" name="Title 1"/>
          <p:cNvSpPr>
            <a:spLocks noGrp="1"/>
          </p:cNvSpPr>
          <p:nvPr>
            <p:ph type="title"/>
          </p:nvPr>
        </p:nvSpPr>
        <p:spPr>
          <a:xfrm>
            <a:off x="228600" y="0"/>
            <a:ext cx="8610600" cy="762000"/>
          </a:xfrm>
        </p:spPr>
        <p:txBody>
          <a:bodyPr>
            <a:normAutofit/>
          </a:bodyPr>
          <a:lstStyle/>
          <a:p>
            <a:r>
              <a:rPr lang="en-US" sz="3200" dirty="0" smtClean="0"/>
              <a:t>Discourse Profile – Other </a:t>
            </a:r>
            <a:r>
              <a:rPr lang="en-US" sz="3200" dirty="0"/>
              <a:t>Genres</a:t>
            </a:r>
          </a:p>
        </p:txBody>
      </p:sp>
      <p:sp>
        <p:nvSpPr>
          <p:cNvPr id="8" name="Rectangle 7"/>
          <p:cNvSpPr/>
          <p:nvPr/>
        </p:nvSpPr>
        <p:spPr>
          <a:xfrm rot="20700000">
            <a:off x="5369288" y="1179311"/>
            <a:ext cx="1931939" cy="1200329"/>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7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Quiz</a:t>
            </a:r>
          </a:p>
        </p:txBody>
      </p:sp>
    </p:spTree>
    <p:extLst>
      <p:ext uri="{BB962C8B-B14F-4D97-AF65-F5344CB8AC3E}">
        <p14:creationId xmlns:p14="http://schemas.microsoft.com/office/powerpoint/2010/main" val="17016313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p:cNvSpPr txBox="1">
            <a:spLocks/>
          </p:cNvSpPr>
          <p:nvPr/>
        </p:nvSpPr>
        <p:spPr>
          <a:xfrm>
            <a:off x="457200" y="1066800"/>
            <a:ext cx="8229600" cy="4495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rabicPeriod"/>
              <a:tabLst>
                <a:tab pos="4114800" algn="l"/>
                <a:tab pos="6172200" algn="l"/>
              </a:tabLst>
            </a:pPr>
            <a:r>
              <a:rPr lang="en-US" sz="2500" b="1" dirty="0"/>
              <a:t>Mainline</a:t>
            </a:r>
            <a:r>
              <a:rPr lang="en-US" sz="2500" dirty="0"/>
              <a:t>: </a:t>
            </a:r>
            <a:r>
              <a:rPr lang="en-US" sz="2500" dirty="0" err="1" smtClean="0">
                <a:solidFill>
                  <a:srgbClr val="FF00FF"/>
                </a:solidFill>
              </a:rPr>
              <a:t>Wayyiqtol</a:t>
            </a:r>
            <a:r>
              <a:rPr lang="en-US" sz="2500" dirty="0" smtClean="0"/>
              <a:t>	</a:t>
            </a:r>
            <a:r>
              <a:rPr lang="en-US" sz="2500" dirty="0" err="1">
                <a:solidFill>
                  <a:srgbClr val="0000FF"/>
                </a:solidFill>
              </a:rPr>
              <a:t>W</a:t>
            </a:r>
            <a:r>
              <a:rPr lang="en-US" sz="2500" dirty="0" err="1" smtClean="0">
                <a:solidFill>
                  <a:srgbClr val="0000FF"/>
                </a:solidFill>
              </a:rPr>
              <a:t>eqatal</a:t>
            </a:r>
            <a:r>
              <a:rPr lang="en-US" sz="2500" dirty="0" smtClean="0"/>
              <a:t>	</a:t>
            </a:r>
            <a:r>
              <a:rPr lang="en-US" sz="2500" dirty="0" err="1" smtClean="0">
                <a:solidFill>
                  <a:srgbClr val="0000FF"/>
                </a:solidFill>
              </a:rPr>
              <a:t>Weqatal</a:t>
            </a:r>
            <a:endParaRPr lang="en-US" sz="2500" dirty="0">
              <a:solidFill>
                <a:srgbClr val="0000FF"/>
              </a:solidFill>
            </a:endParaRPr>
          </a:p>
          <a:p>
            <a:pPr marL="0" indent="0">
              <a:buNone/>
            </a:pPr>
            <a:endParaRPr lang="en-US" sz="2500" dirty="0" smtClean="0"/>
          </a:p>
          <a:p>
            <a:pPr marL="117475" indent="0">
              <a:buNone/>
            </a:pPr>
            <a:r>
              <a:rPr lang="en-US" sz="2500" b="1" dirty="0" smtClean="0"/>
              <a:t>Off-the-line</a:t>
            </a:r>
            <a:r>
              <a:rPr lang="en-US" sz="2500" dirty="0"/>
              <a:t>:</a:t>
            </a:r>
          </a:p>
          <a:p>
            <a:pPr marL="574675" indent="-457200">
              <a:buFont typeface="+mj-lt"/>
              <a:buAutoNum type="arabicPeriod" startAt="2"/>
              <a:tabLst>
                <a:tab pos="4572000" algn="l"/>
                <a:tab pos="6858000" algn="l"/>
              </a:tabLst>
            </a:pPr>
            <a:r>
              <a:rPr lang="en-US" sz="2500" b="1" dirty="0"/>
              <a:t>Topicalization</a:t>
            </a:r>
            <a:r>
              <a:rPr lang="en-US" sz="2500" dirty="0"/>
              <a:t>: </a:t>
            </a:r>
            <a:r>
              <a:rPr lang="en-US" sz="2500" dirty="0" smtClean="0">
                <a:solidFill>
                  <a:srgbClr val="FF00FF"/>
                </a:solidFill>
              </a:rPr>
              <a:t>X-</a:t>
            </a:r>
            <a:r>
              <a:rPr lang="en-US" sz="2500" dirty="0" err="1" smtClean="0">
                <a:solidFill>
                  <a:srgbClr val="FF00FF"/>
                </a:solidFill>
              </a:rPr>
              <a:t>qatal</a:t>
            </a:r>
            <a:r>
              <a:rPr lang="en-US" sz="2500" dirty="0" smtClean="0"/>
              <a:t>	</a:t>
            </a:r>
            <a:r>
              <a:rPr lang="en-US" sz="2500" dirty="0" smtClean="0">
                <a:solidFill>
                  <a:srgbClr val="0000FF"/>
                </a:solidFill>
              </a:rPr>
              <a:t>X-</a:t>
            </a:r>
            <a:r>
              <a:rPr lang="en-US" sz="2500" dirty="0" err="1" smtClean="0">
                <a:solidFill>
                  <a:srgbClr val="0000FF"/>
                </a:solidFill>
              </a:rPr>
              <a:t>yiqtol</a:t>
            </a:r>
            <a:r>
              <a:rPr lang="en-US" sz="2500" dirty="0" smtClean="0"/>
              <a:t>	</a:t>
            </a:r>
            <a:r>
              <a:rPr lang="en-US" sz="2500" dirty="0" smtClean="0">
                <a:solidFill>
                  <a:srgbClr val="0000FF"/>
                </a:solidFill>
              </a:rPr>
              <a:t>X-</a:t>
            </a:r>
            <a:r>
              <a:rPr lang="en-US" sz="2500" dirty="0" err="1" smtClean="0">
                <a:solidFill>
                  <a:srgbClr val="0000FF"/>
                </a:solidFill>
              </a:rPr>
              <a:t>yiqtol</a:t>
            </a:r>
            <a:endParaRPr lang="en-US" sz="2500" dirty="0">
              <a:solidFill>
                <a:srgbClr val="0000FF"/>
              </a:solidFill>
            </a:endParaRPr>
          </a:p>
          <a:p>
            <a:pPr marL="690563" indent="-457200">
              <a:buFont typeface="+mj-lt"/>
              <a:buAutoNum type="arabicPeriod" startAt="2"/>
            </a:pPr>
            <a:r>
              <a:rPr lang="en-US" sz="2500" b="1" dirty="0"/>
              <a:t>Relative past </a:t>
            </a:r>
            <a:r>
              <a:rPr lang="en-US" sz="2500" b="1" dirty="0" smtClean="0"/>
              <a:t>background</a:t>
            </a:r>
            <a:r>
              <a:rPr lang="en-US" sz="2500" dirty="0" smtClean="0"/>
              <a:t>: </a:t>
            </a:r>
            <a:r>
              <a:rPr lang="en-US" sz="2500" dirty="0" err="1" smtClean="0"/>
              <a:t>Qatal</a:t>
            </a:r>
            <a:r>
              <a:rPr lang="en-US" sz="2500" dirty="0" smtClean="0"/>
              <a:t> in dependent clause</a:t>
            </a:r>
            <a:endParaRPr lang="en-US" sz="2500" dirty="0"/>
          </a:p>
          <a:p>
            <a:pPr marL="800100" indent="-457200">
              <a:buFont typeface="+mj-lt"/>
              <a:buAutoNum type="arabicPeriod" startAt="2"/>
            </a:pPr>
            <a:r>
              <a:rPr lang="en-US" sz="2500" b="1" dirty="0" smtClean="0"/>
              <a:t>Non-past background</a:t>
            </a:r>
            <a:r>
              <a:rPr lang="en-US" sz="2500" dirty="0" smtClean="0"/>
              <a:t>: </a:t>
            </a:r>
            <a:r>
              <a:rPr lang="en-US" sz="2500" dirty="0" err="1" smtClean="0"/>
              <a:t>Yiqtol</a:t>
            </a:r>
            <a:r>
              <a:rPr lang="en-US" sz="2500" dirty="0" smtClean="0"/>
              <a:t> in dependent clause</a:t>
            </a:r>
            <a:endParaRPr lang="he-IL" sz="2500" dirty="0">
              <a:latin typeface="SBL Hebrew" panose="02000000000000000000" pitchFamily="2" charset="-79"/>
              <a:cs typeface="SBL Hebrew" panose="02000000000000000000" pitchFamily="2" charset="-79"/>
            </a:endParaRPr>
          </a:p>
          <a:p>
            <a:pPr marL="917575" indent="-457200">
              <a:buFont typeface="+mj-lt"/>
              <a:buAutoNum type="arabicPeriod" startAt="2"/>
            </a:pPr>
            <a:r>
              <a:rPr lang="en-US" sz="2500" b="1" dirty="0" err="1" smtClean="0"/>
              <a:t>Backgrounded</a:t>
            </a:r>
            <a:r>
              <a:rPr lang="en-US" sz="2500" b="1" dirty="0" smtClean="0"/>
              <a:t> activities</a:t>
            </a:r>
            <a:r>
              <a:rPr lang="en-US" sz="2500" dirty="0" smtClean="0"/>
              <a:t>: Participle</a:t>
            </a:r>
            <a:endParaRPr lang="en-US" sz="2500" dirty="0"/>
          </a:p>
          <a:p>
            <a:pPr marL="1035050" indent="-457200">
              <a:buFont typeface="+mj-lt"/>
              <a:buAutoNum type="arabicPeriod" startAt="2"/>
            </a:pPr>
            <a:r>
              <a:rPr lang="en-US" sz="2500" b="1" dirty="0"/>
              <a:t>Transition </a:t>
            </a:r>
            <a:r>
              <a:rPr lang="en-US" sz="2500" b="1" dirty="0" smtClean="0"/>
              <a:t>marker</a:t>
            </a:r>
            <a:r>
              <a:rPr lang="en-US" sz="2500" dirty="0" smtClean="0"/>
              <a:t>: Mainline form of </a:t>
            </a:r>
            <a:r>
              <a:rPr lang="he-IL" sz="2500" dirty="0">
                <a:latin typeface="SBL Hebrew" panose="02000000000000000000" pitchFamily="2" charset="-79"/>
                <a:cs typeface="SBL Hebrew" panose="02000000000000000000" pitchFamily="2" charset="-79"/>
              </a:rPr>
              <a:t>היה</a:t>
            </a:r>
            <a:endParaRPr lang="en-US" sz="2500" dirty="0" smtClean="0">
              <a:latin typeface="SBL Hebrew" panose="02000000000000000000" pitchFamily="2" charset="-79"/>
              <a:cs typeface="SBL Hebrew" panose="02000000000000000000" pitchFamily="2" charset="-79"/>
            </a:endParaRPr>
          </a:p>
          <a:p>
            <a:pPr marL="1139825" indent="-457200">
              <a:buFont typeface="+mj-lt"/>
              <a:buAutoNum type="arabicPeriod" startAt="2"/>
            </a:pPr>
            <a:r>
              <a:rPr lang="en-US" sz="2500" b="1" dirty="0" smtClean="0"/>
              <a:t>Scene setting</a:t>
            </a:r>
            <a:r>
              <a:rPr lang="en-US" sz="2500" dirty="0" smtClean="0"/>
              <a:t>: </a:t>
            </a:r>
            <a:r>
              <a:rPr lang="en-US" sz="2500" dirty="0" err="1"/>
              <a:t>Verbless</a:t>
            </a:r>
            <a:r>
              <a:rPr lang="en-US" sz="2500" dirty="0"/>
              <a:t> Clause</a:t>
            </a:r>
            <a:endParaRPr lang="en-US" sz="2500" dirty="0" smtClean="0"/>
          </a:p>
          <a:p>
            <a:pPr marL="1254125" indent="-457200">
              <a:buFont typeface="+mj-lt"/>
              <a:buAutoNum type="arabicPeriod" startAt="2"/>
            </a:pPr>
            <a:r>
              <a:rPr lang="en-US" sz="2500" b="1" dirty="0" err="1" smtClean="0"/>
              <a:t>Irrealis</a:t>
            </a:r>
            <a:r>
              <a:rPr lang="en-US" sz="2500" b="1" dirty="0" smtClean="0"/>
              <a:t> scene setting</a:t>
            </a:r>
            <a:r>
              <a:rPr lang="en-US" sz="2500" dirty="0" smtClean="0"/>
              <a:t>: Negation of any verb</a:t>
            </a:r>
          </a:p>
          <a:p>
            <a:pPr marL="796925" indent="0">
              <a:buNone/>
            </a:pPr>
            <a:endParaRPr lang="en-US" sz="2500" dirty="0"/>
          </a:p>
        </p:txBody>
      </p:sp>
      <p:cxnSp>
        <p:nvCxnSpPr>
          <p:cNvPr id="7" name="Straight Connector 6"/>
          <p:cNvCxnSpPr/>
          <p:nvPr/>
        </p:nvCxnSpPr>
        <p:spPr>
          <a:xfrm>
            <a:off x="381000" y="1792588"/>
            <a:ext cx="8458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4450186" y="759021"/>
            <a:ext cx="1641162" cy="307777"/>
          </a:xfrm>
          <a:prstGeom prst="rect">
            <a:avLst/>
          </a:prstGeom>
        </p:spPr>
        <p:txBody>
          <a:bodyPr wrap="square">
            <a:spAutoFit/>
          </a:bodyPr>
          <a:lstStyle/>
          <a:p>
            <a:pPr algn="ctr"/>
            <a:r>
              <a:rPr lang="en-US" sz="1400" dirty="0" smtClean="0">
                <a:solidFill>
                  <a:srgbClr val="0000FF"/>
                </a:solidFill>
              </a:rPr>
              <a:t>Predictive Narrative </a:t>
            </a:r>
            <a:endParaRPr lang="en-US" sz="1400" dirty="0">
              <a:solidFill>
                <a:srgbClr val="0000FF"/>
              </a:solidFill>
            </a:endParaRPr>
          </a:p>
        </p:txBody>
      </p:sp>
      <p:sp>
        <p:nvSpPr>
          <p:cNvPr id="16" name="Rectangle 15"/>
          <p:cNvSpPr/>
          <p:nvPr/>
        </p:nvSpPr>
        <p:spPr>
          <a:xfrm>
            <a:off x="2133600" y="759021"/>
            <a:ext cx="1630786" cy="307777"/>
          </a:xfrm>
          <a:prstGeom prst="rect">
            <a:avLst/>
          </a:prstGeom>
        </p:spPr>
        <p:txBody>
          <a:bodyPr wrap="square">
            <a:spAutoFit/>
          </a:bodyPr>
          <a:lstStyle/>
          <a:p>
            <a:pPr algn="ctr"/>
            <a:r>
              <a:rPr lang="en-US" sz="1400" dirty="0" smtClean="0">
                <a:solidFill>
                  <a:srgbClr val="FF00FF"/>
                </a:solidFill>
              </a:rPr>
              <a:t>Historical Narrative </a:t>
            </a:r>
            <a:endParaRPr lang="en-US" sz="1400" dirty="0">
              <a:solidFill>
                <a:srgbClr val="FF00FF"/>
              </a:solidFill>
            </a:endParaRPr>
          </a:p>
        </p:txBody>
      </p:sp>
      <p:sp>
        <p:nvSpPr>
          <p:cNvPr id="17" name="Rectangle 16"/>
          <p:cNvSpPr/>
          <p:nvPr/>
        </p:nvSpPr>
        <p:spPr>
          <a:xfrm>
            <a:off x="6404290" y="759021"/>
            <a:ext cx="2008296" cy="307777"/>
          </a:xfrm>
          <a:prstGeom prst="rect">
            <a:avLst/>
          </a:prstGeom>
        </p:spPr>
        <p:txBody>
          <a:bodyPr wrap="square">
            <a:spAutoFit/>
          </a:bodyPr>
          <a:lstStyle/>
          <a:p>
            <a:pPr algn="ctr"/>
            <a:r>
              <a:rPr lang="en-US" sz="1400" dirty="0" smtClean="0">
                <a:solidFill>
                  <a:srgbClr val="0000FF"/>
                </a:solidFill>
              </a:rPr>
              <a:t>Instructional Discourse</a:t>
            </a:r>
            <a:endParaRPr lang="en-US" sz="1400" dirty="0">
              <a:solidFill>
                <a:srgbClr val="0000FF"/>
              </a:solidFill>
            </a:endParaRPr>
          </a:p>
        </p:txBody>
      </p:sp>
      <p:sp>
        <p:nvSpPr>
          <p:cNvPr id="14" name="Title 1"/>
          <p:cNvSpPr>
            <a:spLocks noGrp="1"/>
          </p:cNvSpPr>
          <p:nvPr>
            <p:ph type="title"/>
          </p:nvPr>
        </p:nvSpPr>
        <p:spPr>
          <a:xfrm>
            <a:off x="228600" y="0"/>
            <a:ext cx="8610600" cy="762000"/>
          </a:xfrm>
        </p:spPr>
        <p:txBody>
          <a:bodyPr>
            <a:normAutofit/>
          </a:bodyPr>
          <a:lstStyle/>
          <a:p>
            <a:r>
              <a:rPr lang="en-US" sz="3200" dirty="0" smtClean="0"/>
              <a:t>Discourse Profile – Other Genres</a:t>
            </a:r>
            <a:endParaRPr lang="en-US" sz="3200" dirty="0"/>
          </a:p>
        </p:txBody>
      </p:sp>
    </p:spTree>
    <p:extLst>
      <p:ext uri="{BB962C8B-B14F-4D97-AF65-F5344CB8AC3E}">
        <p14:creationId xmlns:p14="http://schemas.microsoft.com/office/powerpoint/2010/main" val="13046962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p:cNvSpPr txBox="1">
            <a:spLocks/>
          </p:cNvSpPr>
          <p:nvPr/>
        </p:nvSpPr>
        <p:spPr>
          <a:xfrm>
            <a:off x="457200" y="1066800"/>
            <a:ext cx="8229600" cy="4495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rabicPeriod"/>
              <a:tabLst>
                <a:tab pos="4114800" algn="l"/>
                <a:tab pos="6172200" algn="l"/>
              </a:tabLst>
            </a:pPr>
            <a:r>
              <a:rPr lang="en-US" sz="2500" b="1" dirty="0"/>
              <a:t>Mainline</a:t>
            </a:r>
            <a:r>
              <a:rPr lang="en-US" sz="2500" dirty="0"/>
              <a:t>: </a:t>
            </a:r>
            <a:r>
              <a:rPr lang="en-US" sz="2500" dirty="0" smtClean="0"/>
              <a:t>a. Imperative </a:t>
            </a:r>
          </a:p>
          <a:p>
            <a:pPr marL="1771650" indent="0">
              <a:buNone/>
              <a:tabLst>
                <a:tab pos="4114800" algn="l"/>
                <a:tab pos="6172200" algn="l"/>
              </a:tabLst>
            </a:pPr>
            <a:r>
              <a:rPr lang="en-US" sz="2500" dirty="0" smtClean="0"/>
              <a:t>b. </a:t>
            </a:r>
            <a:r>
              <a:rPr lang="en-US" sz="2500" dirty="0" err="1" smtClean="0"/>
              <a:t>Weqatal</a:t>
            </a:r>
            <a:r>
              <a:rPr lang="en-US" sz="2500" dirty="0" smtClean="0"/>
              <a:t> (for Mitigated Hortatory Discourse)</a:t>
            </a:r>
            <a:endParaRPr lang="en-US" sz="2500" dirty="0"/>
          </a:p>
          <a:p>
            <a:pPr marL="117475" indent="0">
              <a:buNone/>
            </a:pPr>
            <a:endParaRPr lang="en-US" sz="2500" b="1" dirty="0" smtClean="0"/>
          </a:p>
          <a:p>
            <a:pPr marL="117475" indent="0">
              <a:buNone/>
            </a:pPr>
            <a:r>
              <a:rPr lang="en-US" sz="2500" b="1" dirty="0" smtClean="0"/>
              <a:t>Off-the-line</a:t>
            </a:r>
            <a:r>
              <a:rPr lang="en-US" sz="2500" dirty="0"/>
              <a:t>:</a:t>
            </a:r>
          </a:p>
          <a:p>
            <a:pPr marL="574675" indent="-457200">
              <a:buFont typeface="+mj-lt"/>
              <a:buAutoNum type="arabicPeriod" startAt="2"/>
              <a:tabLst>
                <a:tab pos="4572000" algn="l"/>
                <a:tab pos="6858000" algn="l"/>
              </a:tabLst>
            </a:pPr>
            <a:r>
              <a:rPr lang="en-US" sz="2500" b="1" dirty="0"/>
              <a:t>Topicalization</a:t>
            </a:r>
            <a:r>
              <a:rPr lang="en-US" sz="2500" dirty="0"/>
              <a:t>: </a:t>
            </a:r>
            <a:r>
              <a:rPr lang="en-US" sz="2500" dirty="0" smtClean="0"/>
              <a:t>X-Imperative</a:t>
            </a:r>
            <a:endParaRPr lang="en-US" sz="2500" dirty="0"/>
          </a:p>
          <a:p>
            <a:pPr marL="690563" indent="-457200">
              <a:buFont typeface="+mj-lt"/>
              <a:buAutoNum type="arabicPeriod" startAt="2"/>
            </a:pPr>
            <a:r>
              <a:rPr lang="en-US" sz="2500" b="1" dirty="0" smtClean="0"/>
              <a:t>Prohibitive Commands</a:t>
            </a:r>
            <a:r>
              <a:rPr lang="en-US" sz="2500" dirty="0" smtClean="0"/>
              <a:t>: </a:t>
            </a:r>
            <a:r>
              <a:rPr lang="he-IL" sz="2500" dirty="0" smtClean="0">
                <a:latin typeface="SBL Hebrew" panose="02000000000000000000" pitchFamily="2" charset="-79"/>
                <a:cs typeface="SBL Hebrew" panose="02000000000000000000" pitchFamily="2" charset="-79"/>
              </a:rPr>
              <a:t>אַל</a:t>
            </a:r>
            <a:r>
              <a:rPr lang="en-US" sz="2500" dirty="0" smtClean="0"/>
              <a:t> or </a:t>
            </a:r>
            <a:r>
              <a:rPr lang="he-IL" sz="2500" dirty="0">
                <a:latin typeface="SBL Hebrew" panose="02000000000000000000" pitchFamily="2" charset="-79"/>
                <a:cs typeface="SBL Hebrew" panose="02000000000000000000" pitchFamily="2" charset="-79"/>
              </a:rPr>
              <a:t>לֹא</a:t>
            </a:r>
            <a:r>
              <a:rPr lang="en-US" sz="2500" dirty="0" smtClean="0"/>
              <a:t> + </a:t>
            </a:r>
            <a:r>
              <a:rPr lang="en-US" sz="2500" dirty="0" err="1" smtClean="0"/>
              <a:t>yiqtol</a:t>
            </a:r>
            <a:endParaRPr lang="en-US" sz="2500" dirty="0"/>
          </a:p>
          <a:p>
            <a:pPr marL="800100" indent="-457200">
              <a:buFont typeface="+mj-lt"/>
              <a:buAutoNum type="arabicPeriod" startAt="2"/>
            </a:pPr>
            <a:r>
              <a:rPr lang="en-US" sz="2500" b="1" dirty="0"/>
              <a:t>Consequence, purpose</a:t>
            </a:r>
            <a:r>
              <a:rPr lang="en-US" sz="2500" dirty="0" smtClean="0"/>
              <a:t>: </a:t>
            </a:r>
            <a:r>
              <a:rPr lang="en-US" sz="2500" dirty="0" err="1"/>
              <a:t>W</a:t>
            </a:r>
            <a:r>
              <a:rPr lang="en-US" sz="2500" dirty="0" err="1" smtClean="0"/>
              <a:t>eqatal</a:t>
            </a:r>
            <a:endParaRPr lang="he-IL" sz="2500" dirty="0">
              <a:latin typeface="SBL Hebrew" panose="02000000000000000000" pitchFamily="2" charset="-79"/>
              <a:cs typeface="SBL Hebrew" panose="02000000000000000000" pitchFamily="2" charset="-79"/>
            </a:endParaRPr>
          </a:p>
          <a:p>
            <a:pPr marL="917575" indent="-457200">
              <a:buFont typeface="+mj-lt"/>
              <a:buAutoNum type="arabicPeriod" startAt="2"/>
            </a:pPr>
            <a:r>
              <a:rPr lang="en-US" sz="2500" b="1" dirty="0" err="1" smtClean="0"/>
              <a:t>Backgrounded</a:t>
            </a:r>
            <a:r>
              <a:rPr lang="en-US" sz="2500" b="1" dirty="0" smtClean="0"/>
              <a:t> activities</a:t>
            </a:r>
            <a:r>
              <a:rPr lang="en-US" sz="2500" dirty="0" smtClean="0"/>
              <a:t>: Participle</a:t>
            </a:r>
            <a:endParaRPr lang="en-US" sz="2500" dirty="0"/>
          </a:p>
          <a:p>
            <a:pPr marL="1139825" indent="-457200">
              <a:buFont typeface="+mj-lt"/>
              <a:buAutoNum type="arabicPeriod" startAt="2"/>
            </a:pPr>
            <a:r>
              <a:rPr lang="en-US" sz="2500" b="1" dirty="0" smtClean="0"/>
              <a:t>Scene setting</a:t>
            </a:r>
            <a:r>
              <a:rPr lang="en-US" sz="2500" dirty="0" smtClean="0"/>
              <a:t>: </a:t>
            </a:r>
            <a:r>
              <a:rPr lang="en-US" sz="2500" dirty="0" err="1"/>
              <a:t>Verbless</a:t>
            </a:r>
            <a:r>
              <a:rPr lang="en-US" sz="2500" dirty="0"/>
              <a:t> </a:t>
            </a:r>
            <a:r>
              <a:rPr lang="en-US" sz="2500" dirty="0" smtClean="0"/>
              <a:t>Clause</a:t>
            </a:r>
          </a:p>
        </p:txBody>
      </p:sp>
      <p:cxnSp>
        <p:nvCxnSpPr>
          <p:cNvPr id="7" name="Straight Connector 6"/>
          <p:cNvCxnSpPr/>
          <p:nvPr/>
        </p:nvCxnSpPr>
        <p:spPr>
          <a:xfrm>
            <a:off x="381000" y="2209800"/>
            <a:ext cx="8458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
          <p:cNvSpPr>
            <a:spLocks noGrp="1"/>
          </p:cNvSpPr>
          <p:nvPr>
            <p:ph type="title"/>
          </p:nvPr>
        </p:nvSpPr>
        <p:spPr>
          <a:xfrm>
            <a:off x="228600" y="0"/>
            <a:ext cx="8610600" cy="762000"/>
          </a:xfrm>
        </p:spPr>
        <p:txBody>
          <a:bodyPr>
            <a:normAutofit/>
          </a:bodyPr>
          <a:lstStyle/>
          <a:p>
            <a:r>
              <a:rPr lang="en-US" sz="3200" dirty="0"/>
              <a:t>Discourse Profile (</a:t>
            </a:r>
            <a:r>
              <a:rPr lang="en-US" sz="3200" u="sng" dirty="0"/>
              <a:t>to date</a:t>
            </a:r>
            <a:r>
              <a:rPr lang="en-US" sz="3200" dirty="0"/>
              <a:t>) for Hortatory Discourse </a:t>
            </a:r>
          </a:p>
        </p:txBody>
      </p:sp>
    </p:spTree>
    <p:extLst>
      <p:ext uri="{BB962C8B-B14F-4D97-AF65-F5344CB8AC3E}">
        <p14:creationId xmlns:p14="http://schemas.microsoft.com/office/powerpoint/2010/main" val="33766458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p:cNvSpPr txBox="1">
            <a:spLocks/>
          </p:cNvSpPr>
          <p:nvPr/>
        </p:nvSpPr>
        <p:spPr>
          <a:xfrm>
            <a:off x="457200" y="1066800"/>
            <a:ext cx="8229600" cy="4495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rabicPeriod"/>
              <a:tabLst>
                <a:tab pos="4114800" algn="l"/>
                <a:tab pos="6172200" algn="l"/>
              </a:tabLst>
            </a:pPr>
            <a:r>
              <a:rPr lang="en-US" sz="2500" b="1" dirty="0"/>
              <a:t>Mainline</a:t>
            </a:r>
            <a:r>
              <a:rPr lang="en-US" sz="2500" dirty="0"/>
              <a:t>: </a:t>
            </a:r>
            <a:r>
              <a:rPr lang="en-US" sz="2500" dirty="0" smtClean="0"/>
              <a:t>a. </a:t>
            </a:r>
            <a:r>
              <a:rPr lang="en-US" sz="2500" dirty="0" smtClean="0">
                <a:solidFill>
                  <a:srgbClr val="FF00FF"/>
                </a:solidFill>
              </a:rPr>
              <a:t>Imperative </a:t>
            </a:r>
          </a:p>
          <a:p>
            <a:pPr marL="1771650" indent="0">
              <a:buNone/>
              <a:tabLst>
                <a:tab pos="4114800" algn="l"/>
                <a:tab pos="6172200" algn="l"/>
              </a:tabLst>
            </a:pPr>
            <a:r>
              <a:rPr lang="en-US" sz="2500" dirty="0" smtClean="0"/>
              <a:t>b. </a:t>
            </a:r>
            <a:r>
              <a:rPr lang="en-US" sz="2500" dirty="0" err="1" smtClean="0">
                <a:solidFill>
                  <a:srgbClr val="0000FF"/>
                </a:solidFill>
              </a:rPr>
              <a:t>Weqatal</a:t>
            </a:r>
            <a:r>
              <a:rPr lang="en-US" sz="2500" dirty="0" smtClean="0">
                <a:solidFill>
                  <a:srgbClr val="0000FF"/>
                </a:solidFill>
              </a:rPr>
              <a:t> </a:t>
            </a:r>
            <a:r>
              <a:rPr lang="en-US" sz="2500" dirty="0" smtClean="0"/>
              <a:t>(for Mitigated Hortatory Discourse)</a:t>
            </a:r>
            <a:endParaRPr lang="en-US" sz="2500" dirty="0"/>
          </a:p>
          <a:p>
            <a:pPr marL="117475" indent="0">
              <a:buNone/>
            </a:pPr>
            <a:endParaRPr lang="en-US" sz="2500" b="1" dirty="0" smtClean="0"/>
          </a:p>
          <a:p>
            <a:pPr marL="117475" indent="0">
              <a:buNone/>
            </a:pPr>
            <a:r>
              <a:rPr lang="en-US" sz="2500" b="1" dirty="0" smtClean="0"/>
              <a:t>Off-the-line</a:t>
            </a:r>
            <a:r>
              <a:rPr lang="en-US" sz="2500" dirty="0"/>
              <a:t>:</a:t>
            </a:r>
          </a:p>
          <a:p>
            <a:pPr marL="574675" indent="-457200">
              <a:buFont typeface="+mj-lt"/>
              <a:buAutoNum type="arabicPeriod" startAt="2"/>
              <a:tabLst>
                <a:tab pos="4572000" algn="l"/>
                <a:tab pos="6858000" algn="l"/>
              </a:tabLst>
            </a:pPr>
            <a:r>
              <a:rPr lang="en-US" sz="2500" b="1" dirty="0"/>
              <a:t>Topicalization</a:t>
            </a:r>
            <a:r>
              <a:rPr lang="en-US" sz="2500" dirty="0"/>
              <a:t>: </a:t>
            </a:r>
            <a:r>
              <a:rPr lang="en-US" sz="2500" dirty="0" smtClean="0"/>
              <a:t>X-Imperative</a:t>
            </a:r>
            <a:endParaRPr lang="en-US" sz="2500" dirty="0"/>
          </a:p>
          <a:p>
            <a:pPr marL="690563" indent="-457200">
              <a:buFont typeface="+mj-lt"/>
              <a:buAutoNum type="arabicPeriod" startAt="2"/>
            </a:pPr>
            <a:r>
              <a:rPr lang="en-US" sz="2500" b="1" dirty="0" smtClean="0"/>
              <a:t>Prohibitive Commands</a:t>
            </a:r>
            <a:r>
              <a:rPr lang="en-US" sz="2500" dirty="0" smtClean="0"/>
              <a:t>: </a:t>
            </a:r>
            <a:r>
              <a:rPr lang="he-IL" sz="2500" dirty="0" smtClean="0">
                <a:latin typeface="SBL Hebrew" panose="02000000000000000000" pitchFamily="2" charset="-79"/>
                <a:cs typeface="SBL Hebrew" panose="02000000000000000000" pitchFamily="2" charset="-79"/>
              </a:rPr>
              <a:t>אַל</a:t>
            </a:r>
            <a:r>
              <a:rPr lang="en-US" sz="2500" dirty="0" smtClean="0"/>
              <a:t> or </a:t>
            </a:r>
            <a:r>
              <a:rPr lang="he-IL" sz="2500" dirty="0">
                <a:latin typeface="SBL Hebrew" panose="02000000000000000000" pitchFamily="2" charset="-79"/>
                <a:cs typeface="SBL Hebrew" panose="02000000000000000000" pitchFamily="2" charset="-79"/>
              </a:rPr>
              <a:t>לֹא</a:t>
            </a:r>
            <a:r>
              <a:rPr lang="en-US" sz="2500" dirty="0" smtClean="0"/>
              <a:t> + </a:t>
            </a:r>
            <a:r>
              <a:rPr lang="en-US" sz="2500" dirty="0" err="1" smtClean="0"/>
              <a:t>yiqtol</a:t>
            </a:r>
            <a:endParaRPr lang="en-US" sz="2500" dirty="0"/>
          </a:p>
          <a:p>
            <a:pPr marL="800100" indent="-457200">
              <a:buFont typeface="+mj-lt"/>
              <a:buAutoNum type="arabicPeriod" startAt="2"/>
            </a:pPr>
            <a:r>
              <a:rPr lang="en-US" sz="2500" b="1" dirty="0"/>
              <a:t>Consequence, purpose</a:t>
            </a:r>
            <a:r>
              <a:rPr lang="en-US" sz="2500" dirty="0" smtClean="0"/>
              <a:t>: </a:t>
            </a:r>
            <a:r>
              <a:rPr lang="en-US" sz="2500" dirty="0" err="1"/>
              <a:t>W</a:t>
            </a:r>
            <a:r>
              <a:rPr lang="en-US" sz="2500" dirty="0" err="1" smtClean="0"/>
              <a:t>eqatal</a:t>
            </a:r>
            <a:endParaRPr lang="he-IL" sz="2500" dirty="0">
              <a:latin typeface="SBL Hebrew" panose="02000000000000000000" pitchFamily="2" charset="-79"/>
              <a:cs typeface="SBL Hebrew" panose="02000000000000000000" pitchFamily="2" charset="-79"/>
            </a:endParaRPr>
          </a:p>
          <a:p>
            <a:pPr marL="917575" indent="-457200">
              <a:buFont typeface="+mj-lt"/>
              <a:buAutoNum type="arabicPeriod" startAt="2"/>
            </a:pPr>
            <a:r>
              <a:rPr lang="en-US" sz="2500" b="1" dirty="0" err="1" smtClean="0"/>
              <a:t>Backgrounded</a:t>
            </a:r>
            <a:r>
              <a:rPr lang="en-US" sz="2500" b="1" dirty="0" smtClean="0"/>
              <a:t> activities</a:t>
            </a:r>
            <a:r>
              <a:rPr lang="en-US" sz="2500" dirty="0" smtClean="0"/>
              <a:t>: Participle</a:t>
            </a:r>
            <a:endParaRPr lang="en-US" sz="2500" dirty="0"/>
          </a:p>
          <a:p>
            <a:pPr marL="1139825" indent="-457200">
              <a:buFont typeface="+mj-lt"/>
              <a:buAutoNum type="arabicPeriod" startAt="2"/>
            </a:pPr>
            <a:r>
              <a:rPr lang="en-US" sz="2500" b="1" dirty="0" smtClean="0"/>
              <a:t>Scene setting</a:t>
            </a:r>
            <a:r>
              <a:rPr lang="en-US" sz="2500" dirty="0" smtClean="0"/>
              <a:t>: </a:t>
            </a:r>
            <a:r>
              <a:rPr lang="en-US" sz="2500" dirty="0" err="1"/>
              <a:t>Verbless</a:t>
            </a:r>
            <a:r>
              <a:rPr lang="en-US" sz="2500" dirty="0"/>
              <a:t> </a:t>
            </a:r>
            <a:r>
              <a:rPr lang="en-US" sz="2500" dirty="0" smtClean="0"/>
              <a:t>Clause</a:t>
            </a:r>
          </a:p>
        </p:txBody>
      </p:sp>
      <p:cxnSp>
        <p:nvCxnSpPr>
          <p:cNvPr id="7" name="Straight Connector 6"/>
          <p:cNvCxnSpPr/>
          <p:nvPr/>
        </p:nvCxnSpPr>
        <p:spPr>
          <a:xfrm>
            <a:off x="381000" y="2209800"/>
            <a:ext cx="8458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
          <p:cNvSpPr>
            <a:spLocks noGrp="1"/>
          </p:cNvSpPr>
          <p:nvPr>
            <p:ph type="title"/>
          </p:nvPr>
        </p:nvSpPr>
        <p:spPr>
          <a:xfrm>
            <a:off x="228600" y="0"/>
            <a:ext cx="8610600" cy="762000"/>
          </a:xfrm>
        </p:spPr>
        <p:txBody>
          <a:bodyPr>
            <a:normAutofit/>
          </a:bodyPr>
          <a:lstStyle/>
          <a:p>
            <a:r>
              <a:rPr lang="en-US" sz="3200" dirty="0"/>
              <a:t>Discourse Profile (</a:t>
            </a:r>
            <a:r>
              <a:rPr lang="en-US" sz="3200" u="sng" dirty="0"/>
              <a:t>to date</a:t>
            </a:r>
            <a:r>
              <a:rPr lang="en-US" sz="3200" dirty="0"/>
              <a:t>) for Hortatory Discourse </a:t>
            </a:r>
          </a:p>
        </p:txBody>
      </p:sp>
      <p:sp>
        <p:nvSpPr>
          <p:cNvPr id="6" name="Rectangle 5"/>
          <p:cNvSpPr/>
          <p:nvPr/>
        </p:nvSpPr>
        <p:spPr>
          <a:xfrm>
            <a:off x="7239000" y="1185446"/>
            <a:ext cx="1600200" cy="338554"/>
          </a:xfrm>
          <a:prstGeom prst="rect">
            <a:avLst/>
          </a:prstGeom>
          <a:ln w="19050">
            <a:solidFill>
              <a:schemeClr val="tx1"/>
            </a:solidFill>
          </a:ln>
        </p:spPr>
        <p:txBody>
          <a:bodyPr wrap="square">
            <a:spAutoFit/>
          </a:bodyPr>
          <a:lstStyle/>
          <a:p>
            <a:r>
              <a:rPr lang="en-US" sz="1600" dirty="0" smtClean="0"/>
              <a:t>2 mainline verbs</a:t>
            </a:r>
            <a:endParaRPr lang="en-US" sz="1600" dirty="0"/>
          </a:p>
        </p:txBody>
      </p:sp>
      <p:cxnSp>
        <p:nvCxnSpPr>
          <p:cNvPr id="3" name="Straight Arrow Connector 2"/>
          <p:cNvCxnSpPr>
            <a:stCxn id="6" idx="1"/>
          </p:cNvCxnSpPr>
          <p:nvPr/>
        </p:nvCxnSpPr>
        <p:spPr>
          <a:xfrm flipH="1" flipV="1">
            <a:off x="4114800" y="1330367"/>
            <a:ext cx="3124200" cy="24356"/>
          </a:xfrm>
          <a:prstGeom prst="straightConnector1">
            <a:avLst/>
          </a:prstGeom>
          <a:ln>
            <a:solidFill>
              <a:srgbClr val="FF00FF"/>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4114800" y="1354723"/>
            <a:ext cx="3124200" cy="245477"/>
          </a:xfrm>
          <a:prstGeom prst="straightConnector1">
            <a:avLst/>
          </a:prstGeom>
          <a:ln>
            <a:solidFill>
              <a:srgbClr val="0000FF"/>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43914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p:cNvSpPr txBox="1">
            <a:spLocks/>
          </p:cNvSpPr>
          <p:nvPr/>
        </p:nvSpPr>
        <p:spPr>
          <a:xfrm>
            <a:off x="457200" y="1066800"/>
            <a:ext cx="8229600" cy="4495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rabicPeriod"/>
              <a:tabLst>
                <a:tab pos="4114800" algn="l"/>
                <a:tab pos="6172200" algn="l"/>
              </a:tabLst>
            </a:pPr>
            <a:r>
              <a:rPr lang="en-US" sz="2500" b="1" dirty="0"/>
              <a:t>Mainline</a:t>
            </a:r>
            <a:r>
              <a:rPr lang="en-US" sz="2500" dirty="0"/>
              <a:t>: </a:t>
            </a:r>
            <a:r>
              <a:rPr lang="en-US" sz="2500" dirty="0" smtClean="0"/>
              <a:t>a. </a:t>
            </a:r>
            <a:r>
              <a:rPr lang="en-US" sz="2500" dirty="0" smtClean="0">
                <a:solidFill>
                  <a:srgbClr val="FF00FF"/>
                </a:solidFill>
              </a:rPr>
              <a:t>Imperative </a:t>
            </a:r>
          </a:p>
          <a:p>
            <a:pPr marL="1771650" indent="0">
              <a:buNone/>
              <a:tabLst>
                <a:tab pos="4114800" algn="l"/>
                <a:tab pos="6172200" algn="l"/>
              </a:tabLst>
            </a:pPr>
            <a:r>
              <a:rPr lang="en-US" sz="2500" dirty="0" smtClean="0"/>
              <a:t>b. </a:t>
            </a:r>
            <a:r>
              <a:rPr lang="en-US" sz="2500" dirty="0" err="1" smtClean="0">
                <a:solidFill>
                  <a:srgbClr val="0000FF"/>
                </a:solidFill>
              </a:rPr>
              <a:t>Weqatal</a:t>
            </a:r>
            <a:r>
              <a:rPr lang="en-US" sz="2500" dirty="0" smtClean="0">
                <a:solidFill>
                  <a:srgbClr val="0000FF"/>
                </a:solidFill>
              </a:rPr>
              <a:t> </a:t>
            </a:r>
            <a:r>
              <a:rPr lang="en-US" sz="2500" dirty="0" smtClean="0"/>
              <a:t>(for Mitigated Hortatory Discourse)</a:t>
            </a:r>
            <a:endParaRPr lang="en-US" sz="2500" dirty="0"/>
          </a:p>
          <a:p>
            <a:pPr marL="117475" indent="0">
              <a:buNone/>
            </a:pPr>
            <a:endParaRPr lang="en-US" sz="2500" b="1" dirty="0" smtClean="0"/>
          </a:p>
          <a:p>
            <a:pPr marL="117475" indent="0">
              <a:buNone/>
            </a:pPr>
            <a:r>
              <a:rPr lang="en-US" sz="2500" b="1" dirty="0" smtClean="0"/>
              <a:t>Off-the-line</a:t>
            </a:r>
            <a:r>
              <a:rPr lang="en-US" sz="2500" dirty="0"/>
              <a:t>:</a:t>
            </a:r>
          </a:p>
          <a:p>
            <a:pPr marL="574675" indent="-457200">
              <a:buFont typeface="+mj-lt"/>
              <a:buAutoNum type="arabicPeriod" startAt="2"/>
              <a:tabLst>
                <a:tab pos="4572000" algn="l"/>
                <a:tab pos="6858000" algn="l"/>
              </a:tabLst>
            </a:pPr>
            <a:r>
              <a:rPr lang="en-US" sz="2500" b="1" dirty="0"/>
              <a:t>Topicalization</a:t>
            </a:r>
            <a:r>
              <a:rPr lang="en-US" sz="2500" dirty="0"/>
              <a:t>: </a:t>
            </a:r>
            <a:r>
              <a:rPr lang="en-US" sz="2500" dirty="0" smtClean="0"/>
              <a:t>X-Imperative</a:t>
            </a:r>
            <a:endParaRPr lang="en-US" sz="2500" dirty="0"/>
          </a:p>
          <a:p>
            <a:pPr marL="690563" indent="-457200">
              <a:buFont typeface="+mj-lt"/>
              <a:buAutoNum type="arabicPeriod" startAt="2"/>
            </a:pPr>
            <a:r>
              <a:rPr lang="en-US" sz="2500" b="1" dirty="0" smtClean="0"/>
              <a:t>Prohibitive Commands</a:t>
            </a:r>
            <a:r>
              <a:rPr lang="en-US" sz="2500" dirty="0" smtClean="0"/>
              <a:t>: </a:t>
            </a:r>
            <a:r>
              <a:rPr lang="he-IL" sz="2500" dirty="0" smtClean="0">
                <a:latin typeface="SBL Hebrew" panose="02000000000000000000" pitchFamily="2" charset="-79"/>
                <a:cs typeface="SBL Hebrew" panose="02000000000000000000" pitchFamily="2" charset="-79"/>
              </a:rPr>
              <a:t>אַל</a:t>
            </a:r>
            <a:r>
              <a:rPr lang="en-US" sz="2500" dirty="0" smtClean="0"/>
              <a:t> or </a:t>
            </a:r>
            <a:r>
              <a:rPr lang="he-IL" sz="2500" dirty="0">
                <a:latin typeface="SBL Hebrew" panose="02000000000000000000" pitchFamily="2" charset="-79"/>
                <a:cs typeface="SBL Hebrew" panose="02000000000000000000" pitchFamily="2" charset="-79"/>
              </a:rPr>
              <a:t>לֹא</a:t>
            </a:r>
            <a:r>
              <a:rPr lang="en-US" sz="2500" dirty="0" smtClean="0"/>
              <a:t> + </a:t>
            </a:r>
            <a:r>
              <a:rPr lang="en-US" sz="2500" dirty="0" err="1" smtClean="0"/>
              <a:t>yiqtol</a:t>
            </a:r>
            <a:endParaRPr lang="en-US" sz="2500" dirty="0"/>
          </a:p>
          <a:p>
            <a:pPr marL="800100" indent="-457200">
              <a:buFont typeface="+mj-lt"/>
              <a:buAutoNum type="arabicPeriod" startAt="2"/>
            </a:pPr>
            <a:r>
              <a:rPr lang="en-US" sz="2500" b="1" dirty="0"/>
              <a:t>Consequence, purpose</a:t>
            </a:r>
            <a:r>
              <a:rPr lang="en-US" sz="2500" dirty="0" smtClean="0"/>
              <a:t>: </a:t>
            </a:r>
            <a:r>
              <a:rPr lang="en-US" sz="2500" dirty="0" err="1">
                <a:solidFill>
                  <a:srgbClr val="0000FF"/>
                </a:solidFill>
              </a:rPr>
              <a:t>W</a:t>
            </a:r>
            <a:r>
              <a:rPr lang="en-US" sz="2500" dirty="0" err="1" smtClean="0">
                <a:solidFill>
                  <a:srgbClr val="0000FF"/>
                </a:solidFill>
              </a:rPr>
              <a:t>eqatal</a:t>
            </a:r>
            <a:endParaRPr lang="he-IL" sz="2500" dirty="0">
              <a:solidFill>
                <a:srgbClr val="0000FF"/>
              </a:solidFill>
              <a:latin typeface="SBL Hebrew" panose="02000000000000000000" pitchFamily="2" charset="-79"/>
              <a:cs typeface="SBL Hebrew" panose="02000000000000000000" pitchFamily="2" charset="-79"/>
            </a:endParaRPr>
          </a:p>
          <a:p>
            <a:pPr marL="917575" indent="-457200">
              <a:buFont typeface="+mj-lt"/>
              <a:buAutoNum type="arabicPeriod" startAt="2"/>
            </a:pPr>
            <a:r>
              <a:rPr lang="en-US" sz="2500" b="1" dirty="0" err="1" smtClean="0"/>
              <a:t>Backgrounded</a:t>
            </a:r>
            <a:r>
              <a:rPr lang="en-US" sz="2500" b="1" dirty="0" smtClean="0"/>
              <a:t> activities</a:t>
            </a:r>
            <a:r>
              <a:rPr lang="en-US" sz="2500" dirty="0" smtClean="0"/>
              <a:t>: Participle</a:t>
            </a:r>
            <a:endParaRPr lang="en-US" sz="2500" dirty="0"/>
          </a:p>
          <a:p>
            <a:pPr marL="1139825" indent="-457200">
              <a:buFont typeface="+mj-lt"/>
              <a:buAutoNum type="arabicPeriod" startAt="2"/>
            </a:pPr>
            <a:r>
              <a:rPr lang="en-US" sz="2500" b="1" dirty="0" smtClean="0"/>
              <a:t>Scene setting</a:t>
            </a:r>
            <a:r>
              <a:rPr lang="en-US" sz="2500" dirty="0" smtClean="0"/>
              <a:t>: </a:t>
            </a:r>
            <a:r>
              <a:rPr lang="en-US" sz="2500" dirty="0" err="1"/>
              <a:t>Verbless</a:t>
            </a:r>
            <a:r>
              <a:rPr lang="en-US" sz="2500" dirty="0"/>
              <a:t> </a:t>
            </a:r>
            <a:r>
              <a:rPr lang="en-US" sz="2500" dirty="0" smtClean="0"/>
              <a:t>Clause</a:t>
            </a:r>
          </a:p>
        </p:txBody>
      </p:sp>
      <p:cxnSp>
        <p:nvCxnSpPr>
          <p:cNvPr id="7" name="Straight Connector 6"/>
          <p:cNvCxnSpPr/>
          <p:nvPr/>
        </p:nvCxnSpPr>
        <p:spPr>
          <a:xfrm>
            <a:off x="381000" y="2209800"/>
            <a:ext cx="8458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
          <p:cNvSpPr>
            <a:spLocks noGrp="1"/>
          </p:cNvSpPr>
          <p:nvPr>
            <p:ph type="title"/>
          </p:nvPr>
        </p:nvSpPr>
        <p:spPr>
          <a:xfrm>
            <a:off x="228600" y="0"/>
            <a:ext cx="8610600" cy="762000"/>
          </a:xfrm>
        </p:spPr>
        <p:txBody>
          <a:bodyPr>
            <a:normAutofit/>
          </a:bodyPr>
          <a:lstStyle/>
          <a:p>
            <a:r>
              <a:rPr lang="en-US" sz="3200" dirty="0"/>
              <a:t>Discourse Profile (</a:t>
            </a:r>
            <a:r>
              <a:rPr lang="en-US" sz="3200" u="sng" dirty="0"/>
              <a:t>to date</a:t>
            </a:r>
            <a:r>
              <a:rPr lang="en-US" sz="3200" dirty="0"/>
              <a:t>) for Hortatory Discourse </a:t>
            </a:r>
          </a:p>
        </p:txBody>
      </p:sp>
      <p:sp>
        <p:nvSpPr>
          <p:cNvPr id="6" name="Rectangle 5"/>
          <p:cNvSpPr/>
          <p:nvPr/>
        </p:nvSpPr>
        <p:spPr>
          <a:xfrm>
            <a:off x="7239000" y="1185446"/>
            <a:ext cx="1600200" cy="338554"/>
          </a:xfrm>
          <a:prstGeom prst="rect">
            <a:avLst/>
          </a:prstGeom>
          <a:ln w="19050">
            <a:solidFill>
              <a:schemeClr val="tx1"/>
            </a:solidFill>
          </a:ln>
        </p:spPr>
        <p:txBody>
          <a:bodyPr wrap="square">
            <a:spAutoFit/>
          </a:bodyPr>
          <a:lstStyle/>
          <a:p>
            <a:r>
              <a:rPr lang="en-US" sz="1600" dirty="0" smtClean="0"/>
              <a:t>2 mainline verbs</a:t>
            </a:r>
            <a:endParaRPr lang="en-US" sz="1600" dirty="0"/>
          </a:p>
        </p:txBody>
      </p:sp>
      <p:sp>
        <p:nvSpPr>
          <p:cNvPr id="8" name="Rectangle 7"/>
          <p:cNvSpPr/>
          <p:nvPr/>
        </p:nvSpPr>
        <p:spPr>
          <a:xfrm>
            <a:off x="7620000" y="3166646"/>
            <a:ext cx="1219200" cy="338554"/>
          </a:xfrm>
          <a:prstGeom prst="rect">
            <a:avLst/>
          </a:prstGeom>
          <a:ln w="19050">
            <a:solidFill>
              <a:schemeClr val="tx1"/>
            </a:solidFill>
          </a:ln>
        </p:spPr>
        <p:txBody>
          <a:bodyPr wrap="square">
            <a:spAutoFit/>
          </a:bodyPr>
          <a:lstStyle/>
          <a:p>
            <a:r>
              <a:rPr lang="en-US" sz="1600" dirty="0" smtClean="0"/>
              <a:t>2 </a:t>
            </a:r>
            <a:r>
              <a:rPr lang="en-US" sz="1600" dirty="0" err="1" smtClean="0"/>
              <a:t>weqatals</a:t>
            </a:r>
            <a:endParaRPr lang="en-US" sz="1600" dirty="0"/>
          </a:p>
        </p:txBody>
      </p:sp>
      <p:cxnSp>
        <p:nvCxnSpPr>
          <p:cNvPr id="3" name="Straight Arrow Connector 2"/>
          <p:cNvCxnSpPr>
            <a:stCxn id="6" idx="1"/>
          </p:cNvCxnSpPr>
          <p:nvPr/>
        </p:nvCxnSpPr>
        <p:spPr>
          <a:xfrm flipH="1" flipV="1">
            <a:off x="4114800" y="1330367"/>
            <a:ext cx="3124200" cy="24356"/>
          </a:xfrm>
          <a:prstGeom prst="straightConnector1">
            <a:avLst/>
          </a:prstGeom>
          <a:ln>
            <a:solidFill>
              <a:srgbClr val="FF00FF"/>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4114800" y="1354723"/>
            <a:ext cx="3124200" cy="245477"/>
          </a:xfrm>
          <a:prstGeom prst="straightConnector1">
            <a:avLst/>
          </a:prstGeom>
          <a:ln>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8" idx="1"/>
          </p:cNvCxnSpPr>
          <p:nvPr/>
        </p:nvCxnSpPr>
        <p:spPr>
          <a:xfrm flipH="1" flipV="1">
            <a:off x="5029200" y="2362200"/>
            <a:ext cx="2590800" cy="973723"/>
          </a:xfrm>
          <a:prstGeom prst="straightConnector1">
            <a:avLst/>
          </a:prstGeom>
          <a:ln>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8" idx="1"/>
          </p:cNvCxnSpPr>
          <p:nvPr/>
        </p:nvCxnSpPr>
        <p:spPr>
          <a:xfrm flipH="1">
            <a:off x="6210300" y="3335923"/>
            <a:ext cx="1409700" cy="550277"/>
          </a:xfrm>
          <a:prstGeom prst="straightConnector1">
            <a:avLst/>
          </a:prstGeom>
          <a:ln>
            <a:solidFill>
              <a:srgbClr val="0000FF"/>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08758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p:cNvSpPr txBox="1">
            <a:spLocks/>
          </p:cNvSpPr>
          <p:nvPr/>
        </p:nvSpPr>
        <p:spPr>
          <a:xfrm>
            <a:off x="457200" y="1066800"/>
            <a:ext cx="8229600" cy="4495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rabicPeriod"/>
              <a:tabLst>
                <a:tab pos="4114800" algn="l"/>
                <a:tab pos="6172200" algn="l"/>
              </a:tabLst>
            </a:pPr>
            <a:r>
              <a:rPr lang="en-US" sz="2500" b="1" dirty="0"/>
              <a:t>Mainline</a:t>
            </a:r>
            <a:r>
              <a:rPr lang="en-US" sz="2500" dirty="0"/>
              <a:t>: </a:t>
            </a:r>
            <a:r>
              <a:rPr lang="en-US" sz="2500" dirty="0" smtClean="0"/>
              <a:t>a. </a:t>
            </a:r>
            <a:r>
              <a:rPr lang="en-US" sz="2500" dirty="0" smtClean="0">
                <a:solidFill>
                  <a:srgbClr val="FF00FF"/>
                </a:solidFill>
              </a:rPr>
              <a:t>Imperative </a:t>
            </a:r>
          </a:p>
          <a:p>
            <a:pPr marL="1771650" indent="0">
              <a:buNone/>
              <a:tabLst>
                <a:tab pos="4114800" algn="l"/>
                <a:tab pos="6172200" algn="l"/>
              </a:tabLst>
            </a:pPr>
            <a:r>
              <a:rPr lang="en-US" sz="2500" dirty="0" smtClean="0"/>
              <a:t>b. </a:t>
            </a:r>
            <a:r>
              <a:rPr lang="en-US" sz="2500" dirty="0" err="1" smtClean="0">
                <a:solidFill>
                  <a:srgbClr val="0000FF"/>
                </a:solidFill>
              </a:rPr>
              <a:t>Weqatal</a:t>
            </a:r>
            <a:r>
              <a:rPr lang="en-US" sz="2500" dirty="0" smtClean="0">
                <a:solidFill>
                  <a:srgbClr val="0000FF"/>
                </a:solidFill>
              </a:rPr>
              <a:t> </a:t>
            </a:r>
            <a:r>
              <a:rPr lang="en-US" sz="2500" dirty="0" smtClean="0"/>
              <a:t>(for Mitigated Hortatory Discourse)</a:t>
            </a:r>
            <a:endParaRPr lang="en-US" sz="2500" dirty="0"/>
          </a:p>
          <a:p>
            <a:pPr marL="117475" indent="0">
              <a:buNone/>
            </a:pPr>
            <a:endParaRPr lang="en-US" sz="2500" b="1" dirty="0" smtClean="0"/>
          </a:p>
          <a:p>
            <a:pPr marL="117475" indent="0">
              <a:buNone/>
            </a:pPr>
            <a:r>
              <a:rPr lang="en-US" sz="2500" b="1" dirty="0" smtClean="0"/>
              <a:t>Off-the-line</a:t>
            </a:r>
            <a:r>
              <a:rPr lang="en-US" sz="2500" dirty="0"/>
              <a:t>:</a:t>
            </a:r>
          </a:p>
          <a:p>
            <a:pPr marL="574675" indent="-457200">
              <a:buFont typeface="+mj-lt"/>
              <a:buAutoNum type="arabicPeriod" startAt="2"/>
              <a:tabLst>
                <a:tab pos="4572000" algn="l"/>
                <a:tab pos="6858000" algn="l"/>
              </a:tabLst>
            </a:pPr>
            <a:r>
              <a:rPr lang="en-US" sz="2500" b="1" dirty="0"/>
              <a:t>Topicalization</a:t>
            </a:r>
            <a:r>
              <a:rPr lang="en-US" sz="2500" dirty="0"/>
              <a:t>: </a:t>
            </a:r>
            <a:r>
              <a:rPr lang="en-US" sz="2500" dirty="0" smtClean="0"/>
              <a:t>X-Imperative</a:t>
            </a:r>
            <a:endParaRPr lang="en-US" sz="2500" dirty="0"/>
          </a:p>
          <a:p>
            <a:pPr marL="690563" indent="-457200">
              <a:buFont typeface="+mj-lt"/>
              <a:buAutoNum type="arabicPeriod" startAt="2"/>
            </a:pPr>
            <a:r>
              <a:rPr lang="en-US" sz="2500" b="1" dirty="0" smtClean="0"/>
              <a:t>Prohibitive Commands</a:t>
            </a:r>
            <a:r>
              <a:rPr lang="en-US" sz="2500" dirty="0" smtClean="0"/>
              <a:t>: </a:t>
            </a:r>
            <a:r>
              <a:rPr lang="he-IL" sz="2500" dirty="0" smtClean="0">
                <a:solidFill>
                  <a:srgbClr val="FF0000"/>
                </a:solidFill>
                <a:latin typeface="SBL Hebrew" panose="02000000000000000000" pitchFamily="2" charset="-79"/>
                <a:cs typeface="SBL Hebrew" panose="02000000000000000000" pitchFamily="2" charset="-79"/>
              </a:rPr>
              <a:t>אַל</a:t>
            </a:r>
            <a:r>
              <a:rPr lang="en-US" sz="2500" dirty="0" smtClean="0">
                <a:solidFill>
                  <a:srgbClr val="FF0000"/>
                </a:solidFill>
              </a:rPr>
              <a:t> or </a:t>
            </a:r>
            <a:r>
              <a:rPr lang="he-IL" sz="2500" dirty="0">
                <a:solidFill>
                  <a:srgbClr val="FF0000"/>
                </a:solidFill>
                <a:latin typeface="SBL Hebrew" panose="02000000000000000000" pitchFamily="2" charset="-79"/>
                <a:cs typeface="SBL Hebrew" panose="02000000000000000000" pitchFamily="2" charset="-79"/>
              </a:rPr>
              <a:t>לֹא</a:t>
            </a:r>
            <a:r>
              <a:rPr lang="en-US" sz="2500" dirty="0" smtClean="0">
                <a:solidFill>
                  <a:srgbClr val="FF0000"/>
                </a:solidFill>
              </a:rPr>
              <a:t> + </a:t>
            </a:r>
            <a:r>
              <a:rPr lang="en-US" sz="2500" dirty="0" err="1" smtClean="0">
                <a:solidFill>
                  <a:srgbClr val="FF0000"/>
                </a:solidFill>
              </a:rPr>
              <a:t>yiqtol</a:t>
            </a:r>
            <a:endParaRPr lang="en-US" sz="2500" dirty="0">
              <a:solidFill>
                <a:srgbClr val="FF0000"/>
              </a:solidFill>
            </a:endParaRPr>
          </a:p>
          <a:p>
            <a:pPr marL="800100" indent="-457200">
              <a:buFont typeface="+mj-lt"/>
              <a:buAutoNum type="arabicPeriod" startAt="2"/>
            </a:pPr>
            <a:r>
              <a:rPr lang="en-US" sz="2500" b="1" dirty="0"/>
              <a:t>Consequence, purpose</a:t>
            </a:r>
            <a:r>
              <a:rPr lang="en-US" sz="2500" dirty="0" smtClean="0"/>
              <a:t>: </a:t>
            </a:r>
            <a:r>
              <a:rPr lang="en-US" sz="2500" dirty="0" err="1">
                <a:solidFill>
                  <a:srgbClr val="0000FF"/>
                </a:solidFill>
              </a:rPr>
              <a:t>W</a:t>
            </a:r>
            <a:r>
              <a:rPr lang="en-US" sz="2500" dirty="0" err="1" smtClean="0">
                <a:solidFill>
                  <a:srgbClr val="0000FF"/>
                </a:solidFill>
              </a:rPr>
              <a:t>eqatal</a:t>
            </a:r>
            <a:endParaRPr lang="he-IL" sz="2500" dirty="0">
              <a:solidFill>
                <a:srgbClr val="0000FF"/>
              </a:solidFill>
              <a:latin typeface="SBL Hebrew" panose="02000000000000000000" pitchFamily="2" charset="-79"/>
              <a:cs typeface="SBL Hebrew" panose="02000000000000000000" pitchFamily="2" charset="-79"/>
            </a:endParaRPr>
          </a:p>
          <a:p>
            <a:pPr marL="917575" indent="-457200">
              <a:buFont typeface="+mj-lt"/>
              <a:buAutoNum type="arabicPeriod" startAt="2"/>
            </a:pPr>
            <a:r>
              <a:rPr lang="en-US" sz="2500" b="1" dirty="0" err="1" smtClean="0"/>
              <a:t>Backgrounded</a:t>
            </a:r>
            <a:r>
              <a:rPr lang="en-US" sz="2500" b="1" dirty="0" smtClean="0"/>
              <a:t> activities</a:t>
            </a:r>
            <a:r>
              <a:rPr lang="en-US" sz="2500" dirty="0" smtClean="0"/>
              <a:t>: Participle</a:t>
            </a:r>
            <a:endParaRPr lang="en-US" sz="2500" dirty="0"/>
          </a:p>
          <a:p>
            <a:pPr marL="1139825" indent="-457200">
              <a:buFont typeface="+mj-lt"/>
              <a:buAutoNum type="arabicPeriod" startAt="2"/>
            </a:pPr>
            <a:r>
              <a:rPr lang="en-US" sz="2500" b="1" dirty="0" smtClean="0"/>
              <a:t>Scene setting</a:t>
            </a:r>
            <a:r>
              <a:rPr lang="en-US" sz="2500" dirty="0" smtClean="0"/>
              <a:t>: </a:t>
            </a:r>
            <a:r>
              <a:rPr lang="en-US" sz="2500" dirty="0" err="1"/>
              <a:t>Verbless</a:t>
            </a:r>
            <a:r>
              <a:rPr lang="en-US" sz="2500" dirty="0"/>
              <a:t> </a:t>
            </a:r>
            <a:r>
              <a:rPr lang="en-US" sz="2500" dirty="0" smtClean="0"/>
              <a:t>Clause</a:t>
            </a:r>
          </a:p>
        </p:txBody>
      </p:sp>
      <p:cxnSp>
        <p:nvCxnSpPr>
          <p:cNvPr id="7" name="Straight Connector 6"/>
          <p:cNvCxnSpPr/>
          <p:nvPr/>
        </p:nvCxnSpPr>
        <p:spPr>
          <a:xfrm>
            <a:off x="381000" y="2209800"/>
            <a:ext cx="8458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
          <p:cNvSpPr>
            <a:spLocks noGrp="1"/>
          </p:cNvSpPr>
          <p:nvPr>
            <p:ph type="title"/>
          </p:nvPr>
        </p:nvSpPr>
        <p:spPr>
          <a:xfrm>
            <a:off x="228600" y="0"/>
            <a:ext cx="8610600" cy="762000"/>
          </a:xfrm>
        </p:spPr>
        <p:txBody>
          <a:bodyPr>
            <a:normAutofit/>
          </a:bodyPr>
          <a:lstStyle/>
          <a:p>
            <a:r>
              <a:rPr lang="en-US" sz="3200" dirty="0"/>
              <a:t>Discourse Profile (</a:t>
            </a:r>
            <a:r>
              <a:rPr lang="en-US" sz="3200" u="sng" dirty="0"/>
              <a:t>to date</a:t>
            </a:r>
            <a:r>
              <a:rPr lang="en-US" sz="3200" dirty="0"/>
              <a:t>) for Hortatory Discourse </a:t>
            </a:r>
          </a:p>
        </p:txBody>
      </p:sp>
      <p:sp>
        <p:nvSpPr>
          <p:cNvPr id="6" name="Rectangle 5"/>
          <p:cNvSpPr/>
          <p:nvPr/>
        </p:nvSpPr>
        <p:spPr>
          <a:xfrm>
            <a:off x="7239000" y="1185446"/>
            <a:ext cx="1600200" cy="338554"/>
          </a:xfrm>
          <a:prstGeom prst="rect">
            <a:avLst/>
          </a:prstGeom>
          <a:ln w="19050">
            <a:solidFill>
              <a:schemeClr val="tx1"/>
            </a:solidFill>
          </a:ln>
        </p:spPr>
        <p:txBody>
          <a:bodyPr wrap="square">
            <a:spAutoFit/>
          </a:bodyPr>
          <a:lstStyle/>
          <a:p>
            <a:r>
              <a:rPr lang="en-US" sz="1600" dirty="0" smtClean="0"/>
              <a:t>2 mainline verbs</a:t>
            </a:r>
            <a:endParaRPr lang="en-US" sz="1600" dirty="0"/>
          </a:p>
        </p:txBody>
      </p:sp>
      <p:sp>
        <p:nvSpPr>
          <p:cNvPr id="8" name="Rectangle 7"/>
          <p:cNvSpPr/>
          <p:nvPr/>
        </p:nvSpPr>
        <p:spPr>
          <a:xfrm>
            <a:off x="7620000" y="3166646"/>
            <a:ext cx="1219200" cy="338554"/>
          </a:xfrm>
          <a:prstGeom prst="rect">
            <a:avLst/>
          </a:prstGeom>
          <a:ln w="19050">
            <a:solidFill>
              <a:schemeClr val="tx1"/>
            </a:solidFill>
          </a:ln>
        </p:spPr>
        <p:txBody>
          <a:bodyPr wrap="square">
            <a:spAutoFit/>
          </a:bodyPr>
          <a:lstStyle/>
          <a:p>
            <a:r>
              <a:rPr lang="en-US" sz="1600" dirty="0" smtClean="0"/>
              <a:t>2 </a:t>
            </a:r>
            <a:r>
              <a:rPr lang="en-US" sz="1600" dirty="0" err="1" smtClean="0"/>
              <a:t>weqatals</a:t>
            </a:r>
            <a:endParaRPr lang="en-US" sz="1600" dirty="0"/>
          </a:p>
        </p:txBody>
      </p:sp>
      <p:sp>
        <p:nvSpPr>
          <p:cNvPr id="9" name="Rectangle 8"/>
          <p:cNvSpPr/>
          <p:nvPr/>
        </p:nvSpPr>
        <p:spPr>
          <a:xfrm>
            <a:off x="6781800" y="4793397"/>
            <a:ext cx="2057400" cy="830997"/>
          </a:xfrm>
          <a:prstGeom prst="rect">
            <a:avLst/>
          </a:prstGeom>
          <a:ln w="19050">
            <a:solidFill>
              <a:schemeClr val="tx1"/>
            </a:solidFill>
          </a:ln>
        </p:spPr>
        <p:txBody>
          <a:bodyPr wrap="square">
            <a:spAutoFit/>
          </a:bodyPr>
          <a:lstStyle/>
          <a:p>
            <a:r>
              <a:rPr lang="en-US" sz="1600" dirty="0" smtClean="0"/>
              <a:t>Negation fairly high in the Discourse </a:t>
            </a:r>
            <a:r>
              <a:rPr lang="en-US" sz="1600" dirty="0"/>
              <a:t>P</a:t>
            </a:r>
            <a:r>
              <a:rPr lang="en-US" sz="1600" dirty="0" smtClean="0"/>
              <a:t>rofile, though still off-line.</a:t>
            </a:r>
            <a:endParaRPr lang="en-US" sz="1600" dirty="0"/>
          </a:p>
        </p:txBody>
      </p:sp>
      <p:cxnSp>
        <p:nvCxnSpPr>
          <p:cNvPr id="3" name="Straight Arrow Connector 2"/>
          <p:cNvCxnSpPr>
            <a:stCxn id="6" idx="1"/>
          </p:cNvCxnSpPr>
          <p:nvPr/>
        </p:nvCxnSpPr>
        <p:spPr>
          <a:xfrm flipH="1" flipV="1">
            <a:off x="4114800" y="1330367"/>
            <a:ext cx="3124200" cy="24356"/>
          </a:xfrm>
          <a:prstGeom prst="straightConnector1">
            <a:avLst/>
          </a:prstGeom>
          <a:ln>
            <a:solidFill>
              <a:srgbClr val="FF00FF"/>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4114800" y="1354723"/>
            <a:ext cx="3124200" cy="245477"/>
          </a:xfrm>
          <a:prstGeom prst="straightConnector1">
            <a:avLst/>
          </a:prstGeom>
          <a:ln>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8" idx="1"/>
          </p:cNvCxnSpPr>
          <p:nvPr/>
        </p:nvCxnSpPr>
        <p:spPr>
          <a:xfrm flipH="1" flipV="1">
            <a:off x="5029200" y="2362200"/>
            <a:ext cx="2590800" cy="973723"/>
          </a:xfrm>
          <a:prstGeom prst="straightConnector1">
            <a:avLst/>
          </a:prstGeom>
          <a:ln>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8" idx="1"/>
          </p:cNvCxnSpPr>
          <p:nvPr/>
        </p:nvCxnSpPr>
        <p:spPr>
          <a:xfrm flipH="1">
            <a:off x="6210300" y="3335923"/>
            <a:ext cx="1409700" cy="550277"/>
          </a:xfrm>
          <a:prstGeom prst="straightConnector1">
            <a:avLst/>
          </a:prstGeom>
          <a:ln>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9" idx="1"/>
          </p:cNvCxnSpPr>
          <p:nvPr/>
        </p:nvCxnSpPr>
        <p:spPr>
          <a:xfrm flipH="1" flipV="1">
            <a:off x="5638800" y="3810000"/>
            <a:ext cx="1143000" cy="139889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9217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err="1" smtClean="0"/>
              <a:t>Paragogic</a:t>
            </a:r>
            <a:r>
              <a:rPr lang="en-US" dirty="0" smtClean="0"/>
              <a:t> </a:t>
            </a:r>
            <a:r>
              <a:rPr lang="en-US" i="1" dirty="0"/>
              <a:t>heh</a:t>
            </a:r>
            <a:r>
              <a:rPr lang="en-US" dirty="0"/>
              <a:t> on the imperative</a:t>
            </a:r>
          </a:p>
        </p:txBody>
      </p:sp>
      <p:sp>
        <p:nvSpPr>
          <p:cNvPr id="4" name="Content Placeholder 3"/>
          <p:cNvSpPr>
            <a:spLocks noGrp="1"/>
          </p:cNvSpPr>
          <p:nvPr>
            <p:ph idx="1"/>
          </p:nvPr>
        </p:nvSpPr>
        <p:spPr>
          <a:xfrm>
            <a:off x="457200" y="1905000"/>
            <a:ext cx="8229600" cy="4038599"/>
          </a:xfrm>
        </p:spPr>
        <p:txBody>
          <a:bodyPr>
            <a:normAutofit/>
          </a:bodyPr>
          <a:lstStyle/>
          <a:p>
            <a:r>
              <a:rPr lang="en-US" dirty="0" smtClean="0"/>
              <a:t>What is the normal imperative of </a:t>
            </a:r>
            <a:r>
              <a:rPr lang="he-IL" dirty="0" smtClean="0">
                <a:latin typeface="SBL Hebrew" panose="02000000000000000000" pitchFamily="2" charset="-79"/>
                <a:cs typeface="SBL Hebrew" panose="02000000000000000000" pitchFamily="2" charset="-79"/>
              </a:rPr>
              <a:t>הָלַךְ</a:t>
            </a:r>
            <a:r>
              <a:rPr lang="en-US" dirty="0" smtClean="0"/>
              <a:t>?</a:t>
            </a:r>
            <a:endParaRPr lang="en-US" dirty="0" smtClean="0">
              <a:solidFill>
                <a:srgbClr val="FF00FF"/>
              </a:solidFill>
              <a:latin typeface="SBL Hebrew" panose="02000000000000000000" pitchFamily="2" charset="-79"/>
              <a:cs typeface="SBL Hebrew" panose="02000000000000000000" pitchFamily="2" charset="-79"/>
            </a:endParaRPr>
          </a:p>
        </p:txBody>
      </p:sp>
      <p:sp>
        <p:nvSpPr>
          <p:cNvPr id="5" name="Subtitle 2"/>
          <p:cNvSpPr txBox="1">
            <a:spLocks/>
          </p:cNvSpPr>
          <p:nvPr/>
        </p:nvSpPr>
        <p:spPr>
          <a:xfrm>
            <a:off x="609600" y="762000"/>
            <a:ext cx="7715250" cy="7239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pPr>
            <a:r>
              <a:rPr lang="he-IL" dirty="0" smtClean="0">
                <a:latin typeface="SBL Hebrew" panose="02000000000000000000" pitchFamily="2" charset="-79"/>
                <a:cs typeface="SBL Hebrew" panose="02000000000000000000" pitchFamily="2" charset="-79"/>
              </a:rPr>
              <a:t>וַיֹּאמְרוּ לְיִפְתָּח </a:t>
            </a:r>
            <a:r>
              <a:rPr lang="he-IL" dirty="0" smtClean="0">
                <a:solidFill>
                  <a:srgbClr val="FF00FF"/>
                </a:solidFill>
                <a:latin typeface="SBL Hebrew" panose="02000000000000000000" pitchFamily="2" charset="-79"/>
                <a:cs typeface="SBL Hebrew" panose="02000000000000000000" pitchFamily="2" charset="-79"/>
              </a:rPr>
              <a:t>לְכָה</a:t>
            </a:r>
            <a:r>
              <a:rPr lang="he-IL" dirty="0" smtClean="0">
                <a:latin typeface="SBL Hebrew" panose="02000000000000000000" pitchFamily="2" charset="-79"/>
                <a:cs typeface="SBL Hebrew" panose="02000000000000000000" pitchFamily="2" charset="-79"/>
              </a:rPr>
              <a:t> </a:t>
            </a:r>
            <a:r>
              <a:rPr lang="he-IL" dirty="0">
                <a:latin typeface="SBL Hebrew" panose="02000000000000000000" pitchFamily="2" charset="-79"/>
                <a:cs typeface="SBL Hebrew" panose="02000000000000000000" pitchFamily="2" charset="-79"/>
              </a:rPr>
              <a:t>וְהָיִ֫יתָה </a:t>
            </a:r>
            <a:r>
              <a:rPr lang="he-IL" dirty="0" smtClean="0">
                <a:latin typeface="SBL Hebrew" panose="02000000000000000000" pitchFamily="2" charset="-79"/>
                <a:cs typeface="SBL Hebrew" panose="02000000000000000000" pitchFamily="2" charset="-79"/>
              </a:rPr>
              <a:t>לָּנוּ </a:t>
            </a:r>
            <a:r>
              <a:rPr lang="he-IL" dirty="0" smtClean="0">
                <a:latin typeface="SBL Hebrew" panose="02000000000000000000" pitchFamily="2" charset="-79"/>
                <a:cs typeface="SBL Hebrew" panose="02000000000000000000" pitchFamily="2" charset="-79"/>
              </a:rPr>
              <a:t>לְקָצִין</a:t>
            </a:r>
            <a:endParaRPr lang="en-US" dirty="0" smtClean="0">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9754333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err="1" smtClean="0"/>
              <a:t>Paragogic</a:t>
            </a:r>
            <a:r>
              <a:rPr lang="en-US" dirty="0" smtClean="0"/>
              <a:t> </a:t>
            </a:r>
            <a:r>
              <a:rPr lang="en-US" i="1" dirty="0"/>
              <a:t>heh</a:t>
            </a:r>
            <a:r>
              <a:rPr lang="en-US" dirty="0"/>
              <a:t> on the imperative</a:t>
            </a:r>
          </a:p>
        </p:txBody>
      </p:sp>
      <p:sp>
        <p:nvSpPr>
          <p:cNvPr id="4" name="Content Placeholder 3"/>
          <p:cNvSpPr>
            <a:spLocks noGrp="1"/>
          </p:cNvSpPr>
          <p:nvPr>
            <p:ph idx="1"/>
          </p:nvPr>
        </p:nvSpPr>
        <p:spPr>
          <a:xfrm>
            <a:off x="457200" y="1905000"/>
            <a:ext cx="8229600" cy="4038599"/>
          </a:xfrm>
        </p:spPr>
        <p:txBody>
          <a:bodyPr>
            <a:normAutofit/>
          </a:bodyPr>
          <a:lstStyle/>
          <a:p>
            <a:r>
              <a:rPr lang="en-US" dirty="0" smtClean="0"/>
              <a:t>What is the normal imperative of </a:t>
            </a:r>
            <a:r>
              <a:rPr lang="he-IL" dirty="0" smtClean="0">
                <a:latin typeface="SBL Hebrew" panose="02000000000000000000" pitchFamily="2" charset="-79"/>
                <a:cs typeface="SBL Hebrew" panose="02000000000000000000" pitchFamily="2" charset="-79"/>
              </a:rPr>
              <a:t>הָלַךְ</a:t>
            </a:r>
            <a:r>
              <a:rPr lang="en-US" dirty="0" smtClean="0"/>
              <a:t>?</a:t>
            </a:r>
            <a:endParaRPr lang="en-US" dirty="0" smtClean="0">
              <a:solidFill>
                <a:srgbClr val="FF00FF"/>
              </a:solidFill>
              <a:latin typeface="SBL Hebrew" panose="02000000000000000000" pitchFamily="2" charset="-79"/>
              <a:cs typeface="SBL Hebrew" panose="02000000000000000000" pitchFamily="2" charset="-79"/>
            </a:endParaRPr>
          </a:p>
        </p:txBody>
      </p:sp>
      <p:sp>
        <p:nvSpPr>
          <p:cNvPr id="5" name="Subtitle 2"/>
          <p:cNvSpPr txBox="1">
            <a:spLocks/>
          </p:cNvSpPr>
          <p:nvPr/>
        </p:nvSpPr>
        <p:spPr>
          <a:xfrm>
            <a:off x="609600" y="762000"/>
            <a:ext cx="7715250" cy="7239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pPr>
            <a:r>
              <a:rPr lang="he-IL" dirty="0" smtClean="0">
                <a:latin typeface="SBL Hebrew" panose="02000000000000000000" pitchFamily="2" charset="-79"/>
                <a:cs typeface="SBL Hebrew" panose="02000000000000000000" pitchFamily="2" charset="-79"/>
              </a:rPr>
              <a:t>וַיֹּאמְרוּ לְיִפְתָּח </a:t>
            </a:r>
            <a:r>
              <a:rPr lang="he-IL" dirty="0" smtClean="0">
                <a:solidFill>
                  <a:srgbClr val="FF00FF"/>
                </a:solidFill>
                <a:latin typeface="SBL Hebrew" panose="02000000000000000000" pitchFamily="2" charset="-79"/>
                <a:cs typeface="SBL Hebrew" panose="02000000000000000000" pitchFamily="2" charset="-79"/>
              </a:rPr>
              <a:t>לְכָה</a:t>
            </a:r>
            <a:r>
              <a:rPr lang="he-IL" dirty="0" smtClean="0">
                <a:latin typeface="SBL Hebrew" panose="02000000000000000000" pitchFamily="2" charset="-79"/>
                <a:cs typeface="SBL Hebrew" panose="02000000000000000000" pitchFamily="2" charset="-79"/>
              </a:rPr>
              <a:t> </a:t>
            </a:r>
            <a:r>
              <a:rPr lang="he-IL" dirty="0">
                <a:latin typeface="SBL Hebrew" panose="02000000000000000000" pitchFamily="2" charset="-79"/>
                <a:cs typeface="SBL Hebrew" panose="02000000000000000000" pitchFamily="2" charset="-79"/>
              </a:rPr>
              <a:t>וְהָיִ֫יתָה </a:t>
            </a:r>
            <a:r>
              <a:rPr lang="he-IL" dirty="0" smtClean="0">
                <a:latin typeface="SBL Hebrew" panose="02000000000000000000" pitchFamily="2" charset="-79"/>
                <a:cs typeface="SBL Hebrew" panose="02000000000000000000" pitchFamily="2" charset="-79"/>
              </a:rPr>
              <a:t>לָּנוּ </a:t>
            </a:r>
            <a:r>
              <a:rPr lang="he-IL" dirty="0" smtClean="0">
                <a:latin typeface="SBL Hebrew" panose="02000000000000000000" pitchFamily="2" charset="-79"/>
                <a:cs typeface="SBL Hebrew" panose="02000000000000000000" pitchFamily="2" charset="-79"/>
              </a:rPr>
              <a:t>לְקָצִין</a:t>
            </a:r>
            <a:endParaRPr lang="en-US" dirty="0" smtClean="0">
              <a:latin typeface="SBL Hebrew" panose="02000000000000000000" pitchFamily="2" charset="-79"/>
              <a:cs typeface="SBL Hebrew" panose="02000000000000000000" pitchFamily="2" charset="-79"/>
            </a:endParaRPr>
          </a:p>
        </p:txBody>
      </p:sp>
      <p:sp>
        <p:nvSpPr>
          <p:cNvPr id="3" name="Rectangle 2"/>
          <p:cNvSpPr/>
          <p:nvPr/>
        </p:nvSpPr>
        <p:spPr>
          <a:xfrm>
            <a:off x="5604416" y="1244025"/>
            <a:ext cx="567784" cy="584775"/>
          </a:xfrm>
          <a:prstGeom prst="rect">
            <a:avLst/>
          </a:prstGeom>
          <a:ln>
            <a:noFill/>
          </a:ln>
        </p:spPr>
        <p:txBody>
          <a:bodyPr wrap="none">
            <a:spAutoFit/>
          </a:bodyPr>
          <a:lstStyle/>
          <a:p>
            <a:r>
              <a:rPr lang="he-IL" sz="3200" dirty="0">
                <a:solidFill>
                  <a:srgbClr val="FF00FF"/>
                </a:solidFill>
                <a:latin typeface="SBL Hebrew" panose="02000000000000000000" pitchFamily="2" charset="-79"/>
                <a:cs typeface="SBL Hebrew" panose="02000000000000000000" pitchFamily="2" charset="-79"/>
              </a:rPr>
              <a:t>לֵךְ</a:t>
            </a:r>
            <a:endParaRPr lang="en-US" sz="3200" dirty="0">
              <a:solidFill>
                <a:srgbClr val="FF00FF"/>
              </a:solidFill>
            </a:endParaRPr>
          </a:p>
        </p:txBody>
      </p:sp>
    </p:spTree>
    <p:extLst>
      <p:ext uri="{BB962C8B-B14F-4D97-AF65-F5344CB8AC3E}">
        <p14:creationId xmlns:p14="http://schemas.microsoft.com/office/powerpoint/2010/main" val="25539643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err="1" smtClean="0"/>
              <a:t>Paragogic</a:t>
            </a:r>
            <a:r>
              <a:rPr lang="en-US" dirty="0" smtClean="0"/>
              <a:t> </a:t>
            </a:r>
            <a:r>
              <a:rPr lang="en-US" i="1" dirty="0"/>
              <a:t>heh</a:t>
            </a:r>
            <a:r>
              <a:rPr lang="en-US" dirty="0"/>
              <a:t> on the imperative</a:t>
            </a:r>
          </a:p>
        </p:txBody>
      </p:sp>
      <p:sp>
        <p:nvSpPr>
          <p:cNvPr id="4" name="Content Placeholder 3"/>
          <p:cNvSpPr>
            <a:spLocks noGrp="1"/>
          </p:cNvSpPr>
          <p:nvPr>
            <p:ph idx="1"/>
          </p:nvPr>
        </p:nvSpPr>
        <p:spPr>
          <a:xfrm>
            <a:off x="457200" y="1905000"/>
            <a:ext cx="8458200" cy="4038599"/>
          </a:xfrm>
        </p:spPr>
        <p:txBody>
          <a:bodyPr>
            <a:normAutofit/>
          </a:bodyPr>
          <a:lstStyle/>
          <a:p>
            <a:r>
              <a:rPr lang="en-US" dirty="0"/>
              <a:t>The extra </a:t>
            </a:r>
            <a:r>
              <a:rPr lang="en-US" i="1" dirty="0"/>
              <a:t>heh</a:t>
            </a:r>
            <a:r>
              <a:rPr lang="en-US" dirty="0"/>
              <a:t> (actually </a:t>
            </a:r>
            <a:r>
              <a:rPr lang="en-US" i="1" dirty="0" err="1"/>
              <a:t>qamets</a:t>
            </a:r>
            <a:r>
              <a:rPr lang="en-US" i="1" dirty="0"/>
              <a:t>-heh</a:t>
            </a:r>
            <a:r>
              <a:rPr lang="en-US" dirty="0"/>
              <a:t>) at the end of this imperative </a:t>
            </a:r>
            <a:r>
              <a:rPr lang="en-US" dirty="0" smtClean="0"/>
              <a:t>is called a </a:t>
            </a:r>
            <a:r>
              <a:rPr lang="en-US" dirty="0" err="1"/>
              <a:t>paragogic</a:t>
            </a:r>
            <a:r>
              <a:rPr lang="en-US" dirty="0"/>
              <a:t>-</a:t>
            </a:r>
            <a:r>
              <a:rPr lang="en-US" i="1" dirty="0"/>
              <a:t>heh</a:t>
            </a:r>
            <a:r>
              <a:rPr lang="en-US" dirty="0"/>
              <a:t>. </a:t>
            </a:r>
            <a:endParaRPr lang="en-US" dirty="0" smtClean="0"/>
          </a:p>
          <a:p>
            <a:pPr lvl="1"/>
            <a:r>
              <a:rPr lang="en-US" dirty="0" err="1" smtClean="0"/>
              <a:t>Paragogic</a:t>
            </a:r>
            <a:r>
              <a:rPr lang="en-US" dirty="0" smtClean="0"/>
              <a:t> </a:t>
            </a:r>
            <a:r>
              <a:rPr lang="en-US" dirty="0"/>
              <a:t>means “added to the end</a:t>
            </a:r>
            <a:r>
              <a:rPr lang="en-US" dirty="0" smtClean="0"/>
              <a:t>.”</a:t>
            </a:r>
          </a:p>
          <a:p>
            <a:r>
              <a:rPr lang="en-US" dirty="0" smtClean="0"/>
              <a:t>Also known as the “lengthened imperative”</a:t>
            </a:r>
          </a:p>
          <a:p>
            <a:pPr lvl="1"/>
            <a:r>
              <a:rPr lang="en-US" dirty="0" smtClean="0"/>
              <a:t>Notice </a:t>
            </a:r>
            <a:r>
              <a:rPr lang="en-US" dirty="0"/>
              <a:t>the consequent change </a:t>
            </a:r>
            <a:r>
              <a:rPr lang="en-US" dirty="0" smtClean="0"/>
              <a:t>to the </a:t>
            </a:r>
            <a:r>
              <a:rPr lang="en-US" dirty="0"/>
              <a:t>first </a:t>
            </a:r>
            <a:r>
              <a:rPr lang="en-US" dirty="0" smtClean="0"/>
              <a:t>vowel. Expect changes here. In the strong verb the first vowel often changes to a </a:t>
            </a:r>
            <a:r>
              <a:rPr lang="en-US" i="1" dirty="0" err="1" smtClean="0"/>
              <a:t>qamets-hatuph</a:t>
            </a:r>
            <a:r>
              <a:rPr lang="en-US" dirty="0" smtClean="0"/>
              <a:t>.</a:t>
            </a:r>
            <a:endParaRPr lang="en-US" i="1" dirty="0"/>
          </a:p>
        </p:txBody>
      </p:sp>
      <p:sp>
        <p:nvSpPr>
          <p:cNvPr id="5" name="Subtitle 2"/>
          <p:cNvSpPr txBox="1">
            <a:spLocks/>
          </p:cNvSpPr>
          <p:nvPr/>
        </p:nvSpPr>
        <p:spPr>
          <a:xfrm>
            <a:off x="609600" y="762000"/>
            <a:ext cx="7715250" cy="7239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pPr>
            <a:r>
              <a:rPr lang="he-IL" dirty="0" smtClean="0">
                <a:latin typeface="SBL Hebrew" panose="02000000000000000000" pitchFamily="2" charset="-79"/>
                <a:cs typeface="SBL Hebrew" panose="02000000000000000000" pitchFamily="2" charset="-79"/>
              </a:rPr>
              <a:t>וַיֹּאמְרוּ לְיִפְתָּח </a:t>
            </a:r>
            <a:r>
              <a:rPr lang="he-IL" dirty="0" smtClean="0">
                <a:solidFill>
                  <a:srgbClr val="FF00FF"/>
                </a:solidFill>
                <a:latin typeface="SBL Hebrew" panose="02000000000000000000" pitchFamily="2" charset="-79"/>
                <a:cs typeface="SBL Hebrew" panose="02000000000000000000" pitchFamily="2" charset="-79"/>
              </a:rPr>
              <a:t>לְכָה</a:t>
            </a:r>
            <a:r>
              <a:rPr lang="he-IL" dirty="0" smtClean="0">
                <a:latin typeface="SBL Hebrew" panose="02000000000000000000" pitchFamily="2" charset="-79"/>
                <a:cs typeface="SBL Hebrew" panose="02000000000000000000" pitchFamily="2" charset="-79"/>
              </a:rPr>
              <a:t> </a:t>
            </a:r>
            <a:r>
              <a:rPr lang="he-IL" dirty="0">
                <a:latin typeface="SBL Hebrew" panose="02000000000000000000" pitchFamily="2" charset="-79"/>
                <a:cs typeface="SBL Hebrew" panose="02000000000000000000" pitchFamily="2" charset="-79"/>
              </a:rPr>
              <a:t>וְהָיִ֫יתָה </a:t>
            </a:r>
            <a:r>
              <a:rPr lang="he-IL" dirty="0" smtClean="0">
                <a:latin typeface="SBL Hebrew" panose="02000000000000000000" pitchFamily="2" charset="-79"/>
                <a:cs typeface="SBL Hebrew" panose="02000000000000000000" pitchFamily="2" charset="-79"/>
              </a:rPr>
              <a:t>לָּנוּ </a:t>
            </a:r>
            <a:r>
              <a:rPr lang="he-IL" dirty="0" smtClean="0">
                <a:latin typeface="SBL Hebrew" panose="02000000000000000000" pitchFamily="2" charset="-79"/>
                <a:cs typeface="SBL Hebrew" panose="02000000000000000000" pitchFamily="2" charset="-79"/>
              </a:rPr>
              <a:t>לְקָצִין</a:t>
            </a:r>
            <a:endParaRPr lang="en-US" dirty="0" smtClean="0">
              <a:latin typeface="SBL Hebrew" panose="02000000000000000000" pitchFamily="2" charset="-79"/>
              <a:cs typeface="SBL Hebrew" panose="02000000000000000000" pitchFamily="2" charset="-79"/>
            </a:endParaRPr>
          </a:p>
        </p:txBody>
      </p:sp>
      <p:sp>
        <p:nvSpPr>
          <p:cNvPr id="3" name="Rectangle 2"/>
          <p:cNvSpPr/>
          <p:nvPr/>
        </p:nvSpPr>
        <p:spPr>
          <a:xfrm>
            <a:off x="5604416" y="1244025"/>
            <a:ext cx="567784" cy="584775"/>
          </a:xfrm>
          <a:prstGeom prst="rect">
            <a:avLst/>
          </a:prstGeom>
        </p:spPr>
        <p:txBody>
          <a:bodyPr wrap="none">
            <a:spAutoFit/>
          </a:bodyPr>
          <a:lstStyle/>
          <a:p>
            <a:r>
              <a:rPr lang="he-IL" sz="3200" dirty="0">
                <a:solidFill>
                  <a:srgbClr val="FF00FF"/>
                </a:solidFill>
                <a:latin typeface="SBL Hebrew" panose="02000000000000000000" pitchFamily="2" charset="-79"/>
                <a:cs typeface="SBL Hebrew" panose="02000000000000000000" pitchFamily="2" charset="-79"/>
              </a:rPr>
              <a:t>לֵךְ</a:t>
            </a:r>
            <a:endParaRPr lang="en-US" sz="3200" dirty="0">
              <a:solidFill>
                <a:srgbClr val="FF00FF"/>
              </a:solidFill>
            </a:endParaRPr>
          </a:p>
        </p:txBody>
      </p:sp>
    </p:spTree>
    <p:extLst>
      <p:ext uri="{BB962C8B-B14F-4D97-AF65-F5344CB8AC3E}">
        <p14:creationId xmlns:p14="http://schemas.microsoft.com/office/powerpoint/2010/main" val="36242543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err="1" smtClean="0"/>
              <a:t>Paragogic</a:t>
            </a:r>
            <a:r>
              <a:rPr lang="en-US" dirty="0" smtClean="0"/>
              <a:t> </a:t>
            </a:r>
            <a:r>
              <a:rPr lang="en-US" i="1" dirty="0"/>
              <a:t>heh</a:t>
            </a:r>
            <a:r>
              <a:rPr lang="en-US" dirty="0"/>
              <a:t> on the imperative</a:t>
            </a:r>
          </a:p>
        </p:txBody>
      </p:sp>
      <p:sp>
        <p:nvSpPr>
          <p:cNvPr id="4" name="Content Placeholder 3"/>
          <p:cNvSpPr>
            <a:spLocks noGrp="1"/>
          </p:cNvSpPr>
          <p:nvPr>
            <p:ph idx="1"/>
          </p:nvPr>
        </p:nvSpPr>
        <p:spPr>
          <a:xfrm>
            <a:off x="228600" y="1905000"/>
            <a:ext cx="8915400" cy="4038599"/>
          </a:xfrm>
        </p:spPr>
        <p:txBody>
          <a:bodyPr>
            <a:normAutofit/>
          </a:bodyPr>
          <a:lstStyle/>
          <a:p>
            <a:pPr marL="0" indent="0">
              <a:buNone/>
            </a:pPr>
            <a:r>
              <a:rPr lang="en-US" dirty="0" smtClean="0"/>
              <a:t>What is the function of the lengthened imperative?</a:t>
            </a:r>
          </a:p>
          <a:p>
            <a:pPr marL="0" indent="0">
              <a:buNone/>
            </a:pPr>
            <a:r>
              <a:rPr lang="en-US" dirty="0" smtClean="0"/>
              <a:t>This is debated. Possibilities include:</a:t>
            </a:r>
          </a:p>
          <a:p>
            <a:pPr marL="971550" lvl="1" indent="-514350">
              <a:buFont typeface="+mj-lt"/>
              <a:buAutoNum type="arabicPeriod"/>
            </a:pPr>
            <a:r>
              <a:rPr lang="en-US" dirty="0" smtClean="0"/>
              <a:t>Making explicit the </a:t>
            </a:r>
            <a:r>
              <a:rPr lang="en-US" dirty="0"/>
              <a:t>expression of </a:t>
            </a:r>
            <a:r>
              <a:rPr lang="en-US" dirty="0" smtClean="0"/>
              <a:t>intention</a:t>
            </a:r>
          </a:p>
          <a:p>
            <a:pPr marL="1828800" lvl="3" indent="-514350"/>
            <a:r>
              <a:rPr lang="en-US" dirty="0" smtClean="0"/>
              <a:t>(as </a:t>
            </a:r>
            <a:r>
              <a:rPr lang="en-US" dirty="0"/>
              <a:t>with the </a:t>
            </a:r>
            <a:r>
              <a:rPr lang="en-US" dirty="0" err="1" smtClean="0"/>
              <a:t>cohortative</a:t>
            </a:r>
            <a:r>
              <a:rPr lang="en-US" dirty="0" smtClean="0"/>
              <a:t>, cf. </a:t>
            </a:r>
            <a:r>
              <a:rPr lang="en-US" dirty="0" err="1" smtClean="0"/>
              <a:t>Rocine</a:t>
            </a:r>
            <a:r>
              <a:rPr lang="en-US" dirty="0" smtClean="0"/>
              <a:t> </a:t>
            </a:r>
            <a:r>
              <a:rPr lang="en-US" dirty="0"/>
              <a:t>Lesson 24)</a:t>
            </a:r>
          </a:p>
          <a:p>
            <a:pPr marL="971550" lvl="1" indent="-514350">
              <a:buFont typeface="+mj-lt"/>
              <a:buAutoNum type="arabicPeriod"/>
            </a:pPr>
            <a:r>
              <a:rPr lang="en-US" dirty="0"/>
              <a:t>A remnant from </a:t>
            </a:r>
            <a:r>
              <a:rPr lang="en-US" dirty="0" smtClean="0"/>
              <a:t>its </a:t>
            </a:r>
            <a:r>
              <a:rPr lang="en-US" dirty="0" err="1"/>
              <a:t>yiqtol</a:t>
            </a:r>
            <a:r>
              <a:rPr lang="en-US" dirty="0"/>
              <a:t> origin</a:t>
            </a:r>
          </a:p>
          <a:p>
            <a:pPr marL="971550" lvl="1" indent="-514350">
              <a:buFont typeface="+mj-lt"/>
              <a:buAutoNum type="arabicPeriod"/>
            </a:pPr>
            <a:r>
              <a:rPr lang="en-US" dirty="0" smtClean="0"/>
              <a:t>To express emphasis</a:t>
            </a:r>
            <a:endParaRPr lang="en-US" dirty="0"/>
          </a:p>
          <a:p>
            <a:pPr marL="971550" lvl="1" indent="-514350">
              <a:buFont typeface="+mj-lt"/>
              <a:buAutoNum type="arabicPeriod"/>
            </a:pPr>
            <a:r>
              <a:rPr lang="en-US" dirty="0"/>
              <a:t>Regional </a:t>
            </a:r>
            <a:r>
              <a:rPr lang="en-US" dirty="0" smtClean="0"/>
              <a:t>dialect</a:t>
            </a:r>
          </a:p>
          <a:p>
            <a:pPr marL="0" indent="0">
              <a:buNone/>
            </a:pPr>
            <a:endParaRPr lang="en-US" i="1" dirty="0"/>
          </a:p>
        </p:txBody>
      </p:sp>
      <p:sp>
        <p:nvSpPr>
          <p:cNvPr id="5" name="Subtitle 2"/>
          <p:cNvSpPr txBox="1">
            <a:spLocks/>
          </p:cNvSpPr>
          <p:nvPr/>
        </p:nvSpPr>
        <p:spPr>
          <a:xfrm>
            <a:off x="609600" y="762000"/>
            <a:ext cx="7715250" cy="7239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pPr>
            <a:r>
              <a:rPr lang="he-IL" dirty="0" smtClean="0">
                <a:latin typeface="SBL Hebrew" panose="02000000000000000000" pitchFamily="2" charset="-79"/>
                <a:cs typeface="SBL Hebrew" panose="02000000000000000000" pitchFamily="2" charset="-79"/>
              </a:rPr>
              <a:t>וַיֹּאמְרוּ לְיִפְתָּח </a:t>
            </a:r>
            <a:r>
              <a:rPr lang="he-IL" dirty="0" smtClean="0">
                <a:solidFill>
                  <a:srgbClr val="FF00FF"/>
                </a:solidFill>
                <a:latin typeface="SBL Hebrew" panose="02000000000000000000" pitchFamily="2" charset="-79"/>
                <a:cs typeface="SBL Hebrew" panose="02000000000000000000" pitchFamily="2" charset="-79"/>
              </a:rPr>
              <a:t>לְכָה</a:t>
            </a:r>
            <a:r>
              <a:rPr lang="he-IL" dirty="0" smtClean="0">
                <a:latin typeface="SBL Hebrew" panose="02000000000000000000" pitchFamily="2" charset="-79"/>
                <a:cs typeface="SBL Hebrew" panose="02000000000000000000" pitchFamily="2" charset="-79"/>
              </a:rPr>
              <a:t> </a:t>
            </a:r>
            <a:r>
              <a:rPr lang="he-IL" dirty="0">
                <a:latin typeface="SBL Hebrew" panose="02000000000000000000" pitchFamily="2" charset="-79"/>
                <a:cs typeface="SBL Hebrew" panose="02000000000000000000" pitchFamily="2" charset="-79"/>
              </a:rPr>
              <a:t>וְהָיִ֫יתָה </a:t>
            </a:r>
            <a:r>
              <a:rPr lang="he-IL" dirty="0" smtClean="0">
                <a:latin typeface="SBL Hebrew" panose="02000000000000000000" pitchFamily="2" charset="-79"/>
                <a:cs typeface="SBL Hebrew" panose="02000000000000000000" pitchFamily="2" charset="-79"/>
              </a:rPr>
              <a:t>לָּנוּ </a:t>
            </a:r>
            <a:r>
              <a:rPr lang="he-IL" dirty="0" smtClean="0">
                <a:latin typeface="SBL Hebrew" panose="02000000000000000000" pitchFamily="2" charset="-79"/>
                <a:cs typeface="SBL Hebrew" panose="02000000000000000000" pitchFamily="2" charset="-79"/>
              </a:rPr>
              <a:t>לְקָצִין</a:t>
            </a:r>
            <a:endParaRPr lang="en-US" dirty="0" smtClean="0">
              <a:latin typeface="SBL Hebrew" panose="02000000000000000000" pitchFamily="2" charset="-79"/>
              <a:cs typeface="SBL Hebrew" panose="02000000000000000000" pitchFamily="2" charset="-79"/>
            </a:endParaRPr>
          </a:p>
        </p:txBody>
      </p:sp>
      <p:sp>
        <p:nvSpPr>
          <p:cNvPr id="3" name="Rectangle 2"/>
          <p:cNvSpPr/>
          <p:nvPr/>
        </p:nvSpPr>
        <p:spPr>
          <a:xfrm>
            <a:off x="5604416" y="1244025"/>
            <a:ext cx="567784" cy="584775"/>
          </a:xfrm>
          <a:prstGeom prst="rect">
            <a:avLst/>
          </a:prstGeom>
        </p:spPr>
        <p:txBody>
          <a:bodyPr wrap="none">
            <a:spAutoFit/>
          </a:bodyPr>
          <a:lstStyle/>
          <a:p>
            <a:r>
              <a:rPr lang="he-IL" sz="3200" dirty="0">
                <a:solidFill>
                  <a:srgbClr val="FF00FF"/>
                </a:solidFill>
                <a:latin typeface="SBL Hebrew" panose="02000000000000000000" pitchFamily="2" charset="-79"/>
                <a:cs typeface="SBL Hebrew" panose="02000000000000000000" pitchFamily="2" charset="-79"/>
              </a:rPr>
              <a:t>לֵךְ</a:t>
            </a:r>
            <a:endParaRPr lang="en-US" sz="3200" dirty="0">
              <a:solidFill>
                <a:srgbClr val="FF00FF"/>
              </a:solidFill>
            </a:endParaRPr>
          </a:p>
        </p:txBody>
      </p:sp>
    </p:spTree>
    <p:extLst>
      <p:ext uri="{BB962C8B-B14F-4D97-AF65-F5344CB8AC3E}">
        <p14:creationId xmlns:p14="http://schemas.microsoft.com/office/powerpoint/2010/main" val="7075965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err="1" smtClean="0"/>
              <a:t>Paragogic</a:t>
            </a:r>
            <a:r>
              <a:rPr lang="en-US" dirty="0" smtClean="0"/>
              <a:t> </a:t>
            </a:r>
            <a:r>
              <a:rPr lang="en-US" i="1" dirty="0"/>
              <a:t>heh</a:t>
            </a:r>
            <a:r>
              <a:rPr lang="en-US" dirty="0"/>
              <a:t> on the imperative</a:t>
            </a:r>
          </a:p>
        </p:txBody>
      </p:sp>
      <p:sp>
        <p:nvSpPr>
          <p:cNvPr id="4" name="Content Placeholder 3"/>
          <p:cNvSpPr>
            <a:spLocks noGrp="1"/>
          </p:cNvSpPr>
          <p:nvPr>
            <p:ph idx="1"/>
          </p:nvPr>
        </p:nvSpPr>
        <p:spPr>
          <a:xfrm>
            <a:off x="228600" y="1371600"/>
            <a:ext cx="8915400" cy="4038599"/>
          </a:xfrm>
        </p:spPr>
        <p:txBody>
          <a:bodyPr>
            <a:normAutofit/>
          </a:bodyPr>
          <a:lstStyle/>
          <a:p>
            <a:pPr marL="0" indent="0">
              <a:buNone/>
            </a:pPr>
            <a:r>
              <a:rPr lang="en-US" dirty="0" smtClean="0"/>
              <a:t>What is the function of the lengthened imperative?</a:t>
            </a:r>
          </a:p>
          <a:p>
            <a:pPr marL="0" indent="0">
              <a:buNone/>
            </a:pPr>
            <a:r>
              <a:rPr lang="en-US" dirty="0" smtClean="0"/>
              <a:t>This is debated. Possibilities include:</a:t>
            </a:r>
          </a:p>
          <a:p>
            <a:pPr marL="971550" lvl="1" indent="-514350">
              <a:buFont typeface="+mj-lt"/>
              <a:buAutoNum type="arabicPeriod"/>
            </a:pPr>
            <a:r>
              <a:rPr lang="en-US" dirty="0" smtClean="0"/>
              <a:t>Making explicit the </a:t>
            </a:r>
            <a:r>
              <a:rPr lang="en-US" dirty="0"/>
              <a:t>expression of </a:t>
            </a:r>
            <a:r>
              <a:rPr lang="en-US" dirty="0" smtClean="0"/>
              <a:t>intention</a:t>
            </a:r>
          </a:p>
          <a:p>
            <a:pPr marL="1828800" lvl="3" indent="-514350"/>
            <a:r>
              <a:rPr lang="en-US" dirty="0" smtClean="0"/>
              <a:t>(as </a:t>
            </a:r>
            <a:r>
              <a:rPr lang="en-US" dirty="0"/>
              <a:t>with the </a:t>
            </a:r>
            <a:r>
              <a:rPr lang="en-US" dirty="0" err="1" smtClean="0"/>
              <a:t>cohortative</a:t>
            </a:r>
            <a:r>
              <a:rPr lang="en-US" dirty="0" smtClean="0"/>
              <a:t>, cf. </a:t>
            </a:r>
            <a:r>
              <a:rPr lang="en-US" dirty="0" err="1" smtClean="0"/>
              <a:t>Rocine</a:t>
            </a:r>
            <a:r>
              <a:rPr lang="en-US" dirty="0" smtClean="0"/>
              <a:t> </a:t>
            </a:r>
            <a:r>
              <a:rPr lang="en-US" dirty="0"/>
              <a:t>Lesson 24)</a:t>
            </a:r>
          </a:p>
          <a:p>
            <a:pPr marL="971550" lvl="1" indent="-514350">
              <a:buFont typeface="+mj-lt"/>
              <a:buAutoNum type="arabicPeriod"/>
            </a:pPr>
            <a:r>
              <a:rPr lang="en-US" dirty="0"/>
              <a:t>A remnant from </a:t>
            </a:r>
            <a:r>
              <a:rPr lang="en-US" dirty="0" smtClean="0"/>
              <a:t>its </a:t>
            </a:r>
            <a:r>
              <a:rPr lang="en-US" dirty="0" err="1"/>
              <a:t>yiqtol</a:t>
            </a:r>
            <a:r>
              <a:rPr lang="en-US" dirty="0"/>
              <a:t> origin</a:t>
            </a:r>
          </a:p>
          <a:p>
            <a:pPr marL="971550" lvl="1" indent="-514350">
              <a:buFont typeface="+mj-lt"/>
              <a:buAutoNum type="arabicPeriod"/>
            </a:pPr>
            <a:r>
              <a:rPr lang="en-US" dirty="0" smtClean="0"/>
              <a:t>To express emphasis</a:t>
            </a:r>
            <a:endParaRPr lang="en-US" dirty="0"/>
          </a:p>
          <a:p>
            <a:pPr marL="971550" lvl="1" indent="-514350">
              <a:buFont typeface="+mj-lt"/>
              <a:buAutoNum type="arabicPeriod"/>
            </a:pPr>
            <a:r>
              <a:rPr lang="en-US" dirty="0"/>
              <a:t>Regional </a:t>
            </a:r>
            <a:r>
              <a:rPr lang="en-US" dirty="0" smtClean="0"/>
              <a:t>dialect</a:t>
            </a:r>
          </a:p>
          <a:p>
            <a:pPr marL="0" indent="0">
              <a:buNone/>
            </a:pPr>
            <a:endParaRPr lang="en-US" i="1" dirty="0"/>
          </a:p>
        </p:txBody>
      </p:sp>
      <p:sp>
        <p:nvSpPr>
          <p:cNvPr id="5" name="Subtitle 2"/>
          <p:cNvSpPr txBox="1">
            <a:spLocks/>
          </p:cNvSpPr>
          <p:nvPr/>
        </p:nvSpPr>
        <p:spPr>
          <a:xfrm>
            <a:off x="609600" y="762000"/>
            <a:ext cx="7715250" cy="7239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pPr>
            <a:r>
              <a:rPr lang="he-IL" dirty="0" smtClean="0">
                <a:latin typeface="SBL Hebrew" panose="02000000000000000000" pitchFamily="2" charset="-79"/>
                <a:cs typeface="SBL Hebrew" panose="02000000000000000000" pitchFamily="2" charset="-79"/>
              </a:rPr>
              <a:t>וַיֹּאמְרוּ לְיִפְתָּח </a:t>
            </a:r>
            <a:r>
              <a:rPr lang="he-IL" dirty="0" smtClean="0">
                <a:solidFill>
                  <a:srgbClr val="FF00FF"/>
                </a:solidFill>
                <a:latin typeface="SBL Hebrew" panose="02000000000000000000" pitchFamily="2" charset="-79"/>
                <a:cs typeface="SBL Hebrew" panose="02000000000000000000" pitchFamily="2" charset="-79"/>
              </a:rPr>
              <a:t>לְכָה</a:t>
            </a:r>
            <a:r>
              <a:rPr lang="he-IL" dirty="0" smtClean="0">
                <a:latin typeface="SBL Hebrew" panose="02000000000000000000" pitchFamily="2" charset="-79"/>
                <a:cs typeface="SBL Hebrew" panose="02000000000000000000" pitchFamily="2" charset="-79"/>
              </a:rPr>
              <a:t> </a:t>
            </a:r>
            <a:r>
              <a:rPr lang="he-IL" dirty="0">
                <a:latin typeface="SBL Hebrew" panose="02000000000000000000" pitchFamily="2" charset="-79"/>
                <a:cs typeface="SBL Hebrew" panose="02000000000000000000" pitchFamily="2" charset="-79"/>
              </a:rPr>
              <a:t>וְהָיִ֫יתָה </a:t>
            </a:r>
            <a:r>
              <a:rPr lang="he-IL" dirty="0" smtClean="0">
                <a:latin typeface="SBL Hebrew" panose="02000000000000000000" pitchFamily="2" charset="-79"/>
                <a:cs typeface="SBL Hebrew" panose="02000000000000000000" pitchFamily="2" charset="-79"/>
              </a:rPr>
              <a:t>לָּנוּ </a:t>
            </a:r>
            <a:r>
              <a:rPr lang="he-IL" dirty="0" smtClean="0">
                <a:latin typeface="SBL Hebrew" panose="02000000000000000000" pitchFamily="2" charset="-79"/>
                <a:cs typeface="SBL Hebrew" panose="02000000000000000000" pitchFamily="2" charset="-79"/>
              </a:rPr>
              <a:t>לְקָצִין</a:t>
            </a:r>
            <a:endParaRPr lang="en-US" dirty="0" smtClean="0">
              <a:latin typeface="SBL Hebrew" panose="02000000000000000000" pitchFamily="2" charset="-79"/>
              <a:cs typeface="SBL Hebrew" panose="02000000000000000000" pitchFamily="2" charset="-79"/>
            </a:endParaRPr>
          </a:p>
        </p:txBody>
      </p:sp>
      <p:sp>
        <p:nvSpPr>
          <p:cNvPr id="6" name="Rectangle 5"/>
          <p:cNvSpPr/>
          <p:nvPr/>
        </p:nvSpPr>
        <p:spPr>
          <a:xfrm>
            <a:off x="152400" y="5027474"/>
            <a:ext cx="8839200" cy="1754326"/>
          </a:xfrm>
          <a:prstGeom prst="rect">
            <a:avLst/>
          </a:prstGeom>
          <a:ln w="28575">
            <a:solidFill>
              <a:schemeClr val="tx1"/>
            </a:solidFill>
          </a:ln>
        </p:spPr>
        <p:txBody>
          <a:bodyPr wrap="square">
            <a:spAutoFit/>
          </a:bodyPr>
          <a:lstStyle/>
          <a:p>
            <a:r>
              <a:rPr lang="en-US" dirty="0"/>
              <a:t>Remember that the Hebrew Bible was written over </a:t>
            </a:r>
            <a:r>
              <a:rPr lang="en-US" dirty="0" smtClean="0"/>
              <a:t>as many as 1000 </a:t>
            </a:r>
            <a:r>
              <a:rPr lang="en-US" dirty="0"/>
              <a:t>years, by people from different regions speaking slightly different forms of Hebrew. In addition, the writing system underwent script and orthographic changes during this time period. It should be of no surprise, therefore, to find language variation in documents covering such a wide spectrum. Undoubtedly we would see even more variation in the final form of the Hebrew Bible had the text not been updated and kept current during its development and transmission.</a:t>
            </a:r>
          </a:p>
        </p:txBody>
      </p:sp>
    </p:spTree>
    <p:extLst>
      <p:ext uri="{BB962C8B-B14F-4D97-AF65-F5344CB8AC3E}">
        <p14:creationId xmlns:p14="http://schemas.microsoft.com/office/powerpoint/2010/main" val="5642492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762000"/>
          </a:xfrm>
        </p:spPr>
        <p:txBody>
          <a:bodyPr>
            <a:normAutofit fontScale="90000"/>
          </a:bodyPr>
          <a:lstStyle/>
          <a:p>
            <a:r>
              <a:rPr lang="en-US" dirty="0" err="1"/>
              <a:t>Weqatal</a:t>
            </a:r>
            <a:r>
              <a:rPr lang="en-US" dirty="0"/>
              <a:t> as an off-the-line verb </a:t>
            </a:r>
            <a:r>
              <a:rPr lang="en-US" dirty="0" smtClean="0"/>
              <a:t>form</a:t>
            </a:r>
            <a:br>
              <a:rPr lang="en-US" dirty="0" smtClean="0"/>
            </a:br>
            <a:r>
              <a:rPr lang="en-US" dirty="0" smtClean="0"/>
              <a:t>in </a:t>
            </a:r>
            <a:r>
              <a:rPr lang="en-US" dirty="0"/>
              <a:t>Hortatory Discourse</a:t>
            </a:r>
          </a:p>
        </p:txBody>
      </p:sp>
      <p:sp>
        <p:nvSpPr>
          <p:cNvPr id="4" name="Content Placeholder 3"/>
          <p:cNvSpPr>
            <a:spLocks noGrp="1"/>
          </p:cNvSpPr>
          <p:nvPr>
            <p:ph idx="1"/>
          </p:nvPr>
        </p:nvSpPr>
        <p:spPr>
          <a:xfrm>
            <a:off x="228600" y="1905000"/>
            <a:ext cx="8915400" cy="4343399"/>
          </a:xfrm>
        </p:spPr>
        <p:txBody>
          <a:bodyPr>
            <a:normAutofit/>
          </a:bodyPr>
          <a:lstStyle/>
          <a:p>
            <a:pPr marL="514350" indent="-514350">
              <a:buFont typeface="+mj-lt"/>
              <a:buAutoNum type="arabicPeriod"/>
            </a:pPr>
            <a:r>
              <a:rPr lang="en-US" dirty="0" err="1" smtClean="0"/>
              <a:t>Weqatal</a:t>
            </a:r>
            <a:r>
              <a:rPr lang="en-US" dirty="0" smtClean="0"/>
              <a:t> </a:t>
            </a:r>
            <a:r>
              <a:rPr lang="en-US" dirty="0"/>
              <a:t>can stand in for the mainline imperative of Hortatory </a:t>
            </a:r>
            <a:r>
              <a:rPr lang="en-US" dirty="0" smtClean="0"/>
              <a:t>Discourse (cf. </a:t>
            </a:r>
            <a:r>
              <a:rPr lang="en-US" dirty="0" err="1" smtClean="0"/>
              <a:t>Rocine</a:t>
            </a:r>
            <a:r>
              <a:rPr lang="en-US" dirty="0" smtClean="0"/>
              <a:t> 19.5a)</a:t>
            </a:r>
          </a:p>
        </p:txBody>
      </p:sp>
      <p:sp>
        <p:nvSpPr>
          <p:cNvPr id="5" name="Subtitle 2"/>
          <p:cNvSpPr txBox="1">
            <a:spLocks/>
          </p:cNvSpPr>
          <p:nvPr/>
        </p:nvSpPr>
        <p:spPr>
          <a:xfrm>
            <a:off x="609600" y="1257300"/>
            <a:ext cx="7715250" cy="7239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pPr>
            <a:r>
              <a:rPr lang="he-IL" dirty="0" smtClean="0">
                <a:latin typeface="SBL Hebrew" panose="02000000000000000000" pitchFamily="2" charset="-79"/>
                <a:cs typeface="SBL Hebrew" panose="02000000000000000000" pitchFamily="2" charset="-79"/>
              </a:rPr>
              <a:t>וַיֹּאמְרוּ לְיִפְתָּח לְכָה </a:t>
            </a:r>
            <a:r>
              <a:rPr lang="he-IL" dirty="0">
                <a:latin typeface="SBL Hebrew" panose="02000000000000000000" pitchFamily="2" charset="-79"/>
                <a:cs typeface="SBL Hebrew" panose="02000000000000000000" pitchFamily="2" charset="-79"/>
              </a:rPr>
              <a:t>וְהָיִ֫יתָה </a:t>
            </a:r>
            <a:r>
              <a:rPr lang="he-IL" dirty="0" smtClean="0">
                <a:latin typeface="SBL Hebrew" panose="02000000000000000000" pitchFamily="2" charset="-79"/>
                <a:cs typeface="SBL Hebrew" panose="02000000000000000000" pitchFamily="2" charset="-79"/>
              </a:rPr>
              <a:t>לָּנוּ </a:t>
            </a:r>
            <a:r>
              <a:rPr lang="he-IL" dirty="0" smtClean="0">
                <a:latin typeface="SBL Hebrew" panose="02000000000000000000" pitchFamily="2" charset="-79"/>
                <a:cs typeface="SBL Hebrew" panose="02000000000000000000" pitchFamily="2" charset="-79"/>
              </a:rPr>
              <a:t>לְקָצִין</a:t>
            </a:r>
            <a:endParaRPr lang="en-US" dirty="0" smtClean="0">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29712476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762000"/>
          </a:xfrm>
        </p:spPr>
        <p:txBody>
          <a:bodyPr>
            <a:normAutofit fontScale="90000"/>
          </a:bodyPr>
          <a:lstStyle/>
          <a:p>
            <a:r>
              <a:rPr lang="en-US" dirty="0" err="1"/>
              <a:t>Weqatal</a:t>
            </a:r>
            <a:r>
              <a:rPr lang="en-US" dirty="0"/>
              <a:t> as an off-the-line verb </a:t>
            </a:r>
            <a:r>
              <a:rPr lang="en-US" dirty="0" smtClean="0"/>
              <a:t>form</a:t>
            </a:r>
            <a:br>
              <a:rPr lang="en-US" dirty="0" smtClean="0"/>
            </a:br>
            <a:r>
              <a:rPr lang="en-US" dirty="0" smtClean="0"/>
              <a:t>in </a:t>
            </a:r>
            <a:r>
              <a:rPr lang="en-US" dirty="0"/>
              <a:t>Hortatory Discourse</a:t>
            </a:r>
          </a:p>
        </p:txBody>
      </p:sp>
      <p:sp>
        <p:nvSpPr>
          <p:cNvPr id="4" name="Content Placeholder 3"/>
          <p:cNvSpPr>
            <a:spLocks noGrp="1"/>
          </p:cNvSpPr>
          <p:nvPr>
            <p:ph idx="1"/>
          </p:nvPr>
        </p:nvSpPr>
        <p:spPr>
          <a:xfrm>
            <a:off x="228600" y="1905000"/>
            <a:ext cx="8915400" cy="4343399"/>
          </a:xfrm>
        </p:spPr>
        <p:txBody>
          <a:bodyPr>
            <a:normAutofit/>
          </a:bodyPr>
          <a:lstStyle/>
          <a:p>
            <a:pPr marL="514350" indent="-514350">
              <a:buFont typeface="+mj-lt"/>
              <a:buAutoNum type="arabicPeriod"/>
            </a:pPr>
            <a:r>
              <a:rPr lang="en-US" dirty="0" err="1" smtClean="0"/>
              <a:t>Weqatal</a:t>
            </a:r>
            <a:r>
              <a:rPr lang="en-US" dirty="0" smtClean="0"/>
              <a:t> </a:t>
            </a:r>
            <a:r>
              <a:rPr lang="en-US" dirty="0"/>
              <a:t>can stand in for the mainline imperative of Hortatory </a:t>
            </a:r>
            <a:r>
              <a:rPr lang="en-US" dirty="0" smtClean="0"/>
              <a:t>Discourse (cf. </a:t>
            </a:r>
            <a:r>
              <a:rPr lang="en-US" dirty="0" err="1" smtClean="0"/>
              <a:t>Rocine</a:t>
            </a:r>
            <a:r>
              <a:rPr lang="en-US" dirty="0" smtClean="0"/>
              <a:t> 19.5a)</a:t>
            </a:r>
          </a:p>
          <a:p>
            <a:pPr lvl="1"/>
            <a:r>
              <a:rPr lang="en-US" sz="2400" dirty="0" smtClean="0"/>
              <a:t>It carries on the sense of the imperative that preceded it.</a:t>
            </a:r>
          </a:p>
          <a:p>
            <a:pPr lvl="1"/>
            <a:r>
              <a:rPr lang="en-US" sz="2400" dirty="0" smtClean="0"/>
              <a:t>The more </a:t>
            </a:r>
            <a:r>
              <a:rPr lang="en-US" sz="2400" dirty="0" err="1" smtClean="0"/>
              <a:t>weqatals</a:t>
            </a:r>
            <a:r>
              <a:rPr lang="en-US" sz="2400" dirty="0" smtClean="0"/>
              <a:t>, the more mitigated the hortatory discourse.</a:t>
            </a:r>
          </a:p>
          <a:p>
            <a:pPr lvl="1"/>
            <a:r>
              <a:rPr lang="en-US" sz="2400" dirty="0" smtClean="0"/>
              <a:t>In these situations the </a:t>
            </a:r>
            <a:r>
              <a:rPr lang="en-US" sz="2400" dirty="0" err="1" smtClean="0"/>
              <a:t>weqatal</a:t>
            </a:r>
            <a:r>
              <a:rPr lang="en-US" sz="2400" dirty="0" smtClean="0"/>
              <a:t> is functioning as a </a:t>
            </a:r>
            <a:r>
              <a:rPr lang="en-US" sz="2400" u="sng" dirty="0" smtClean="0"/>
              <a:t>mainline verb</a:t>
            </a:r>
            <a:r>
              <a:rPr lang="en-US" sz="2400" dirty="0" smtClean="0"/>
              <a:t>.</a:t>
            </a:r>
            <a:endParaRPr lang="en-US" sz="2400" dirty="0"/>
          </a:p>
          <a:p>
            <a:pPr lvl="1"/>
            <a:endParaRPr lang="en-US" dirty="0" smtClean="0"/>
          </a:p>
        </p:txBody>
      </p:sp>
      <p:sp>
        <p:nvSpPr>
          <p:cNvPr id="5" name="Subtitle 2"/>
          <p:cNvSpPr txBox="1">
            <a:spLocks/>
          </p:cNvSpPr>
          <p:nvPr/>
        </p:nvSpPr>
        <p:spPr>
          <a:xfrm>
            <a:off x="609600" y="1257300"/>
            <a:ext cx="7715250" cy="7239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pPr>
            <a:r>
              <a:rPr lang="he-IL" dirty="0" smtClean="0">
                <a:latin typeface="SBL Hebrew" panose="02000000000000000000" pitchFamily="2" charset="-79"/>
                <a:cs typeface="SBL Hebrew" panose="02000000000000000000" pitchFamily="2" charset="-79"/>
              </a:rPr>
              <a:t>וַיֹּאמְרוּ לְיִפְתָּח לְכָה </a:t>
            </a:r>
            <a:r>
              <a:rPr lang="he-IL" dirty="0">
                <a:latin typeface="SBL Hebrew" panose="02000000000000000000" pitchFamily="2" charset="-79"/>
                <a:cs typeface="SBL Hebrew" panose="02000000000000000000" pitchFamily="2" charset="-79"/>
              </a:rPr>
              <a:t>וְהָיִ֫יתָה </a:t>
            </a:r>
            <a:r>
              <a:rPr lang="he-IL" dirty="0" smtClean="0">
                <a:latin typeface="SBL Hebrew" panose="02000000000000000000" pitchFamily="2" charset="-79"/>
                <a:cs typeface="SBL Hebrew" panose="02000000000000000000" pitchFamily="2" charset="-79"/>
              </a:rPr>
              <a:t>לָּנוּ </a:t>
            </a:r>
            <a:r>
              <a:rPr lang="he-IL" dirty="0" smtClean="0">
                <a:latin typeface="SBL Hebrew" panose="02000000000000000000" pitchFamily="2" charset="-79"/>
                <a:cs typeface="SBL Hebrew" panose="02000000000000000000" pitchFamily="2" charset="-79"/>
              </a:rPr>
              <a:t>לְקָצִין</a:t>
            </a:r>
            <a:endParaRPr lang="en-US" dirty="0" smtClean="0">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38655598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8564</TotalTime>
  <Words>1540</Words>
  <Application>Microsoft Office PowerPoint</Application>
  <PresentationFormat>On-screen Show (4:3)</PresentationFormat>
  <Paragraphs>260</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Rocine Lesson 22</vt:lpstr>
      <vt:lpstr>Goals</vt:lpstr>
      <vt:lpstr>Paragogic heh on the imperative</vt:lpstr>
      <vt:lpstr>Paragogic heh on the imperative</vt:lpstr>
      <vt:lpstr>Paragogic heh on the imperative</vt:lpstr>
      <vt:lpstr>Paragogic heh on the imperative</vt:lpstr>
      <vt:lpstr>Paragogic heh on the imperative</vt:lpstr>
      <vt:lpstr>Weqatal as an off-the-line verb form in Hortatory Discourse</vt:lpstr>
      <vt:lpstr>Weqatal as an off-the-line verb form in Hortatory Discourse</vt:lpstr>
      <vt:lpstr>Weqatal as an off-the-line verb form in Hortatory Discourse</vt:lpstr>
      <vt:lpstr>Weqatal as an off-the-line verb form in Hortatory Discourse</vt:lpstr>
      <vt:lpstr>Weqatal as an off-the-line verb form in Hortatory Discourse</vt:lpstr>
      <vt:lpstr>Weqatal as an off-the-line verb form in Hortatory Discourse</vt:lpstr>
      <vt:lpstr>Weqatal as an off-the-line verb form in Hortatory Discourse</vt:lpstr>
      <vt:lpstr>Weqatal as an off-the-line verb form in Hortatory Discourse</vt:lpstr>
      <vt:lpstr>Weqatal as an off-the-line verb form in Hortatory Discourse</vt:lpstr>
      <vt:lpstr>Review Discourse Profile for Historical Narrative</vt:lpstr>
      <vt:lpstr>Review Discourse Profile for Historical Narrative</vt:lpstr>
      <vt:lpstr>Review Discourse Profile for Historical Narrative</vt:lpstr>
      <vt:lpstr>Review Discourse Profile for Historical Narrative</vt:lpstr>
      <vt:lpstr>Review Discourse Profile for Historical Narrative</vt:lpstr>
      <vt:lpstr>Discourse Profile – Other Genres</vt:lpstr>
      <vt:lpstr>Discourse Profile – Other Genres</vt:lpstr>
      <vt:lpstr>Discourse Profile (to date) for Hortatory Discourse </vt:lpstr>
      <vt:lpstr>Discourse Profile (to date) for Hortatory Discourse </vt:lpstr>
      <vt:lpstr>Discourse Profile (to date) for Hortatory Discourse </vt:lpstr>
      <vt:lpstr>Discourse Profile (to date) for Hortatory Discourse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Samuel 1</dc:title>
  <dc:creator>Charles Grebe</dc:creator>
  <cp:lastModifiedBy>Carlos</cp:lastModifiedBy>
  <cp:revision>814</cp:revision>
  <cp:lastPrinted>2013-11-05T02:18:07Z</cp:lastPrinted>
  <dcterms:created xsi:type="dcterms:W3CDTF">2006-08-16T00:00:00Z</dcterms:created>
  <dcterms:modified xsi:type="dcterms:W3CDTF">2015-06-11T02:40:45Z</dcterms:modified>
</cp:coreProperties>
</file>