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697" r:id="rId2"/>
    <p:sldId id="660" r:id="rId3"/>
    <p:sldId id="816" r:id="rId4"/>
    <p:sldId id="821" r:id="rId5"/>
    <p:sldId id="823" r:id="rId6"/>
    <p:sldId id="822" r:id="rId7"/>
    <p:sldId id="826" r:id="rId8"/>
    <p:sldId id="844" r:id="rId9"/>
    <p:sldId id="824" r:id="rId10"/>
    <p:sldId id="825" r:id="rId11"/>
    <p:sldId id="828" r:id="rId12"/>
    <p:sldId id="829" r:id="rId13"/>
    <p:sldId id="830" r:id="rId14"/>
    <p:sldId id="817" r:id="rId15"/>
    <p:sldId id="832" r:id="rId16"/>
    <p:sldId id="833" r:id="rId17"/>
    <p:sldId id="834" r:id="rId18"/>
    <p:sldId id="835" r:id="rId19"/>
    <p:sldId id="836" r:id="rId20"/>
    <p:sldId id="831" r:id="rId21"/>
    <p:sldId id="840" r:id="rId22"/>
    <p:sldId id="841" r:id="rId23"/>
    <p:sldId id="839" r:id="rId2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34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447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אֵלֶ֫יהָ אֵלִיָּ֫הוּ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אַל־תִּירְאִי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בֹּ֫אִי עֲשִׂי כִדְבָרֵךְ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8100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Kings 17:13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391281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רָא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טַב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3738175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First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15200" y="5519692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Second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4114800"/>
            <a:ext cx="167640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Also known as</a:t>
            </a:r>
          </a:p>
          <a:p>
            <a:r>
              <a:rPr lang="en-US" sz="1200" dirty="0" smtClean="0"/>
              <a:t>I-</a:t>
            </a:r>
            <a:r>
              <a:rPr lang="en-US" sz="1200" dirty="0" err="1" smtClean="0"/>
              <a:t>Waw</a:t>
            </a:r>
            <a:r>
              <a:rPr lang="en-US" sz="1200" dirty="0" smtClean="0"/>
              <a:t> roots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5913476"/>
            <a:ext cx="1676400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Also known as</a:t>
            </a:r>
          </a:p>
          <a:p>
            <a:r>
              <a:rPr lang="en-US" sz="1200" dirty="0" smtClean="0"/>
              <a:t>True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  <a:p>
            <a:r>
              <a:rPr lang="en-US" sz="1200" dirty="0" smtClean="0"/>
              <a:t>Original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3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77545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רָא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טַב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3738175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First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15200" y="5519692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Second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4114800"/>
            <a:ext cx="167640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Also known as</a:t>
            </a:r>
          </a:p>
          <a:p>
            <a:r>
              <a:rPr lang="en-US" sz="1200" dirty="0" smtClean="0"/>
              <a:t>I-</a:t>
            </a:r>
            <a:r>
              <a:rPr lang="en-US" sz="1200" dirty="0" err="1" smtClean="0"/>
              <a:t>Waw</a:t>
            </a:r>
            <a:r>
              <a:rPr lang="en-US" sz="1200" dirty="0" smtClean="0"/>
              <a:t> roots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5913476"/>
            <a:ext cx="1676400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Also known as</a:t>
            </a:r>
          </a:p>
          <a:p>
            <a:r>
              <a:rPr lang="en-US" sz="1200" dirty="0" smtClean="0"/>
              <a:t>True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  <a:p>
            <a:r>
              <a:rPr lang="en-US" sz="1200" dirty="0" smtClean="0"/>
              <a:t>Original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3191470"/>
            <a:ext cx="4419600" cy="22467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are only 7 True I-</a:t>
            </a:r>
            <a:r>
              <a:rPr lang="en-US" sz="2000" dirty="0" err="1" smtClean="0"/>
              <a:t>Yod</a:t>
            </a:r>
            <a:r>
              <a:rPr lang="en-US" sz="2000" dirty="0" smtClean="0"/>
              <a:t> verbs and 2 that are True I-</a:t>
            </a:r>
            <a:r>
              <a:rPr lang="en-US" sz="2000" dirty="0" err="1" smtClean="0"/>
              <a:t>Yod</a:t>
            </a:r>
            <a:r>
              <a:rPr lang="en-US" sz="2000" dirty="0" smtClean="0"/>
              <a:t> </a:t>
            </a:r>
            <a:r>
              <a:rPr lang="en-US" sz="2000" i="1" dirty="0" smtClean="0"/>
              <a:t>like</a:t>
            </a:r>
            <a:r>
              <a:rPr lang="en-US" sz="2000" dirty="0" smtClean="0"/>
              <a:t>. The rest of the verbs that show a </a:t>
            </a:r>
            <a:r>
              <a:rPr lang="en-US" sz="2000" dirty="0" err="1" smtClean="0"/>
              <a:t>yod</a:t>
            </a:r>
            <a:r>
              <a:rPr lang="en-US" sz="2000" dirty="0" smtClean="0"/>
              <a:t> in the lexical form (</a:t>
            </a:r>
            <a:r>
              <a:rPr lang="en-US" sz="2000" dirty="0" err="1" smtClean="0"/>
              <a:t>Qal</a:t>
            </a:r>
            <a:r>
              <a:rPr lang="en-US" sz="2000" dirty="0" smtClean="0"/>
              <a:t> </a:t>
            </a:r>
            <a:r>
              <a:rPr lang="en-US" sz="2000" dirty="0" err="1" smtClean="0"/>
              <a:t>Qatal</a:t>
            </a:r>
            <a:r>
              <a:rPr lang="en-US" sz="2000" dirty="0" smtClean="0"/>
              <a:t> 3ms) are really I-</a:t>
            </a:r>
            <a:r>
              <a:rPr lang="en-US" sz="2000" dirty="0" err="1" smtClean="0"/>
              <a:t>Waw</a:t>
            </a:r>
            <a:r>
              <a:rPr lang="en-US" sz="2000" dirty="0" smtClean="0"/>
              <a:t>. </a:t>
            </a:r>
            <a:endParaRPr lang="en-US" sz="1400" dirty="0" smtClean="0"/>
          </a:p>
          <a:p>
            <a:endParaRPr lang="en-US" sz="2000" dirty="0" smtClean="0"/>
          </a:p>
          <a:p>
            <a:r>
              <a:rPr lang="en-US" sz="2000" dirty="0" smtClean="0"/>
              <a:t>See Animated Hebrew lecture 35 for the list of 7 + 2 and a fuller explanation.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</a:p>
        </p:txBody>
      </p:sp>
    </p:spTree>
    <p:extLst>
      <p:ext uri="{BB962C8B-B14F-4D97-AF65-F5344CB8AC3E}">
        <p14:creationId xmlns:p14="http://schemas.microsoft.com/office/powerpoint/2010/main" val="11820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r>
              <a:rPr lang="en-US" dirty="0" smtClean="0"/>
              <a:t> and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easy to confuse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r>
              <a:rPr lang="en-US" dirty="0" smtClean="0"/>
              <a:t>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r>
              <a:rPr lang="en-US" dirty="0" smtClean="0"/>
              <a:t> because they have 2 letters in common.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2057400"/>
            <a:ext cx="856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יָ</a:t>
            </a:r>
            <a:r>
              <a:rPr lang="he-IL" sz="4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רֵא</a:t>
            </a:r>
            <a:endParaRPr lang="en-US" sz="4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0910" y="2057400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רָא</a:t>
            </a: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ָה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9314" y="2226677"/>
            <a:ext cx="77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To see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2226677"/>
            <a:ext cx="822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To fear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>
            <a:off x="1965020" y="2411343"/>
            <a:ext cx="3971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1"/>
          </p:cNvCxnSpPr>
          <p:nvPr/>
        </p:nvCxnSpPr>
        <p:spPr>
          <a:xfrm flipH="1">
            <a:off x="6858000" y="2411343"/>
            <a:ext cx="371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0" y="3202543"/>
            <a:ext cx="135030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letters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>
            <a:stCxn id="20" idx="0"/>
          </p:cNvCxnSpPr>
          <p:nvPr/>
        </p:nvCxnSpPr>
        <p:spPr>
          <a:xfrm flipV="1">
            <a:off x="4485153" y="2765286"/>
            <a:ext cx="1153647" cy="4372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</p:cNvCxnSpPr>
          <p:nvPr/>
        </p:nvCxnSpPr>
        <p:spPr>
          <a:xfrm flipH="1" flipV="1">
            <a:off x="3581400" y="2765287"/>
            <a:ext cx="903753" cy="43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4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r>
              <a:rPr lang="en-US" dirty="0" smtClean="0"/>
              <a:t> and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2057400"/>
            <a:ext cx="856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יָ</a:t>
            </a:r>
            <a:r>
              <a:rPr lang="he-IL" sz="4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רֵא</a:t>
            </a:r>
            <a:endParaRPr lang="en-US" sz="4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0910" y="2057400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רָא</a:t>
            </a: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ָה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9314" y="2226677"/>
            <a:ext cx="77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To see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2226677"/>
            <a:ext cx="822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To fear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>
            <a:off x="1965020" y="2411343"/>
            <a:ext cx="3971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1"/>
          </p:cNvCxnSpPr>
          <p:nvPr/>
        </p:nvCxnSpPr>
        <p:spPr>
          <a:xfrm flipH="1">
            <a:off x="6858000" y="2411343"/>
            <a:ext cx="3713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0" y="3202543"/>
            <a:ext cx="135030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letters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>
            <a:stCxn id="20" idx="0"/>
          </p:cNvCxnSpPr>
          <p:nvPr/>
        </p:nvCxnSpPr>
        <p:spPr>
          <a:xfrm flipV="1">
            <a:off x="4485153" y="2765286"/>
            <a:ext cx="1153647" cy="4372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</p:cNvCxnSpPr>
          <p:nvPr/>
        </p:nvCxnSpPr>
        <p:spPr>
          <a:xfrm flipH="1" flipV="1">
            <a:off x="3581400" y="2765287"/>
            <a:ext cx="903753" cy="43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 txBox="1">
            <a:spLocks/>
          </p:cNvSpPr>
          <p:nvPr/>
        </p:nvSpPr>
        <p:spPr>
          <a:xfrm>
            <a:off x="457200" y="3733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Note the difference in the </a:t>
            </a:r>
            <a:r>
              <a:rPr lang="en-US" dirty="0" err="1" smtClean="0"/>
              <a:t>wayyiqtol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70966" y="4572000"/>
            <a:ext cx="117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וַיִּירָא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4572000"/>
            <a:ext cx="1389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וַיַּ֫רְא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76400" y="5692259"/>
            <a:ext cx="25219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You see the first root </a:t>
            </a:r>
            <a:r>
              <a:rPr lang="en-US" dirty="0" err="1" smtClean="0"/>
              <a:t>Yod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6800" y="5692259"/>
            <a:ext cx="26294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prefix </a:t>
            </a:r>
            <a:r>
              <a:rPr lang="en-US" dirty="0" err="1" smtClean="0"/>
              <a:t>yod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note the accent shift.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028950" y="5181600"/>
            <a:ext cx="0" cy="510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048375" y="5181600"/>
            <a:ext cx="0" cy="5106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easy to confuse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r>
              <a:rPr lang="en-US" dirty="0" smtClean="0"/>
              <a:t>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r>
              <a:rPr lang="en-US" dirty="0" smtClean="0"/>
              <a:t> because they have 2 letters in common.</a:t>
            </a:r>
          </a:p>
        </p:txBody>
      </p:sp>
    </p:spTree>
    <p:extLst>
      <p:ext uri="{BB962C8B-B14F-4D97-AF65-F5344CB8AC3E}">
        <p14:creationId xmlns:p14="http://schemas.microsoft.com/office/powerpoint/2010/main" val="33650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Prohibitive commands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19199"/>
          </a:xfrm>
        </p:spPr>
        <p:txBody>
          <a:bodyPr>
            <a:normAutofit/>
          </a:bodyPr>
          <a:lstStyle/>
          <a:p>
            <a:r>
              <a:rPr lang="en-US" dirty="0" smtClean="0"/>
              <a:t>The imperative is never negated in Hebrew.</a:t>
            </a:r>
          </a:p>
          <a:p>
            <a:r>
              <a:rPr lang="en-US" dirty="0" smtClean="0"/>
              <a:t>Instead…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59080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RULE</a:t>
            </a:r>
            <a:r>
              <a:rPr lang="en-US" sz="3200" dirty="0"/>
              <a:t>: 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i="1" dirty="0"/>
              <a:t>do-not’s</a:t>
            </a:r>
            <a:r>
              <a:rPr lang="en-US" sz="3200" dirty="0"/>
              <a:t> of Hebrew are given with the </a:t>
            </a:r>
            <a:r>
              <a:rPr lang="en-US" sz="3200" dirty="0" err="1"/>
              <a:t>yiqtol</a:t>
            </a:r>
            <a:r>
              <a:rPr lang="en-US" sz="3200" dirty="0"/>
              <a:t> form preceded by the </a:t>
            </a:r>
            <a:r>
              <a:rPr lang="en-US" sz="3200" dirty="0" smtClean="0"/>
              <a:t>word</a:t>
            </a:r>
            <a:r>
              <a:rPr lang="he-IL" sz="3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he-IL" sz="3200" dirty="0" smtClean="0"/>
              <a:t> </a:t>
            </a:r>
            <a:r>
              <a:rPr lang="en-US" sz="3200" dirty="0" smtClean="0"/>
              <a:t> or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he-IL" sz="3200" dirty="0" smtClean="0"/>
              <a:t> </a:t>
            </a:r>
            <a:r>
              <a:rPr lang="en-US" sz="3200" dirty="0"/>
              <a:t>.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construction is a high-ranking off-the-line verb form in Hortatory Discourse. Translate as a prohibition with </a:t>
            </a:r>
            <a:r>
              <a:rPr lang="en-US" sz="3200" i="1" dirty="0"/>
              <a:t>not</a:t>
            </a:r>
            <a:r>
              <a:rPr lang="en-US" sz="3200" dirty="0"/>
              <a:t>, </a:t>
            </a:r>
            <a:r>
              <a:rPr lang="en-US" sz="3200" i="1" dirty="0"/>
              <a:t>do not</a:t>
            </a:r>
            <a:r>
              <a:rPr lang="en-US" sz="3200" dirty="0"/>
              <a:t>, or </a:t>
            </a:r>
            <a:r>
              <a:rPr lang="en-US" sz="3200" i="1" dirty="0"/>
              <a:t>shall not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42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Prohibitive commands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8287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114800" algn="ctr"/>
              </a:tabLst>
            </a:pPr>
            <a:r>
              <a:rPr lang="en-US" dirty="0" smtClean="0"/>
              <a:t>Example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תִּירְאִי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  <a:tabLst>
                <a:tab pos="4114800" algn="ct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/>
              <a:t>Do </a:t>
            </a:r>
            <a:r>
              <a:rPr lang="en-US" dirty="0" smtClean="0"/>
              <a:t>not fear </a:t>
            </a:r>
            <a:endParaRPr lang="en-US" sz="1600" dirty="0" smtClean="0"/>
          </a:p>
          <a:p>
            <a:pPr marL="0" indent="0">
              <a:buNone/>
              <a:tabLst>
                <a:tab pos="4114800" algn="ctr"/>
              </a:tabLst>
            </a:pPr>
            <a:r>
              <a:rPr lang="en-US" sz="1600" dirty="0" smtClean="0"/>
              <a:t>	(2fs – talking to a woman)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Prohibitive commands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8287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114800" algn="ctr"/>
              </a:tabLst>
            </a:pPr>
            <a:r>
              <a:rPr lang="en-US" dirty="0" smtClean="0"/>
              <a:t>Example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תִּירְאִי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  <a:tabLst>
                <a:tab pos="4114800" algn="ct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/>
              <a:t>Do </a:t>
            </a:r>
            <a:r>
              <a:rPr lang="en-US" dirty="0" smtClean="0"/>
              <a:t>not fear </a:t>
            </a:r>
            <a:endParaRPr lang="en-US" sz="1600" dirty="0" smtClean="0"/>
          </a:p>
          <a:p>
            <a:pPr marL="0" indent="0">
              <a:buNone/>
              <a:tabLst>
                <a:tab pos="4114800" algn="ctr"/>
              </a:tabLst>
            </a:pPr>
            <a:r>
              <a:rPr lang="en-US" sz="1600" dirty="0" smtClean="0"/>
              <a:t>	(2fs – talking to a woman)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051147"/>
              </p:ext>
            </p:extLst>
          </p:nvPr>
        </p:nvGraphicFramePr>
        <p:xfrm>
          <a:off x="533400" y="3235036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7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Prohibitive commands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8287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114800" algn="ctr"/>
              </a:tabLst>
            </a:pPr>
            <a:r>
              <a:rPr lang="en-US" dirty="0" smtClean="0"/>
              <a:t>Example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תִּירְאִי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  <a:tabLst>
                <a:tab pos="4114800" algn="ct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/>
              <a:t>Do </a:t>
            </a:r>
            <a:r>
              <a:rPr lang="en-US" dirty="0" smtClean="0"/>
              <a:t>not fear </a:t>
            </a:r>
            <a:endParaRPr lang="en-US" sz="1600" dirty="0" smtClean="0"/>
          </a:p>
          <a:p>
            <a:pPr marL="0" indent="0">
              <a:buNone/>
              <a:tabLst>
                <a:tab pos="4114800" algn="ctr"/>
              </a:tabLst>
            </a:pPr>
            <a:r>
              <a:rPr lang="en-US" sz="1600" dirty="0" smtClean="0"/>
              <a:t>	(2fs – talking to a woman)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27649"/>
              </p:ext>
            </p:extLst>
          </p:nvPr>
        </p:nvGraphicFramePr>
        <p:xfrm>
          <a:off x="533400" y="3235036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Qal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Yiqtol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2fs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he-IL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אַל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Prohibitive command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fear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6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/>
              <a:t>Imperatives of </a:t>
            </a:r>
            <a:r>
              <a:rPr lang="en-US" dirty="0" smtClean="0"/>
              <a:t>Hollow </a:t>
            </a:r>
            <a:r>
              <a:rPr lang="en-US" dirty="0"/>
              <a:t>and </a:t>
            </a:r>
            <a:r>
              <a:rPr lang="en-US" dirty="0" smtClean="0"/>
              <a:t>I-</a:t>
            </a:r>
            <a:r>
              <a:rPr lang="en-US" dirty="0" err="1" smtClean="0"/>
              <a:t>Gutt</a:t>
            </a:r>
            <a:r>
              <a:rPr lang="en-US" dirty="0" smtClean="0"/>
              <a:t> roots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84656"/>
              </p:ext>
            </p:extLst>
          </p:nvPr>
        </p:nvGraphicFramePr>
        <p:xfrm>
          <a:off x="457200" y="1752600"/>
          <a:ext cx="81534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080"/>
                <a:gridCol w="2452440"/>
                <a:gridCol w="2452440"/>
                <a:gridCol w="24524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STRONG</a:t>
                      </a:r>
                    </a:p>
                    <a:p>
                      <a:pPr algn="ctr"/>
                      <a:r>
                        <a:rPr lang="en-US" dirty="0" smtClean="0"/>
                        <a:t>(to visit)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Hollow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(to come/go)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I-Guttural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(to stand)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בּוֹא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עֲמֹד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בּוֹ֫אִי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עִמְדִי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בּוֹ֫אוּ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עִמְדוּ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בֹּ֫אנָה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עֲמֹ֫דְנָה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/>
              <a:t>Imperatives of </a:t>
            </a:r>
            <a:r>
              <a:rPr lang="en-US" dirty="0" smtClean="0"/>
              <a:t>Hollow </a:t>
            </a:r>
            <a:r>
              <a:rPr lang="en-US" dirty="0"/>
              <a:t>and </a:t>
            </a:r>
            <a:r>
              <a:rPr lang="en-US" dirty="0" smtClean="0"/>
              <a:t>I-</a:t>
            </a:r>
            <a:r>
              <a:rPr lang="en-US" dirty="0" err="1" smtClean="0"/>
              <a:t>Gutt</a:t>
            </a:r>
            <a:r>
              <a:rPr lang="en-US" dirty="0" smtClean="0"/>
              <a:t> roots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72762"/>
              </p:ext>
            </p:extLst>
          </p:nvPr>
        </p:nvGraphicFramePr>
        <p:xfrm>
          <a:off x="457200" y="1752600"/>
          <a:ext cx="81534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080"/>
                <a:gridCol w="2452440"/>
                <a:gridCol w="2452440"/>
                <a:gridCol w="24524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STRONG</a:t>
                      </a:r>
                    </a:p>
                    <a:p>
                      <a:pPr algn="ctr"/>
                      <a:r>
                        <a:rPr lang="en-US" dirty="0" smtClean="0"/>
                        <a:t>(to visit)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Hollow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(to come/go)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Qal</a:t>
                      </a:r>
                      <a:r>
                        <a:rPr lang="en-US" dirty="0" smtClean="0"/>
                        <a:t> I-Guttural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(to stand)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בּוֹא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עֲמֹד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פִּקְדִי</a:t>
                      </a:r>
                      <a:endParaRPr lang="en-US" sz="4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בּוֹ֫אִי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עִמְדִי</a:t>
                      </a:r>
                      <a:endParaRPr lang="en-US" sz="4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פִּקְדוּ</a:t>
                      </a:r>
                      <a:endParaRPr lang="en-US" sz="4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בּוֹ֫אוּ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עִמְדוּ</a:t>
                      </a:r>
                      <a:endParaRPr lang="en-US" sz="44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fpl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פְּקֹ֫דְנָה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בֹּ֫אנָה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571500" algn="r"/>
                        </a:tabLst>
                      </a:pPr>
                      <a:r>
                        <a:rPr lang="he-IL" sz="4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עֲמֹ֫דְנָה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9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class I-</a:t>
            </a:r>
            <a:r>
              <a:rPr lang="en-US" dirty="0" err="1" smtClean="0"/>
              <a:t>Yod</a:t>
            </a:r>
            <a:r>
              <a:rPr lang="en-US" dirty="0" smtClean="0"/>
              <a:t> roots</a:t>
            </a:r>
          </a:p>
          <a:p>
            <a:r>
              <a:rPr lang="en-US" dirty="0" smtClean="0"/>
              <a:t>prohibitive commands</a:t>
            </a:r>
            <a:endParaRPr lang="en-US" dirty="0"/>
          </a:p>
          <a:p>
            <a:r>
              <a:rPr lang="en-US" dirty="0" smtClean="0"/>
              <a:t>I-Guttural and Hollow imperatives</a:t>
            </a:r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More on mitigation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70383"/>
              </p:ext>
            </p:extLst>
          </p:nvPr>
        </p:nvGraphicFramePr>
        <p:xfrm>
          <a:off x="3048000" y="1524000"/>
          <a:ext cx="5867400" cy="446961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0"/>
                <a:gridCol w="1295400"/>
              </a:tblGrid>
              <a:tr h="1290320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שְׁמַע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יִשְׂרָאֵל יְהוָה אֱלֹהֵ֫ינוּ יְהוָה אֶחָד׃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וְאָהַ֫בְתָּ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אֵת יְהוָה אֱלֹהֶ֫יךָ בְּכָל־לְבָבְךָ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19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</a:t>
                      </a:r>
                      <a:r>
                        <a:rPr lang="en-US" sz="1400" b="0" baseline="0" dirty="0" err="1" smtClean="0"/>
                        <a:t>Deut</a:t>
                      </a:r>
                      <a:r>
                        <a:rPr lang="en-US" sz="1400" b="0" baseline="0" dirty="0" smtClean="0"/>
                        <a:t> 6:4-5)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1687342"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עֵלִי לִשְׁמוּאֵל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שְׁכָב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וְהָיָה אִם־יִקְרָא אֵלֶ֫יךָ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וְאָמַרְתָּ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דַּבֵּר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יְהוָה כִּי שֹׁמֵ֫עַ עַבְדֶּ֫ךָ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וַיֵּ֫לֶךְ 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וַיִּשְׁכַּב בִּמְקוֹמוֹ׃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20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Sam 3:9)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89329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אֵלֶ֫יהָ אֵלִיָּ֫הוּ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אַל־תִּירְאִי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בֹּ֫אִי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עֲשִׂי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כִדְבָרֵךְ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21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Kings 17:13)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6200" y="8498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Compare the lesson verses from </a:t>
            </a:r>
            <a:r>
              <a:rPr lang="en-US" dirty="0" err="1" smtClean="0"/>
              <a:t>Rocine</a:t>
            </a:r>
            <a:r>
              <a:rPr lang="en-US" dirty="0" smtClean="0"/>
              <a:t> 19, 20 and 21.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48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More on mitigation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26614"/>
              </p:ext>
            </p:extLst>
          </p:nvPr>
        </p:nvGraphicFramePr>
        <p:xfrm>
          <a:off x="3048000" y="1524000"/>
          <a:ext cx="5867400" cy="446961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0"/>
                <a:gridCol w="1295400"/>
              </a:tblGrid>
              <a:tr h="1290320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שְׁמַע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יִשְׂרָאֵל יְהוָה אֱלֹהֵ֫ינוּ יְהוָה אֶחָד׃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וְאָהַ֫בְתָּ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אֵת יְהוָה אֱלֹהֶ֫יךָ בְּכָל־לְבָבְךָ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19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</a:t>
                      </a:r>
                      <a:r>
                        <a:rPr lang="en-US" sz="1400" b="0" baseline="0" dirty="0" err="1" smtClean="0"/>
                        <a:t>Deut</a:t>
                      </a:r>
                      <a:r>
                        <a:rPr lang="en-US" sz="1400" b="0" baseline="0" dirty="0" smtClean="0"/>
                        <a:t> 6:4-5)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1687342"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עֵלִי לִשְׁמוּאֵל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שְׁכָב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וְהָיָה אִם־יִקְרָא אֵלֶ֫יךָ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וְאָמַרְתָּ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דַּבֵּר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יְהוָה כִּי שֹׁמֵ֫עַ עַבְדֶּ֫ךָ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וַיֵּ֫לֶךְ 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וַיִּשְׁכַּב בִּמְקוֹמוֹ׃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20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Sam 3:9)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89329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אֵלֶ֫יהָ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אֵלִיָּ֫הוּ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אַל־תִּירְאִי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בֹּ֫אִי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עֲשִׂי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כִדְבָרֵךְ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21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Kings 17:13)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6200" y="8498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Compare the lesson verses from </a:t>
            </a:r>
            <a:r>
              <a:rPr lang="en-US" dirty="0" err="1" smtClean="0"/>
              <a:t>Rocine</a:t>
            </a:r>
            <a:r>
              <a:rPr lang="en-US" dirty="0" smtClean="0"/>
              <a:t> 19, 20 and 21.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2040523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143000" y="3429000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43000" y="3992061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43000" y="5564773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1" name="Left Brace 10"/>
          <p:cNvSpPr/>
          <p:nvPr/>
        </p:nvSpPr>
        <p:spPr>
          <a:xfrm>
            <a:off x="3124200" y="1905000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7" idx="3"/>
          </p:cNvCxnSpPr>
          <p:nvPr/>
        </p:nvCxnSpPr>
        <p:spPr>
          <a:xfrm>
            <a:off x="2695575" y="2209800"/>
            <a:ext cx="2000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3733800" y="3293477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95575" y="3598277"/>
            <a:ext cx="8858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>
            <a:off x="1919287" y="4161338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19287" y="5734050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More on mitigation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31474"/>
              </p:ext>
            </p:extLst>
          </p:nvPr>
        </p:nvGraphicFramePr>
        <p:xfrm>
          <a:off x="3048000" y="1524000"/>
          <a:ext cx="5867400" cy="446961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0"/>
                <a:gridCol w="1295400"/>
              </a:tblGrid>
              <a:tr h="1290320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שְׁמַע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יִשְׂרָאֵל יְהוָה אֱלֹהֵ֫ינוּ יְהוָה אֶחָד׃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וְאָהַ֫בְתָּ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אֵת יְהוָה אֱלֹהֶ֫יךָ בְּכָל־לְבָבְךָ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19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</a:t>
                      </a:r>
                      <a:r>
                        <a:rPr lang="en-US" sz="1400" b="0" baseline="0" dirty="0" err="1" smtClean="0"/>
                        <a:t>Deut</a:t>
                      </a:r>
                      <a:r>
                        <a:rPr lang="en-US" sz="1400" b="0" baseline="0" dirty="0" smtClean="0"/>
                        <a:t> 6:4-5)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1687342"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עֵלִי לִשְׁמוּאֵל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שְׁכָב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וְהָיָה אִם־יִקְרָא אֵלֶ֫יךָ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וְאָמַרְתָּ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דַּבֵּר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יְהוָה כִּי שֹׁמֵ֫עַ עַבְדֶּ֫ךָ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וַיֵּ֫לֶךְ 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וַיִּשְׁכַּב בִּמְקוֹמוֹ׃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20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Sam 3:9)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89329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אֵלֶ֫יהָ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אֵלִיָּ֫הוּ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אַל־תִּירְאִי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בֹּ֫אִי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עֲשִׂי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כִדְבָרֵךְ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21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Kings 17:13)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6200" y="8498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Compare the lesson verses from </a:t>
            </a:r>
            <a:r>
              <a:rPr lang="en-US" dirty="0" err="1" smtClean="0"/>
              <a:t>Rocine</a:t>
            </a:r>
            <a:r>
              <a:rPr lang="en-US" dirty="0" smtClean="0"/>
              <a:t> 19, 20 and 21.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2040523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143000" y="3429000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43000" y="3992061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43000" y="5564773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1" name="Left Brace 10"/>
          <p:cNvSpPr/>
          <p:nvPr/>
        </p:nvSpPr>
        <p:spPr>
          <a:xfrm>
            <a:off x="3124200" y="1905000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7" idx="3"/>
          </p:cNvCxnSpPr>
          <p:nvPr/>
        </p:nvCxnSpPr>
        <p:spPr>
          <a:xfrm>
            <a:off x="2695575" y="2209800"/>
            <a:ext cx="2000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3733800" y="3293477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695575" y="3598277"/>
            <a:ext cx="8858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>
            <a:off x="1919287" y="4161338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19287" y="5734050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>
            <a:off x="838200" y="3903076"/>
            <a:ext cx="304800" cy="219292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838200" y="1483728"/>
            <a:ext cx="304800" cy="238342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0101" y="2352273"/>
            <a:ext cx="8242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Mitigated</a:t>
            </a:r>
            <a:endParaRPr lang="en-US" sz="1200" dirty="0"/>
          </a:p>
          <a:p>
            <a:pPr algn="ctr"/>
            <a:r>
              <a:rPr lang="en-US" sz="1200" dirty="0"/>
              <a:t>Hortatory</a:t>
            </a:r>
          </a:p>
          <a:p>
            <a:pPr algn="ctr"/>
            <a:r>
              <a:rPr lang="en-US" sz="1200" dirty="0"/>
              <a:t>Discourse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101" y="4584037"/>
            <a:ext cx="82429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Un-</a:t>
            </a:r>
          </a:p>
          <a:p>
            <a:pPr algn="ctr"/>
            <a:r>
              <a:rPr lang="en-US" sz="1200" dirty="0" smtClean="0"/>
              <a:t>Mitigated</a:t>
            </a:r>
          </a:p>
          <a:p>
            <a:pPr algn="ctr"/>
            <a:r>
              <a:rPr lang="en-US" sz="1200" dirty="0" smtClean="0"/>
              <a:t>Hortatory</a:t>
            </a:r>
          </a:p>
          <a:p>
            <a:pPr algn="ctr"/>
            <a:r>
              <a:rPr lang="en-US" sz="1200" dirty="0" smtClean="0"/>
              <a:t>Discourse</a:t>
            </a:r>
          </a:p>
        </p:txBody>
      </p:sp>
    </p:spTree>
    <p:extLst>
      <p:ext uri="{BB962C8B-B14F-4D97-AF65-F5344CB8AC3E}">
        <p14:creationId xmlns:p14="http://schemas.microsoft.com/office/powerpoint/2010/main" val="9150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More on mitigation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57809"/>
              </p:ext>
            </p:extLst>
          </p:nvPr>
        </p:nvGraphicFramePr>
        <p:xfrm>
          <a:off x="3048000" y="1524000"/>
          <a:ext cx="5867400" cy="446961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0"/>
                <a:gridCol w="1295400"/>
              </a:tblGrid>
              <a:tr h="1290320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שְׁמַע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יִשְׂרָאֵל יְהוָה אֱלֹהֵ֫ינוּ יְהוָה אֶחָד׃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וְאָהַ֫בְתָּ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אֵת יְהוָה אֱלֹהֶ֫יךָ בְּכָל־לְבָבְךָ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19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</a:t>
                      </a:r>
                      <a:r>
                        <a:rPr lang="en-US" sz="1400" b="0" baseline="0" dirty="0" err="1" smtClean="0"/>
                        <a:t>Deut</a:t>
                      </a:r>
                      <a:r>
                        <a:rPr lang="en-US" sz="1400" b="0" baseline="0" dirty="0" smtClean="0"/>
                        <a:t> 6:4-5)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1687342"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עֵלִי לִשְׁמוּאֵל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לֵךְ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שְׁכָב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וְהָיָה אִם־יִקְרָא אֵלֶ֫יךָ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וְאָמַרְתָּ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	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דַּבֵּר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יְהוָה כִּי שֹׁמֵ֫עַ עַבְדֶּ֫ךָ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וַיֵּ֫לֶךְ שְׁמוּאֵל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וַיִּשְׁכַּב בִּמְקוֹמוֹ׃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20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Sam 3:9)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  <a:tr h="893298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וַיֹּ֫אמֶר אֵלֶ֫יהָ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אֵלִיָּ֫הוּ 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en-US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400" b="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אַל־תִּירְאִי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בֹּ֫אִי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400" b="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עֲשִׂי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כִדְבָרֵךְ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Lesson</a:t>
                      </a:r>
                      <a:r>
                        <a:rPr lang="en-US" sz="1400" b="0" baseline="0" dirty="0" smtClean="0"/>
                        <a:t> 21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(1 Kings 17:13)</a:t>
                      </a:r>
                      <a:endParaRPr lang="en-US" sz="1400" b="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2040523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43000" y="3429000"/>
            <a:ext cx="1552575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/>
              <a:t>Imptv</a:t>
            </a:r>
            <a:r>
              <a:rPr lang="en-US" sz="1600" dirty="0"/>
              <a:t>… </a:t>
            </a:r>
            <a:r>
              <a:rPr lang="en-US" sz="1600" dirty="0" err="1"/>
              <a:t>weqatal</a:t>
            </a:r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43000" y="3992061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5564773"/>
            <a:ext cx="776287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Imptv</a:t>
            </a:r>
            <a:endParaRPr lang="en-US" sz="1600" dirty="0" smtClean="0"/>
          </a:p>
        </p:txBody>
      </p:sp>
      <p:sp>
        <p:nvSpPr>
          <p:cNvPr id="12" name="Left Brace 11"/>
          <p:cNvSpPr/>
          <p:nvPr/>
        </p:nvSpPr>
        <p:spPr>
          <a:xfrm>
            <a:off x="3124200" y="1905000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8" idx="3"/>
          </p:cNvCxnSpPr>
          <p:nvPr/>
        </p:nvCxnSpPr>
        <p:spPr>
          <a:xfrm>
            <a:off x="2695575" y="2209800"/>
            <a:ext cx="2000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>
            <a:off x="3733800" y="3293477"/>
            <a:ext cx="304800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95575" y="3598277"/>
            <a:ext cx="8858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</p:cNvCxnSpPr>
          <p:nvPr/>
        </p:nvCxnSpPr>
        <p:spPr>
          <a:xfrm>
            <a:off x="1919287" y="4161338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19287" y="5734050"/>
            <a:ext cx="2271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838200" y="3903076"/>
            <a:ext cx="304800" cy="219292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>
            <a:off x="838200" y="1483728"/>
            <a:ext cx="304800" cy="238342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90101" y="2352273"/>
            <a:ext cx="8242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Mitigated</a:t>
            </a:r>
            <a:endParaRPr lang="en-US" sz="1200" dirty="0"/>
          </a:p>
          <a:p>
            <a:pPr algn="ctr"/>
            <a:r>
              <a:rPr lang="en-US" sz="1200" dirty="0"/>
              <a:t>Hortatory</a:t>
            </a:r>
          </a:p>
          <a:p>
            <a:pPr algn="ctr"/>
            <a:r>
              <a:rPr lang="en-US" sz="1200" dirty="0"/>
              <a:t>Discourse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0101" y="4584037"/>
            <a:ext cx="82429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Un-</a:t>
            </a:r>
          </a:p>
          <a:p>
            <a:pPr algn="ctr"/>
            <a:r>
              <a:rPr lang="en-US" sz="1200" dirty="0" smtClean="0"/>
              <a:t>Mitigated</a:t>
            </a:r>
          </a:p>
          <a:p>
            <a:pPr algn="ctr"/>
            <a:r>
              <a:rPr lang="en-US" sz="1200" dirty="0" smtClean="0"/>
              <a:t>Hortatory</a:t>
            </a:r>
          </a:p>
          <a:p>
            <a:pPr algn="ctr"/>
            <a:r>
              <a:rPr lang="en-US" sz="1200" dirty="0" smtClean="0"/>
              <a:t>Discourse</a:t>
            </a:r>
          </a:p>
        </p:txBody>
      </p:sp>
      <p:sp>
        <p:nvSpPr>
          <p:cNvPr id="35" name="TextBox 34"/>
          <p:cNvSpPr txBox="1"/>
          <p:nvPr/>
        </p:nvSpPr>
        <p:spPr>
          <a:xfrm rot="20700000">
            <a:off x="872258" y="4551649"/>
            <a:ext cx="2275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Asserting</a:t>
            </a:r>
          </a:p>
          <a:p>
            <a:pPr algn="ctr"/>
            <a:r>
              <a:rPr lang="en-US" sz="1600" dirty="0" smtClean="0"/>
              <a:t>authority or urgency</a:t>
            </a:r>
          </a:p>
        </p:txBody>
      </p:sp>
      <p:sp>
        <p:nvSpPr>
          <p:cNvPr id="36" name="TextBox 35"/>
          <p:cNvSpPr txBox="1"/>
          <p:nvPr/>
        </p:nvSpPr>
        <p:spPr>
          <a:xfrm rot="20700000">
            <a:off x="872258" y="2524780"/>
            <a:ext cx="227503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Closer to</a:t>
            </a:r>
          </a:p>
          <a:p>
            <a:pPr algn="ctr"/>
            <a:r>
              <a:rPr lang="en-US" sz="1600" dirty="0" smtClean="0"/>
              <a:t>Instructional Discourse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" y="8498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dirty="0" smtClean="0"/>
              <a:t>Compare the lesson verses from </a:t>
            </a:r>
            <a:r>
              <a:rPr lang="en-US" dirty="0" err="1" smtClean="0"/>
              <a:t>Rocine</a:t>
            </a:r>
            <a:r>
              <a:rPr lang="en-US" dirty="0" smtClean="0"/>
              <a:t> 19, 20 and 21.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0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83839"/>
              </p:ext>
            </p:extLst>
          </p:nvPr>
        </p:nvGraphicFramePr>
        <p:xfrm>
          <a:off x="914400" y="2209800"/>
          <a:ext cx="4571999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202411"/>
              </p:ext>
            </p:extLst>
          </p:nvPr>
        </p:nvGraphicFramePr>
        <p:xfrm>
          <a:off x="914400" y="2209800"/>
          <a:ext cx="60198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85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48710"/>
              </p:ext>
            </p:extLst>
          </p:nvPr>
        </p:nvGraphicFramePr>
        <p:xfrm>
          <a:off x="914400" y="2209800"/>
          <a:ext cx="60198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</a:t>
                      </a: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ֵּ֫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0" y="3553509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Remember the </a:t>
            </a:r>
            <a:r>
              <a:rPr lang="en-US" sz="1200" dirty="0" err="1" smtClean="0"/>
              <a:t>Tsere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This is missing letter rule #1. (</a:t>
            </a:r>
            <a:r>
              <a:rPr lang="en-US" sz="1200" dirty="0" err="1" smtClean="0"/>
              <a:t>Rocine</a:t>
            </a:r>
            <a:r>
              <a:rPr lang="en-US" sz="1200" dirty="0" smtClean="0"/>
              <a:t> 3.2a)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55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69600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וַיִּירָא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וַיִּיטַב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3553509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Remember the </a:t>
            </a:r>
            <a:r>
              <a:rPr lang="en-US" sz="1200" dirty="0" err="1" smtClean="0"/>
              <a:t>Tsere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This is missing letter rule #1. (</a:t>
            </a:r>
            <a:r>
              <a:rPr lang="en-US" sz="1200" dirty="0" err="1" smtClean="0"/>
              <a:t>Rocine</a:t>
            </a:r>
            <a:r>
              <a:rPr lang="en-US" sz="1200" dirty="0" smtClean="0"/>
              <a:t> 3.2a)</a:t>
            </a:r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15200" y="5519692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What about these 2?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64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54451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וַיִּירָא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וַיִּיטַב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3553509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Remember the </a:t>
            </a:r>
            <a:r>
              <a:rPr lang="en-US" sz="1200" dirty="0" err="1" smtClean="0"/>
              <a:t>Tsere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This is missing letter rule #1. (</a:t>
            </a:r>
            <a:r>
              <a:rPr lang="en-US" sz="1200" dirty="0" err="1" smtClean="0"/>
              <a:t>Rocine</a:t>
            </a:r>
            <a:r>
              <a:rPr lang="en-US" sz="1200" dirty="0" smtClean="0"/>
              <a:t> 3.2a)</a:t>
            </a:r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71800" y="28956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This </a:t>
            </a:r>
            <a:r>
              <a:rPr lang="en-US" sz="1400" dirty="0" err="1" smtClean="0"/>
              <a:t>yod</a:t>
            </a:r>
            <a:r>
              <a:rPr lang="en-US" sz="1400" dirty="0" smtClean="0"/>
              <a:t> is </a:t>
            </a:r>
            <a:r>
              <a:rPr lang="en-US" sz="1400" b="1" u="sng" dirty="0" smtClean="0"/>
              <a:t>not</a:t>
            </a:r>
            <a:r>
              <a:rPr lang="en-US" sz="1400" dirty="0" smtClean="0"/>
              <a:t> the root </a:t>
            </a:r>
            <a:r>
              <a:rPr lang="en-US" sz="1400" dirty="0" err="1" smtClean="0"/>
              <a:t>yod</a:t>
            </a:r>
            <a:r>
              <a:rPr lang="en-US" sz="1400" dirty="0" smtClean="0"/>
              <a:t>. It’s the prefix </a:t>
            </a:r>
            <a:r>
              <a:rPr lang="en-US" sz="1400" dirty="0" err="1" smtClean="0"/>
              <a:t>yod</a:t>
            </a:r>
            <a:r>
              <a:rPr lang="en-US" sz="1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41148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See in the fs form?</a:t>
            </a:r>
          </a:p>
          <a:p>
            <a:pPr algn="ctr"/>
            <a:r>
              <a:rPr lang="en-US" sz="1400" b="1" u="sng" dirty="0" smtClean="0"/>
              <a:t>No</a:t>
            </a:r>
            <a:r>
              <a:rPr lang="en-US" sz="1400" dirty="0" smtClean="0"/>
              <a:t> root </a:t>
            </a:r>
            <a:r>
              <a:rPr lang="en-US" sz="1400" dirty="0" err="1" smtClean="0"/>
              <a:t>yod</a:t>
            </a:r>
            <a:r>
              <a:rPr lang="en-US" sz="1400" dirty="0" smtClean="0"/>
              <a:t>. Just the </a:t>
            </a:r>
            <a:r>
              <a:rPr lang="en-US" sz="1400" dirty="0" err="1" smtClean="0"/>
              <a:t>tav</a:t>
            </a:r>
            <a:r>
              <a:rPr lang="en-US" sz="1400" dirty="0" smtClean="0"/>
              <a:t> prefix.</a:t>
            </a: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5486400" y="2833360"/>
            <a:ext cx="1143000" cy="32385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</p:cNvCxnSpPr>
          <p:nvPr/>
        </p:nvCxnSpPr>
        <p:spPr>
          <a:xfrm>
            <a:off x="5486400" y="3157210"/>
            <a:ext cx="1143000" cy="11939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</p:cNvCxnSpPr>
          <p:nvPr/>
        </p:nvCxnSpPr>
        <p:spPr>
          <a:xfrm>
            <a:off x="5486400" y="3157210"/>
            <a:ext cx="1143000" cy="57659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5486400" y="3157210"/>
            <a:ext cx="1143000" cy="1601004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" idx="3"/>
          </p:cNvCxnSpPr>
          <p:nvPr/>
        </p:nvCxnSpPr>
        <p:spPr>
          <a:xfrm>
            <a:off x="5486400" y="4376410"/>
            <a:ext cx="571500" cy="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5200" y="5519692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What about these 2?</a:t>
            </a:r>
          </a:p>
        </p:txBody>
      </p:sp>
    </p:spTree>
    <p:extLst>
      <p:ext uri="{BB962C8B-B14F-4D97-AF65-F5344CB8AC3E}">
        <p14:creationId xmlns:p14="http://schemas.microsoft.com/office/powerpoint/2010/main" val="35761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59097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רָא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טַב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3553509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Remember the </a:t>
            </a:r>
            <a:r>
              <a:rPr lang="en-US" sz="1200" dirty="0" err="1" smtClean="0"/>
              <a:t>Tsere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This is missing letter rule #1. (</a:t>
            </a:r>
            <a:r>
              <a:rPr lang="en-US" sz="1200" dirty="0" err="1" smtClean="0"/>
              <a:t>Rocine</a:t>
            </a:r>
            <a:r>
              <a:rPr lang="en-US" sz="1200" dirty="0" smtClean="0"/>
              <a:t> 3.2a)</a:t>
            </a:r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71800" y="28956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This </a:t>
            </a:r>
            <a:r>
              <a:rPr lang="en-US" sz="1400" dirty="0" err="1" smtClean="0"/>
              <a:t>yod</a:t>
            </a:r>
            <a:r>
              <a:rPr lang="en-US" sz="1400" dirty="0" smtClean="0"/>
              <a:t> is </a:t>
            </a:r>
            <a:r>
              <a:rPr lang="en-US" sz="1400" b="1" u="sng" dirty="0" smtClean="0"/>
              <a:t>not</a:t>
            </a:r>
            <a:r>
              <a:rPr lang="en-US" sz="1400" dirty="0" smtClean="0"/>
              <a:t> the root </a:t>
            </a:r>
            <a:r>
              <a:rPr lang="en-US" sz="1400" dirty="0" err="1" smtClean="0"/>
              <a:t>yod</a:t>
            </a:r>
            <a:r>
              <a:rPr lang="en-US" sz="1400" dirty="0" smtClean="0"/>
              <a:t>. It’s the prefix </a:t>
            </a:r>
            <a:r>
              <a:rPr lang="en-US" sz="1400" dirty="0" err="1" smtClean="0"/>
              <a:t>yod</a:t>
            </a:r>
            <a:r>
              <a:rPr lang="en-US" sz="1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41148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See in the fs form?</a:t>
            </a:r>
          </a:p>
          <a:p>
            <a:pPr algn="ctr"/>
            <a:r>
              <a:rPr lang="en-US" sz="1400" b="1" u="sng" dirty="0" smtClean="0"/>
              <a:t>No</a:t>
            </a:r>
            <a:r>
              <a:rPr lang="en-US" sz="1400" dirty="0" smtClean="0"/>
              <a:t> root </a:t>
            </a:r>
            <a:r>
              <a:rPr lang="en-US" sz="1400" dirty="0" err="1" smtClean="0"/>
              <a:t>yod</a:t>
            </a:r>
            <a:r>
              <a:rPr lang="en-US" sz="1400" dirty="0" smtClean="0"/>
              <a:t>. Just the </a:t>
            </a:r>
            <a:r>
              <a:rPr lang="en-US" sz="1400" dirty="0" err="1" smtClean="0"/>
              <a:t>tav</a:t>
            </a:r>
            <a:r>
              <a:rPr lang="en-US" sz="1400" dirty="0" smtClean="0"/>
              <a:t> prefix.</a:t>
            </a: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5486400" y="2833360"/>
            <a:ext cx="1143000" cy="32385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</p:cNvCxnSpPr>
          <p:nvPr/>
        </p:nvCxnSpPr>
        <p:spPr>
          <a:xfrm>
            <a:off x="5486400" y="3157210"/>
            <a:ext cx="1143000" cy="11939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</p:cNvCxnSpPr>
          <p:nvPr/>
        </p:nvCxnSpPr>
        <p:spPr>
          <a:xfrm>
            <a:off x="5486400" y="3157210"/>
            <a:ext cx="1143000" cy="57659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5486400" y="3157210"/>
            <a:ext cx="1143000" cy="1601004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" idx="3"/>
          </p:cNvCxnSpPr>
          <p:nvPr/>
        </p:nvCxnSpPr>
        <p:spPr>
          <a:xfrm>
            <a:off x="5486400" y="4376410"/>
            <a:ext cx="571500" cy="0"/>
          </a:xfrm>
          <a:prstGeom prst="straightConnector1">
            <a:avLst/>
          </a:prstGeom>
          <a:ln w="38100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5200" y="5519692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What about these 2?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71800" y="54102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Here we see the </a:t>
            </a:r>
            <a:r>
              <a:rPr lang="en-US" sz="1400" b="1" u="sng" dirty="0" smtClean="0"/>
              <a:t>root </a:t>
            </a:r>
            <a:r>
              <a:rPr lang="en-US" sz="1400" b="1" u="sng" dirty="0" err="1" smtClean="0"/>
              <a:t>yod</a:t>
            </a:r>
            <a:r>
              <a:rPr lang="en-US" sz="1400" dirty="0"/>
              <a:t>,</a:t>
            </a:r>
            <a:endParaRPr lang="en-US" sz="1400" b="1" dirty="0" smtClean="0"/>
          </a:p>
          <a:p>
            <a:pPr algn="ctr"/>
            <a:r>
              <a:rPr lang="en-US" sz="1400" dirty="0" smtClean="0"/>
              <a:t>AND the prefix </a:t>
            </a:r>
            <a:r>
              <a:rPr lang="en-US" sz="1400" dirty="0" err="1" smtClean="0"/>
              <a:t>yod</a:t>
            </a:r>
            <a:r>
              <a:rPr lang="en-US" sz="1400" dirty="0" smtClean="0"/>
              <a:t>.</a:t>
            </a:r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V="1">
            <a:off x="5486400" y="5410200"/>
            <a:ext cx="533400" cy="261610"/>
          </a:xfrm>
          <a:prstGeom prst="straightConnector1">
            <a:avLst/>
          </a:prstGeom>
          <a:ln w="38100">
            <a:solidFill>
              <a:srgbClr val="FF00F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5486400" y="5671810"/>
            <a:ext cx="533400" cy="261610"/>
          </a:xfrm>
          <a:prstGeom prst="straightConnector1">
            <a:avLst/>
          </a:prstGeom>
          <a:ln w="38100">
            <a:solidFill>
              <a:srgbClr val="FF00F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Second class 1st </a:t>
            </a:r>
            <a:r>
              <a:rPr lang="en-US" dirty="0" err="1"/>
              <a:t>yod</a:t>
            </a:r>
            <a:r>
              <a:rPr lang="en-US" dirty="0"/>
              <a:t> roots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96823"/>
              </p:ext>
            </p:extLst>
          </p:nvPr>
        </p:nvGraphicFramePr>
        <p:xfrm>
          <a:off x="914400" y="2209800"/>
          <a:ext cx="6019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99"/>
                <a:gridCol w="1858169"/>
                <a:gridCol w="1875631"/>
                <a:gridCol w="1447801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Qatal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Rocine</a:t>
                      </a:r>
                      <a:r>
                        <a:rPr lang="en-US" dirty="0" smtClean="0"/>
                        <a:t> vocab #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Wayyiqtol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יָשַׁב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sit, dwell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וַיֵּ֫שֶׁב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יָצָא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out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וַיֵּ֫צֵא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יָלַד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וַתֵּ֫לֶד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יָרַד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go down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וַיֵּ֫רֶד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יָרֵא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fear,</a:t>
                      </a:r>
                      <a:r>
                        <a:rPr lang="en-US" baseline="0" dirty="0" smtClean="0"/>
                        <a:t> be 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רָא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יָטַב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</a:t>
                      </a:r>
                      <a:r>
                        <a:rPr lang="he-IL" sz="28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יִּי</a:t>
                      </a:r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טַב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6934200" y="2581275"/>
            <a:ext cx="3048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6934200" y="5172075"/>
            <a:ext cx="304800" cy="97223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15200" y="3738175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First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5519692"/>
            <a:ext cx="1676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Second class I-</a:t>
            </a:r>
            <a:r>
              <a:rPr lang="en-US" sz="1200" dirty="0" err="1" smtClean="0"/>
              <a:t>Yod</a:t>
            </a:r>
            <a:r>
              <a:rPr lang="en-US" sz="1200" dirty="0" smtClean="0"/>
              <a:t> roots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I-</a:t>
            </a:r>
            <a:r>
              <a:rPr lang="en-US" dirty="0" err="1" smtClean="0"/>
              <a:t>Yod</a:t>
            </a:r>
            <a:r>
              <a:rPr lang="en-US" dirty="0"/>
              <a:t> </a:t>
            </a:r>
            <a:r>
              <a:rPr lang="en-US" dirty="0" smtClean="0"/>
              <a:t>verbs are not all the same</a:t>
            </a:r>
          </a:p>
          <a:p>
            <a:r>
              <a:rPr lang="en-US" dirty="0" smtClean="0"/>
              <a:t>So far we have seen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3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8559</TotalTime>
  <Words>1302</Words>
  <Application>Microsoft Office PowerPoint</Application>
  <PresentationFormat>On-screen Show (4:3)</PresentationFormat>
  <Paragraphs>530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Rocine Lesson 21</vt:lpstr>
      <vt:lpstr>Goals</vt:lpstr>
      <vt:lpstr>Second class 1st yod roots</vt:lpstr>
      <vt:lpstr>Second class 1st yod roots</vt:lpstr>
      <vt:lpstr>Second class 1st yod roots</vt:lpstr>
      <vt:lpstr>Second class 1st yod roots</vt:lpstr>
      <vt:lpstr>Second class 1st yod roots</vt:lpstr>
      <vt:lpstr>Second class 1st yod roots</vt:lpstr>
      <vt:lpstr>Second class 1st yod roots</vt:lpstr>
      <vt:lpstr>Second class 1st yod roots</vt:lpstr>
      <vt:lpstr>Second class 1st yod roots</vt:lpstr>
      <vt:lpstr>ירא and ראה</vt:lpstr>
      <vt:lpstr>ירא and ראה</vt:lpstr>
      <vt:lpstr>Prohibitive commands</vt:lpstr>
      <vt:lpstr>Prohibitive commands</vt:lpstr>
      <vt:lpstr>Prohibitive commands</vt:lpstr>
      <vt:lpstr>Prohibitive commands</vt:lpstr>
      <vt:lpstr>Imperatives of Hollow and I-Gutt roots</vt:lpstr>
      <vt:lpstr>Imperatives of Hollow and I-Gutt roots</vt:lpstr>
      <vt:lpstr>More on mitigation</vt:lpstr>
      <vt:lpstr>More on mitigation</vt:lpstr>
      <vt:lpstr>More on mitigation</vt:lpstr>
      <vt:lpstr>More on mitigation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820</cp:revision>
  <cp:lastPrinted>2013-11-05T02:18:07Z</cp:lastPrinted>
  <dcterms:created xsi:type="dcterms:W3CDTF">2006-08-16T00:00:00Z</dcterms:created>
  <dcterms:modified xsi:type="dcterms:W3CDTF">2015-01-15T19:14:15Z</dcterms:modified>
</cp:coreProperties>
</file>