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697" r:id="rId2"/>
    <p:sldId id="660" r:id="rId3"/>
    <p:sldId id="816" r:id="rId4"/>
    <p:sldId id="821" r:id="rId5"/>
    <p:sldId id="822" r:id="rId6"/>
    <p:sldId id="824" r:id="rId7"/>
    <p:sldId id="823" r:id="rId8"/>
    <p:sldId id="825" r:id="rId9"/>
    <p:sldId id="826" r:id="rId10"/>
    <p:sldId id="827" r:id="rId11"/>
    <p:sldId id="828" r:id="rId12"/>
    <p:sldId id="829" r:id="rId13"/>
    <p:sldId id="830" r:id="rId14"/>
    <p:sldId id="832" r:id="rId15"/>
    <p:sldId id="831" r:id="rId16"/>
    <p:sldId id="833" r:id="rId17"/>
    <p:sldId id="845" r:id="rId18"/>
    <p:sldId id="835" r:id="rId19"/>
    <p:sldId id="836" r:id="rId20"/>
    <p:sldId id="837" r:id="rId21"/>
    <p:sldId id="840" r:id="rId22"/>
    <p:sldId id="838" r:id="rId23"/>
    <p:sldId id="842" r:id="rId24"/>
    <p:sldId id="839" r:id="rId25"/>
    <p:sldId id="846" r:id="rId26"/>
    <p:sldId id="843" r:id="rId27"/>
    <p:sldId id="844" r:id="rId2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7C3B0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34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8077200" cy="2971800"/>
          </a:xfrm>
        </p:spPr>
        <p:txBody>
          <a:bodyPr>
            <a:normAutofit/>
          </a:bodyPr>
          <a:lstStyle/>
          <a:p>
            <a:pPr algn="r" defTabSz="457200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עֵלִי לִשְׁמוּאֵל לֵךְ שְׁכָב וְהָיָה אִם־יִקְרָא אֵלֶ֫יךָ וְאָמַרְתָּ דַּבֵּר יְהוָה כִּי שֹׁמֵ֫עַ עַבְדֶּ֫ךָ וַיֵּ֫לֶךְ שְׁמוּאֵל וַיִּשְׁכַּב בִּמְקוֹמוֹ׃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56388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1 Samuel 3:9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</a:t>
            </a:r>
            <a:r>
              <a:rPr lang="en-US" dirty="0" smtClean="0"/>
              <a:t>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Identify the </a:t>
            </a:r>
            <a:r>
              <a:rPr lang="en-US" dirty="0" err="1" smtClean="0"/>
              <a:t>yiqtol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אִם־יִקְרָא אֵלֶ֫יךָ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וְאָמַרְתָּ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דַּבֵּר יְהוָה כִּי שֹׁמֵ֫עַ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3743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</a:t>
            </a:r>
            <a:r>
              <a:rPr lang="en-US" dirty="0" smtClean="0"/>
              <a:t>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There is one </a:t>
            </a:r>
            <a:r>
              <a:rPr lang="en-US" dirty="0" err="1" smtClean="0">
                <a:solidFill>
                  <a:srgbClr val="008000"/>
                </a:solidFill>
              </a:rPr>
              <a:t>yiqtol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/>
              <a:t>What is it’s PGN?</a:t>
            </a:r>
          </a:p>
          <a:p>
            <a:pPr lvl="1"/>
            <a:r>
              <a:rPr lang="en-US" dirty="0" smtClean="0"/>
              <a:t>Is it in a dependent or independent clause?</a:t>
            </a:r>
          </a:p>
          <a:p>
            <a:pPr lvl="2"/>
            <a:r>
              <a:rPr lang="en-US" sz="1400" dirty="0" smtClean="0"/>
              <a:t>(cf. </a:t>
            </a:r>
            <a:r>
              <a:rPr lang="en-US" sz="1400" dirty="0" err="1" smtClean="0"/>
              <a:t>Rocine</a:t>
            </a:r>
            <a:r>
              <a:rPr lang="en-US" sz="1400" dirty="0" smtClean="0"/>
              <a:t> 2.1 &amp; 4.2b)</a:t>
            </a:r>
          </a:p>
          <a:p>
            <a:pPr lvl="1"/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אִם־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יִקְרָא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אֵלֶ֫יךָ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וְאָמַרְתָּ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דַּבֵּר יְהוָה כִּי שֹׁמֵ֫עַ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2690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</a:t>
            </a:r>
            <a:r>
              <a:rPr lang="en-US" dirty="0" smtClean="0"/>
              <a:t>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Identify the participle 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אִם־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יִקְרָא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אֵלֶ֫יךָ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וְאָמַרְתָּ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דַּבֵּר יְהוָה כִּי שֹׁמֵ֫עַ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285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</a:t>
            </a:r>
            <a:r>
              <a:rPr lang="en-US" dirty="0" smtClean="0"/>
              <a:t>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There is one </a:t>
            </a:r>
            <a:r>
              <a:rPr lang="en-US" dirty="0" smtClean="0">
                <a:solidFill>
                  <a:srgbClr val="7C3B06"/>
                </a:solidFill>
              </a:rPr>
              <a:t>participle</a:t>
            </a:r>
          </a:p>
          <a:p>
            <a:pPr lvl="1"/>
            <a:r>
              <a:rPr lang="en-US" dirty="0" smtClean="0"/>
              <a:t>What is it’s gender, number? </a:t>
            </a:r>
            <a:r>
              <a:rPr lang="en-US" sz="1400" dirty="0" smtClean="0"/>
              <a:t>(remember participles have no person)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אִם־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יִקְרָא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אֵלֶ֫יךָ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וְאָמַרְתָּ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דַּבֵּר יְהוָה כִּי </a:t>
            </a: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224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</a:t>
            </a:r>
            <a:r>
              <a:rPr lang="en-US" dirty="0" smtClean="0"/>
              <a:t>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3657600"/>
            <a:ext cx="7924800" cy="2590800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RULE: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a word ends with </a:t>
            </a:r>
            <a:r>
              <a:rPr lang="en-US" i="1" dirty="0" err="1"/>
              <a:t>khet</a:t>
            </a:r>
            <a:r>
              <a:rPr lang="en-US" dirty="0"/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ח</a:t>
            </a:r>
            <a:r>
              <a:rPr lang="en-US" dirty="0" smtClean="0"/>
              <a:t> or </a:t>
            </a:r>
            <a:r>
              <a:rPr lang="en-US" i="1" dirty="0" err="1" smtClean="0"/>
              <a:t>ayin</a:t>
            </a:r>
            <a:r>
              <a:rPr lang="en-US" dirty="0" smtClean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</a:t>
            </a:r>
            <a:r>
              <a:rPr lang="en-US" dirty="0" smtClean="0"/>
              <a:t> and </a:t>
            </a:r>
            <a:r>
              <a:rPr lang="en-US" dirty="0"/>
              <a:t>has a </a:t>
            </a:r>
            <a:r>
              <a:rPr lang="en-US" i="1" dirty="0" err="1"/>
              <a:t>patakh</a:t>
            </a:r>
            <a:r>
              <a:rPr lang="en-US" dirty="0"/>
              <a:t> as its vowel, the </a:t>
            </a:r>
            <a:r>
              <a:rPr lang="en-US" i="1" dirty="0" err="1"/>
              <a:t>patakh</a:t>
            </a:r>
            <a:r>
              <a:rPr lang="en-US" dirty="0"/>
              <a:t> will be written slightly to the right of normal in your Bible and is called </a:t>
            </a:r>
            <a:r>
              <a:rPr lang="en-US" i="1" dirty="0"/>
              <a:t>furtive</a:t>
            </a:r>
            <a:r>
              <a:rPr lang="en-US" dirty="0"/>
              <a:t> </a:t>
            </a:r>
            <a:r>
              <a:rPr lang="en-US" i="1" dirty="0" err="1"/>
              <a:t>patakh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/>
              <a:t>furtive </a:t>
            </a:r>
            <a:r>
              <a:rPr lang="en-US" i="1" dirty="0" err="1"/>
              <a:t>patakh</a:t>
            </a:r>
            <a:r>
              <a:rPr lang="en-US" i="1" dirty="0"/>
              <a:t> </a:t>
            </a:r>
            <a:r>
              <a:rPr lang="en-US" dirty="0"/>
              <a:t>is to be pronounced before its accompanying consonant, rather than after, as normal.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/>
              <a:t>furtive </a:t>
            </a:r>
            <a:r>
              <a:rPr lang="en-US" i="1" dirty="0" err="1"/>
              <a:t>patakh</a:t>
            </a:r>
            <a:r>
              <a:rPr lang="en-US" i="1" dirty="0"/>
              <a:t> </a:t>
            </a:r>
            <a:r>
              <a:rPr lang="en-US" dirty="0"/>
              <a:t>also usually shifts the emphasis in a word from its last syllable to the second to the last.</a:t>
            </a:r>
            <a:endParaRPr lang="en-US" sz="1400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אִם־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יִקְרָא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אֵלֶ֫יךָ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וְאָמַרְתָּ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דַּבֵּר יְהוָה כִּי </a:t>
            </a: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05299" y="2057400"/>
            <a:ext cx="1285875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furtive</a:t>
            </a:r>
            <a:r>
              <a:rPr lang="en-US" sz="2800" dirty="0" smtClean="0"/>
              <a:t> </a:t>
            </a:r>
            <a:r>
              <a:rPr lang="en-US" sz="2800" i="1" dirty="0" err="1" smtClean="0"/>
              <a:t>patach</a:t>
            </a:r>
            <a:endParaRPr lang="en-US" sz="2800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948237" y="17526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85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</a:t>
            </a:r>
            <a:r>
              <a:rPr lang="en-US" dirty="0" smtClean="0"/>
              <a:t>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Finally there is one verb remaining.</a:t>
            </a:r>
          </a:p>
          <a:p>
            <a:r>
              <a:rPr lang="en-US" dirty="0" smtClean="0"/>
              <a:t>It is a </a:t>
            </a:r>
            <a:r>
              <a:rPr lang="en-US" u="sng" dirty="0" err="1" smtClean="0"/>
              <a:t>Piel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imperative</a:t>
            </a:r>
          </a:p>
          <a:p>
            <a:r>
              <a:rPr lang="en-US" dirty="0" smtClean="0"/>
              <a:t>How does it look different than the </a:t>
            </a:r>
            <a:r>
              <a:rPr lang="en-US" dirty="0" err="1" smtClean="0"/>
              <a:t>Qal</a:t>
            </a:r>
            <a:r>
              <a:rPr lang="en-US" dirty="0" smtClean="0"/>
              <a:t> imperative?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(We’ll </a:t>
            </a:r>
            <a:r>
              <a:rPr lang="en-US" sz="1400" dirty="0"/>
              <a:t>compare </a:t>
            </a:r>
            <a:r>
              <a:rPr lang="en-US" sz="1400" dirty="0" err="1"/>
              <a:t>Qal</a:t>
            </a:r>
            <a:r>
              <a:rPr lang="en-US" sz="1400" dirty="0"/>
              <a:t> and </a:t>
            </a:r>
            <a:r>
              <a:rPr lang="en-US" sz="1400" dirty="0" err="1"/>
              <a:t>Piel</a:t>
            </a:r>
            <a:r>
              <a:rPr lang="en-US" sz="1400" dirty="0"/>
              <a:t> imperatives before returning to our lesson verse</a:t>
            </a:r>
            <a:r>
              <a:rPr lang="en-US" sz="1400" dirty="0" smtClean="0"/>
              <a:t>.)</a:t>
            </a:r>
            <a:endParaRPr lang="en-US" sz="14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אִם־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יִקְרָא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אֵלֶ֫יךָ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וְאָמַרְתָּ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דַּבֵּר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יְהוָה כִּי </a:t>
            </a: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743700" y="1314449"/>
            <a:ext cx="723900" cy="428625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1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Qal</a:t>
            </a:r>
            <a:r>
              <a:rPr lang="en-US" dirty="0" smtClean="0"/>
              <a:t> Imperatives (Review)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187592"/>
              </p:ext>
            </p:extLst>
          </p:nvPr>
        </p:nvGraphicFramePr>
        <p:xfrm>
          <a:off x="381000" y="914400"/>
          <a:ext cx="84582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Qatal</a:t>
                      </a:r>
                      <a:r>
                        <a:rPr lang="en-US" baseline="0" dirty="0" smtClean="0"/>
                        <a:t> 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Yiqtol</a:t>
                      </a:r>
                      <a:r>
                        <a:rPr lang="en-US" dirty="0" smtClean="0"/>
                        <a:t> 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Imperative </a:t>
                      </a:r>
                      <a:r>
                        <a:rPr lang="en-US" dirty="0" err="1" smtClean="0"/>
                        <a:t>ms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III-Guttural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שָׁמַע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תִּ</a:t>
                      </a: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שְׁמַע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שְׁמַע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I-</a:t>
                      </a:r>
                      <a:r>
                        <a:rPr lang="fr-CA" dirty="0" err="1" smtClean="0"/>
                        <a:t>Nun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נָתַן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תִּ</a:t>
                      </a: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תֵּן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תֵּן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I-Yod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יָצָא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תֵּ</a:t>
                      </a: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צֵא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צֵא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(</a:t>
                      </a:r>
                      <a:r>
                        <a:rPr lang="fr-CA" dirty="0" err="1" smtClean="0"/>
                        <a:t>like</a:t>
                      </a:r>
                      <a:r>
                        <a:rPr lang="fr-CA" dirty="0" smtClean="0"/>
                        <a:t> I-</a:t>
                      </a:r>
                      <a:r>
                        <a:rPr lang="fr-CA" dirty="0" err="1" smtClean="0"/>
                        <a:t>Nun</a:t>
                      </a:r>
                      <a:r>
                        <a:rPr lang="fr-CA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לָקַח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תִּ</a:t>
                      </a: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קַּח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קַח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(</a:t>
                      </a:r>
                      <a:r>
                        <a:rPr lang="fr-CA" dirty="0" err="1" smtClean="0"/>
                        <a:t>like</a:t>
                      </a:r>
                      <a:r>
                        <a:rPr lang="fr-CA" dirty="0" smtClean="0"/>
                        <a:t> I-Yod)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הָלַךְ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תֵּ</a:t>
                      </a: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לֵךְ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לֵךְ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Strong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פָּקַד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תִּ</a:t>
                      </a: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פְקֹד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פְּקֹד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94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Qal</a:t>
            </a:r>
            <a:r>
              <a:rPr lang="en-US" dirty="0" smtClean="0"/>
              <a:t> Imperatives (Review)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712109"/>
              </p:ext>
            </p:extLst>
          </p:nvPr>
        </p:nvGraphicFramePr>
        <p:xfrm>
          <a:off x="381000" y="914400"/>
          <a:ext cx="84582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Qatal</a:t>
                      </a:r>
                      <a:r>
                        <a:rPr lang="en-US" baseline="0" dirty="0" smtClean="0"/>
                        <a:t> 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Yiqtol</a:t>
                      </a:r>
                      <a:r>
                        <a:rPr lang="en-US" dirty="0" smtClean="0"/>
                        <a:t> 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Imperative </a:t>
                      </a:r>
                      <a:r>
                        <a:rPr lang="en-US" dirty="0" err="1" smtClean="0"/>
                        <a:t>ms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III-Guttural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שָׁמַע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תִּ</a:t>
                      </a: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שְׁמַע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שְׁמַע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I-</a:t>
                      </a:r>
                      <a:r>
                        <a:rPr lang="fr-CA" dirty="0" err="1" smtClean="0"/>
                        <a:t>Nun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נָתַן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תִּ</a:t>
                      </a: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תֵּן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תֵּן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I-Yod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יָצָא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תֵּ</a:t>
                      </a: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צֵא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צֵא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(</a:t>
                      </a:r>
                      <a:r>
                        <a:rPr lang="fr-CA" dirty="0" err="1" smtClean="0"/>
                        <a:t>like</a:t>
                      </a:r>
                      <a:r>
                        <a:rPr lang="fr-CA" dirty="0" smtClean="0"/>
                        <a:t> I-</a:t>
                      </a:r>
                      <a:r>
                        <a:rPr lang="fr-CA" dirty="0" err="1" smtClean="0"/>
                        <a:t>Nun</a:t>
                      </a:r>
                      <a:r>
                        <a:rPr lang="fr-CA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לָקַח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תִּ</a:t>
                      </a: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קַּח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קַח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(</a:t>
                      </a:r>
                      <a:r>
                        <a:rPr lang="fr-CA" dirty="0" err="1" smtClean="0"/>
                        <a:t>like</a:t>
                      </a:r>
                      <a:r>
                        <a:rPr lang="fr-CA" dirty="0" smtClean="0"/>
                        <a:t> I-Yod)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הָלַךְ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תֵּ</a:t>
                      </a: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לֵךְ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לֵךְ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Strong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פָּקַד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תִּ</a:t>
                      </a: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פְקֹד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פְּקֹד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381000" y="4191000"/>
            <a:ext cx="8458200" cy="25146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 err="1" smtClean="0"/>
              <a:t>shewa</a:t>
            </a:r>
            <a:r>
              <a:rPr lang="en-US" dirty="0" smtClean="0"/>
              <a:t> at the beginning is supposed to be the “sign” of the </a:t>
            </a: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ms</a:t>
            </a:r>
            <a:r>
              <a:rPr lang="en-US" dirty="0" smtClean="0"/>
              <a:t> imperative </a:t>
            </a:r>
            <a:r>
              <a:rPr lang="en-US" dirty="0"/>
              <a:t>(cf. </a:t>
            </a:r>
            <a:r>
              <a:rPr lang="en-US" dirty="0" smtClean="0"/>
              <a:t>see rule in </a:t>
            </a:r>
            <a:r>
              <a:rPr lang="en-US" dirty="0" err="1"/>
              <a:t>Rocine</a:t>
            </a:r>
            <a:r>
              <a:rPr lang="en-US" dirty="0"/>
              <a:t> 19.2a</a:t>
            </a:r>
            <a:r>
              <a:rPr lang="en-US" dirty="0" smtClean="0"/>
              <a:t>) but in reality in many weak verbs the </a:t>
            </a:r>
            <a:r>
              <a:rPr lang="en-US" dirty="0" err="1" smtClean="0"/>
              <a:t>shewa</a:t>
            </a:r>
            <a:r>
              <a:rPr lang="en-US" dirty="0" smtClean="0"/>
              <a:t> is missing. </a:t>
            </a:r>
            <a:endParaRPr lang="en-US" sz="14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Most imperatives are weak verbs.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second vowel (sometimes called the theme vowel) is NOT an indicator of the imperative (note the variety above).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So how do we identify imperatives?</a:t>
            </a:r>
          </a:p>
        </p:txBody>
      </p:sp>
    </p:spTree>
    <p:extLst>
      <p:ext uri="{BB962C8B-B14F-4D97-AF65-F5344CB8AC3E}">
        <p14:creationId xmlns:p14="http://schemas.microsoft.com/office/powerpoint/2010/main" val="129635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Qal</a:t>
            </a:r>
            <a:r>
              <a:rPr lang="en-US" dirty="0" smtClean="0"/>
              <a:t> Imperatives (Review)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381000" y="4191000"/>
            <a:ext cx="8458200" cy="251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The best way to identify imperatives is to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Learn the strong verb imperative paradigm (next slide) </a:t>
            </a:r>
            <a:r>
              <a:rPr lang="en-US" sz="1400" dirty="0" smtClean="0"/>
              <a:t>(It’s only 4 words.)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Be familiar with the </a:t>
            </a:r>
            <a:r>
              <a:rPr lang="en-US" sz="2200" dirty="0" err="1" smtClean="0"/>
              <a:t>yiqtol</a:t>
            </a:r>
            <a:r>
              <a:rPr lang="en-US" sz="2200" dirty="0" smtClean="0"/>
              <a:t> form from which the imperative derives.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Recognize that the imperative will typically be shorter, in sound and number of letters. This is a visual and auditory clue. Imperatives are quite naked, so to speak. </a:t>
            </a:r>
          </a:p>
          <a:p>
            <a:endParaRPr lang="en-US" sz="22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163704"/>
              </p:ext>
            </p:extLst>
          </p:nvPr>
        </p:nvGraphicFramePr>
        <p:xfrm>
          <a:off x="381000" y="914400"/>
          <a:ext cx="84582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Qatal</a:t>
                      </a:r>
                      <a:r>
                        <a:rPr lang="en-US" baseline="0" dirty="0" smtClean="0"/>
                        <a:t> 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Yiqtol</a:t>
                      </a:r>
                      <a:r>
                        <a:rPr lang="en-US" dirty="0" smtClean="0"/>
                        <a:t> 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Imperative </a:t>
                      </a:r>
                      <a:r>
                        <a:rPr lang="en-US" dirty="0" err="1" smtClean="0"/>
                        <a:t>ms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III-Guttural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שָׁמַע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תִּ</a:t>
                      </a: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שְׁמַע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שְׁמַע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I-</a:t>
                      </a:r>
                      <a:r>
                        <a:rPr lang="fr-CA" dirty="0" err="1" smtClean="0"/>
                        <a:t>Nun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נָתַן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תִּ</a:t>
                      </a: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תֵּן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תֵּן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I-Yod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יָצָא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תֵּ</a:t>
                      </a: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צֵא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צֵא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(</a:t>
                      </a:r>
                      <a:r>
                        <a:rPr lang="fr-CA" dirty="0" err="1" smtClean="0"/>
                        <a:t>like</a:t>
                      </a:r>
                      <a:r>
                        <a:rPr lang="fr-CA" dirty="0" smtClean="0"/>
                        <a:t> I-</a:t>
                      </a:r>
                      <a:r>
                        <a:rPr lang="fr-CA" dirty="0" err="1" smtClean="0"/>
                        <a:t>Nun</a:t>
                      </a:r>
                      <a:r>
                        <a:rPr lang="fr-CA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לָקַח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תִּ</a:t>
                      </a: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קַּח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קַח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(</a:t>
                      </a:r>
                      <a:r>
                        <a:rPr lang="fr-CA" dirty="0" err="1" smtClean="0"/>
                        <a:t>like</a:t>
                      </a:r>
                      <a:r>
                        <a:rPr lang="fr-CA" dirty="0" smtClean="0"/>
                        <a:t> I-Yod)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הָלַךְ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תֵּ</a:t>
                      </a: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לֵךְ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לֵךְ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Strong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פָּקַד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תִּ</a:t>
                      </a: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פְקֹד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פְּקֹד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9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Qal</a:t>
            </a:r>
            <a:r>
              <a:rPr lang="en-US" dirty="0" smtClean="0"/>
              <a:t> &amp; </a:t>
            </a:r>
            <a:r>
              <a:rPr lang="en-US" dirty="0" err="1" smtClean="0"/>
              <a:t>Piel</a:t>
            </a:r>
            <a:r>
              <a:rPr lang="en-US" dirty="0" smtClean="0"/>
              <a:t> Imperative Paradigm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460436"/>
              </p:ext>
            </p:extLst>
          </p:nvPr>
        </p:nvGraphicFramePr>
        <p:xfrm>
          <a:off x="1447800" y="1229360"/>
          <a:ext cx="6248400" cy="341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524"/>
                <a:gridCol w="2687938"/>
                <a:gridCol w="268793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Piel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פְּקֹד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דַּבֵּר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פִּקְדִי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דַּבְּרִי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mpl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פִּקְדוּ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דַּבְּרוּ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fpl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פְּקֹ֫דְנָה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דַּבֵּרְנָה</a:t>
                      </a:r>
                      <a:endParaRPr lang="en-US" sz="4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24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/>
              <a:t>Identify and read </a:t>
            </a:r>
            <a:r>
              <a:rPr lang="en-US" dirty="0" err="1"/>
              <a:t>Qal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imperatives</a:t>
            </a:r>
            <a:r>
              <a:rPr lang="en-US" dirty="0"/>
              <a:t> in all genders and numbers.</a:t>
            </a:r>
          </a:p>
          <a:p>
            <a:r>
              <a:rPr lang="en-US" dirty="0"/>
              <a:t>Use verb forms to locate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00FF"/>
                </a:solidFill>
              </a:rPr>
              <a:t>boundaries </a:t>
            </a:r>
            <a:r>
              <a:rPr lang="en-US" dirty="0">
                <a:solidFill>
                  <a:srgbClr val="0000FF"/>
                </a:solidFill>
              </a:rPr>
              <a:t>between discourses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</a:t>
            </a:r>
          </a:p>
          <a:p>
            <a:pPr lvl="1"/>
            <a:r>
              <a:rPr lang="en-US" i="1" dirty="0" smtClean="0"/>
              <a:t>Furtive</a:t>
            </a:r>
            <a:r>
              <a:rPr lang="en-US" dirty="0" smtClean="0"/>
              <a:t> </a:t>
            </a:r>
            <a:r>
              <a:rPr lang="en-US" i="1" dirty="0" err="1" smtClean="0"/>
              <a:t>patach</a:t>
            </a:r>
            <a:endParaRPr lang="en-US" i="1" dirty="0" smtClean="0"/>
          </a:p>
          <a:p>
            <a:pPr lvl="1"/>
            <a:r>
              <a:rPr lang="en-US" dirty="0" smtClean="0"/>
              <a:t>When to use </a:t>
            </a:r>
            <a:r>
              <a:rPr lang="en-US" i="1" dirty="0" smtClean="0"/>
              <a:t>and</a:t>
            </a:r>
            <a:r>
              <a:rPr lang="en-US" dirty="0" smtClean="0"/>
              <a:t> vs. </a:t>
            </a:r>
            <a:r>
              <a:rPr lang="en-US" i="1" dirty="0" smtClean="0"/>
              <a:t>then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Qal</a:t>
            </a:r>
            <a:r>
              <a:rPr lang="en-US" dirty="0" smtClean="0"/>
              <a:t> &amp; </a:t>
            </a:r>
            <a:r>
              <a:rPr lang="en-US" dirty="0" err="1" smtClean="0"/>
              <a:t>Piel</a:t>
            </a:r>
            <a:r>
              <a:rPr lang="en-US" dirty="0" smtClean="0"/>
              <a:t> Imperative Paradigm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184365"/>
              </p:ext>
            </p:extLst>
          </p:nvPr>
        </p:nvGraphicFramePr>
        <p:xfrm>
          <a:off x="1447800" y="1229360"/>
          <a:ext cx="6248400" cy="341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524"/>
                <a:gridCol w="2687938"/>
                <a:gridCol w="268793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Piel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פְּקֹד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דַּבֵּר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פִּקְדִי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דַּבְּרִי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mpl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פִּקְדוּ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דַּבְּרוּ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fpl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פְּקֹ֫דְנָה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דַּבֵּרְנָה</a:t>
                      </a:r>
                      <a:endParaRPr lang="en-US" sz="4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4029075" y="2771775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29075" y="3533775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1" y="5181600"/>
            <a:ext cx="62484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Note the </a:t>
            </a:r>
            <a:r>
              <a:rPr lang="en-US" i="1" dirty="0" err="1" smtClean="0"/>
              <a:t>hireqs</a:t>
            </a:r>
            <a:r>
              <a:rPr lang="en-US" dirty="0" smtClean="0"/>
              <a:t> here.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is due to a rule of </a:t>
            </a:r>
            <a:r>
              <a:rPr lang="en-US" dirty="0" err="1" smtClean="0"/>
              <a:t>shewa</a:t>
            </a:r>
            <a:r>
              <a:rPr lang="en-US" dirty="0" smtClean="0"/>
              <a:t> that comes into effect when you have 2 initial </a:t>
            </a:r>
            <a:r>
              <a:rPr lang="en-US" i="1" dirty="0" err="1" smtClean="0"/>
              <a:t>shewas</a:t>
            </a:r>
            <a:r>
              <a:rPr lang="en-US" dirty="0" smtClean="0"/>
              <a:t> in a word.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See </a:t>
            </a:r>
            <a:r>
              <a:rPr lang="en-US" dirty="0" err="1" smtClean="0"/>
              <a:t>animatedhebrew</a:t>
            </a:r>
            <a:r>
              <a:rPr lang="en-US" dirty="0" smtClean="0"/>
              <a:t> lecture 20 for details.</a:t>
            </a:r>
            <a:endParaRPr lang="en-US" dirty="0"/>
          </a:p>
        </p:txBody>
      </p:sp>
      <p:sp>
        <p:nvSpPr>
          <p:cNvPr id="7" name="Right Bracket 6"/>
          <p:cNvSpPr/>
          <p:nvPr/>
        </p:nvSpPr>
        <p:spPr>
          <a:xfrm>
            <a:off x="4419600" y="2438400"/>
            <a:ext cx="190500" cy="1524000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362325" y="3171825"/>
            <a:ext cx="1781216" cy="2057400"/>
          </a:xfrm>
          <a:custGeom>
            <a:avLst/>
            <a:gdLst>
              <a:gd name="connsiteX0" fmla="*/ 0 w 1781216"/>
              <a:gd name="connsiteY0" fmla="*/ 2057400 h 2057400"/>
              <a:gd name="connsiteX1" fmla="*/ 266700 w 1781216"/>
              <a:gd name="connsiteY1" fmla="*/ 1714500 h 2057400"/>
              <a:gd name="connsiteX2" fmla="*/ 942975 w 1781216"/>
              <a:gd name="connsiteY2" fmla="*/ 1676400 h 2057400"/>
              <a:gd name="connsiteX3" fmla="*/ 1371600 w 1781216"/>
              <a:gd name="connsiteY3" fmla="*/ 1666875 h 2057400"/>
              <a:gd name="connsiteX4" fmla="*/ 1581150 w 1781216"/>
              <a:gd name="connsiteY4" fmla="*/ 1533525 h 2057400"/>
              <a:gd name="connsiteX5" fmla="*/ 1704975 w 1781216"/>
              <a:gd name="connsiteY5" fmla="*/ 1209675 h 2057400"/>
              <a:gd name="connsiteX6" fmla="*/ 1781175 w 1781216"/>
              <a:gd name="connsiteY6" fmla="*/ 466725 h 2057400"/>
              <a:gd name="connsiteX7" fmla="*/ 1695450 w 1781216"/>
              <a:gd name="connsiteY7" fmla="*/ 85725 h 2057400"/>
              <a:gd name="connsiteX8" fmla="*/ 1409700 w 1781216"/>
              <a:gd name="connsiteY8" fmla="*/ 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1216" h="2057400">
                <a:moveTo>
                  <a:pt x="0" y="2057400"/>
                </a:moveTo>
                <a:cubicBezTo>
                  <a:pt x="54769" y="1917700"/>
                  <a:pt x="109538" y="1778000"/>
                  <a:pt x="266700" y="1714500"/>
                </a:cubicBezTo>
                <a:cubicBezTo>
                  <a:pt x="423862" y="1651000"/>
                  <a:pt x="758825" y="1684337"/>
                  <a:pt x="942975" y="1676400"/>
                </a:cubicBezTo>
                <a:cubicBezTo>
                  <a:pt x="1127125" y="1668463"/>
                  <a:pt x="1265238" y="1690687"/>
                  <a:pt x="1371600" y="1666875"/>
                </a:cubicBezTo>
                <a:cubicBezTo>
                  <a:pt x="1477962" y="1643063"/>
                  <a:pt x="1525588" y="1609725"/>
                  <a:pt x="1581150" y="1533525"/>
                </a:cubicBezTo>
                <a:cubicBezTo>
                  <a:pt x="1636712" y="1457325"/>
                  <a:pt x="1671638" y="1387475"/>
                  <a:pt x="1704975" y="1209675"/>
                </a:cubicBezTo>
                <a:cubicBezTo>
                  <a:pt x="1738312" y="1031875"/>
                  <a:pt x="1782763" y="654050"/>
                  <a:pt x="1781175" y="466725"/>
                </a:cubicBezTo>
                <a:cubicBezTo>
                  <a:pt x="1779588" y="279400"/>
                  <a:pt x="1757363" y="163512"/>
                  <a:pt x="1695450" y="85725"/>
                </a:cubicBezTo>
                <a:cubicBezTo>
                  <a:pt x="1633538" y="7937"/>
                  <a:pt x="1521619" y="3968"/>
                  <a:pt x="1409700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Qal</a:t>
            </a:r>
            <a:r>
              <a:rPr lang="en-US" dirty="0" smtClean="0"/>
              <a:t> &amp; </a:t>
            </a:r>
            <a:r>
              <a:rPr lang="en-US" dirty="0" err="1" smtClean="0"/>
              <a:t>Piel</a:t>
            </a:r>
            <a:r>
              <a:rPr lang="en-US" dirty="0" smtClean="0"/>
              <a:t> Imperative Paradigm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148088"/>
              </p:ext>
            </p:extLst>
          </p:nvPr>
        </p:nvGraphicFramePr>
        <p:xfrm>
          <a:off x="1447800" y="1229360"/>
          <a:ext cx="6248400" cy="341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524"/>
                <a:gridCol w="2687938"/>
                <a:gridCol w="268793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Piel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פְּקֹד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דַּבֵּר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פִּקְדִי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דַּבְּרִי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mpl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פִּקְדוּ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דַּבְּרוּ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fpl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פְּקֹ֫דְנָה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דַּבֵּרְנָה</a:t>
                      </a:r>
                      <a:endParaRPr lang="en-US" sz="4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" y="4876800"/>
            <a:ext cx="62484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Memorize the </a:t>
            </a:r>
            <a:r>
              <a:rPr lang="en-US" sz="2400" dirty="0" err="1" smtClean="0"/>
              <a:t>Qal</a:t>
            </a:r>
            <a:r>
              <a:rPr lang="en-US" sz="2400" dirty="0" smtClean="0"/>
              <a:t> Paradigm </a:t>
            </a:r>
          </a:p>
          <a:p>
            <a:r>
              <a:rPr lang="en-US" sz="2400" dirty="0" smtClean="0"/>
              <a:t>Note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 smtClean="0"/>
              <a:t>Shewa</a:t>
            </a:r>
            <a:r>
              <a:rPr lang="en-US" sz="2400" dirty="0" smtClean="0"/>
              <a:t> marks the </a:t>
            </a:r>
            <a:r>
              <a:rPr lang="en-US" sz="2400" dirty="0" err="1"/>
              <a:t>Q</a:t>
            </a:r>
            <a:r>
              <a:rPr lang="en-US" sz="2400" dirty="0" err="1" smtClean="0"/>
              <a:t>al</a:t>
            </a:r>
            <a:r>
              <a:rPr lang="en-US" sz="2400" dirty="0" smtClean="0"/>
              <a:t> imperative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 err="1" smtClean="0"/>
              <a:t>Patach</a:t>
            </a:r>
            <a:r>
              <a:rPr lang="en-US" sz="2400" dirty="0" smtClean="0"/>
              <a:t> marks the </a:t>
            </a:r>
            <a:r>
              <a:rPr lang="en-US" sz="2400" dirty="0" err="1" smtClean="0"/>
              <a:t>Piel</a:t>
            </a:r>
            <a:r>
              <a:rPr lang="en-US" sz="2400" dirty="0" smtClean="0"/>
              <a:t> imperative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181475" y="4657725"/>
            <a:ext cx="1" cy="10039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914900" y="4524376"/>
            <a:ext cx="1943100" cy="16573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64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Determining Genres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Returning to our lesson verse,</a:t>
            </a:r>
          </a:p>
          <a:p>
            <a:r>
              <a:rPr lang="en-US" dirty="0" smtClean="0"/>
              <a:t>Try to identify the genres.</a:t>
            </a:r>
          </a:p>
          <a:p>
            <a:r>
              <a:rPr lang="en-US" dirty="0" smtClean="0"/>
              <a:t>How many different genres are in this verse?</a:t>
            </a:r>
          </a:p>
          <a:p>
            <a:r>
              <a:rPr lang="en-US" dirty="0" smtClean="0"/>
              <a:t>Where do the genres switch?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700" dirty="0" smtClean="0"/>
              <a:t>(See the next slide for a reminder of genres and verb forms.)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אִם־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יִקְרָא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אֵלֶ֫יךָ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וְאָמַרְתָּ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דַּבֵּר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יְהוָה כִּי </a:t>
            </a: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70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Determining Genres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אִם־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יִקְרָא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אֵלֶ֫יךָ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וְאָמַרְתָּ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דַּבֵּר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יְהוָה כִּי </a:t>
            </a: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983436"/>
              </p:ext>
            </p:extLst>
          </p:nvPr>
        </p:nvGraphicFramePr>
        <p:xfrm>
          <a:off x="152401" y="3962400"/>
          <a:ext cx="8839198" cy="2046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399"/>
                <a:gridCol w="2438400"/>
                <a:gridCol w="2285999"/>
                <a:gridCol w="2438400"/>
              </a:tblGrid>
              <a:tr h="35859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Genre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Task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Mainline</a:t>
                      </a:r>
                      <a:r>
                        <a:rPr lang="en-US" sz="1400" baseline="0" dirty="0" smtClean="0"/>
                        <a:t> Verb Form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Function</a:t>
                      </a:r>
                      <a:endParaRPr lang="en-US" sz="1400" dirty="0"/>
                    </a:p>
                  </a:txBody>
                  <a:tcPr anchor="ctr"/>
                </a:tc>
              </a:tr>
              <a:tr h="41029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Historical Narrative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Tell a story about the past.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Wayyiqtol</a:t>
                      </a:r>
                      <a:r>
                        <a:rPr lang="en-US" sz="1200" baseline="0" dirty="0" smtClean="0"/>
                        <a:t>	</a:t>
                      </a:r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Rocine</a:t>
                      </a:r>
                      <a:r>
                        <a:rPr lang="en-US" sz="1200" dirty="0" smtClean="0"/>
                        <a:t> 1.2c</a:t>
                      </a:r>
                      <a:r>
                        <a:rPr lang="en-US" sz="1200" dirty="0"/>
                        <a:t>)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Historical Narrative Mainline</a:t>
                      </a:r>
                      <a:endParaRPr lang="en-US" sz="1200" dirty="0"/>
                    </a:p>
                  </a:txBody>
                  <a:tcPr anchor="ctr"/>
                </a:tc>
              </a:tr>
              <a:tr h="41029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Predictive Narrative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Tell a story set in the future.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Weqatal</a:t>
                      </a:r>
                      <a:r>
                        <a:rPr lang="en-US" sz="1200" dirty="0" smtClean="0"/>
                        <a:t>	(</a:t>
                      </a:r>
                      <a:r>
                        <a:rPr lang="en-US" sz="1200" dirty="0" err="1" smtClean="0"/>
                        <a:t>Rocine</a:t>
                      </a:r>
                      <a:r>
                        <a:rPr lang="en-US" sz="1200" dirty="0" smtClean="0"/>
                        <a:t> 13.2e</a:t>
                      </a:r>
                      <a:r>
                        <a:rPr lang="en-US" sz="1200" dirty="0"/>
                        <a:t>)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Predictive Narrative Mainline</a:t>
                      </a:r>
                      <a:endParaRPr lang="en-US" sz="1200" dirty="0"/>
                    </a:p>
                  </a:txBody>
                  <a:tcPr anchor="ctr"/>
                </a:tc>
              </a:tr>
              <a:tr h="41029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Instructional Discourse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Tell how to do something.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Weqatal</a:t>
                      </a:r>
                      <a:r>
                        <a:rPr lang="en-US" sz="1200" baseline="0" dirty="0" smtClean="0"/>
                        <a:t>	</a:t>
                      </a:r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Rocine</a:t>
                      </a:r>
                      <a:r>
                        <a:rPr lang="en-US" sz="1200" dirty="0" smtClean="0"/>
                        <a:t> 16.2a,3a</a:t>
                      </a:r>
                      <a:r>
                        <a:rPr lang="en-US" sz="1200" dirty="0"/>
                        <a:t>)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Instructional Discourse Mainline</a:t>
                      </a:r>
                      <a:endParaRPr lang="en-US" sz="1200" dirty="0"/>
                    </a:p>
                  </a:txBody>
                  <a:tcPr anchor="ctr"/>
                </a:tc>
              </a:tr>
              <a:tr h="41029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Hortatory Discourse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Influence the behavior of someone.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FF"/>
                          </a:solidFill>
                        </a:rPr>
                        <a:t>Imperative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	(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Rocine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19.2c)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FF"/>
                          </a:solidFill>
                        </a:rPr>
                        <a:t>Weqatal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	(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Rocine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19.5a)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FF"/>
                          </a:solidFill>
                        </a:rPr>
                        <a:t>Hortatory Discourse</a:t>
                      </a:r>
                      <a:r>
                        <a:rPr lang="en-US" sz="1200" baseline="0" dirty="0" smtClean="0">
                          <a:solidFill>
                            <a:srgbClr val="FF00FF"/>
                          </a:solidFill>
                        </a:rPr>
                        <a:t> Mainline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0000FF"/>
                          </a:solidFill>
                        </a:rPr>
                        <a:t>Hortatory – Mitigated Mainline</a:t>
                      </a:r>
                      <a:endParaRPr lang="en-US" sz="1200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79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Determining Genres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838200"/>
            <a:ext cx="7924800" cy="525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lnSpc>
                <a:spcPct val="150000"/>
              </a:lnSpc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en-US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אִם־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יִקְרָא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אֵלֶ֫יךָ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וְאָמַרְתָּ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דַּבֵּר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יְהוָה כִּי </a:t>
            </a: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7200900" y="990600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190178" y="682823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?</a:t>
            </a:r>
            <a:endParaRPr lang="en-US" sz="1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200900" y="4343400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190178" y="4035623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?</a:t>
            </a:r>
            <a:endParaRPr lang="en-US" sz="14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743700" y="1828800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732978" y="1521023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?</a:t>
            </a:r>
            <a:endParaRPr lang="en-US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286500" y="2746177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275778" y="2441432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?</a:t>
            </a:r>
            <a:endParaRPr lang="en-US" sz="14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852161" y="3581345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41439" y="3276600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9906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Wayyiqtol</a:t>
            </a:r>
            <a:endParaRPr lang="en-US" sz="1400" b="1" dirty="0" smtClean="0"/>
          </a:p>
          <a:p>
            <a:r>
              <a:rPr lang="en-US" sz="1400" dirty="0" smtClean="0"/>
              <a:t>mainline verb of ……………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0" y="18288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Imperative</a:t>
            </a:r>
          </a:p>
          <a:p>
            <a:r>
              <a:rPr lang="en-US" sz="1400" dirty="0" smtClean="0"/>
              <a:t>mainline verb of </a:t>
            </a:r>
            <a:r>
              <a:rPr lang="en-US" sz="1400" dirty="0"/>
              <a:t>……………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2628900"/>
            <a:ext cx="4114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Weqatal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mainline verb of </a:t>
            </a:r>
            <a:r>
              <a:rPr lang="en-US" sz="1400" dirty="0"/>
              <a:t>……………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</a:t>
            </a:r>
            <a:r>
              <a:rPr lang="en-US" sz="1400" dirty="0" smtClean="0"/>
              <a:t>ainline verb of </a:t>
            </a:r>
            <a:r>
              <a:rPr lang="en-US" sz="1400" dirty="0"/>
              <a:t>……………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‘continuing’ verb of </a:t>
            </a:r>
            <a:r>
              <a:rPr lang="en-US" sz="1400" dirty="0"/>
              <a:t>……………</a:t>
            </a:r>
            <a:endParaRPr lang="en-US" sz="1400" dirty="0" smtClean="0"/>
          </a:p>
          <a:p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" y="3727846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Imperative</a:t>
            </a:r>
          </a:p>
          <a:p>
            <a:r>
              <a:rPr lang="en-US" sz="1400" dirty="0" smtClean="0"/>
              <a:t>mainline verb of </a:t>
            </a:r>
            <a:r>
              <a:rPr lang="en-US" sz="1400" dirty="0"/>
              <a:t>……………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" y="43434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Wayyiqtol</a:t>
            </a:r>
            <a:endParaRPr lang="en-US" sz="1400" b="1" dirty="0" smtClean="0"/>
          </a:p>
          <a:p>
            <a:r>
              <a:rPr lang="en-US" sz="1400" dirty="0" smtClean="0"/>
              <a:t>mainline verb of </a:t>
            </a:r>
            <a:r>
              <a:rPr lang="en-US" sz="1400" dirty="0"/>
              <a:t>……………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2234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Determining Genres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838200"/>
            <a:ext cx="7924800" cy="525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lnSpc>
                <a:spcPct val="150000"/>
              </a:lnSpc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en-US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אִם־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יִקְרָא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אֵלֶ֫יךָ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וְאָמַרְתָּ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דַּבֵּר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יְהוָה כִּי </a:t>
            </a: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7200900" y="990600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70329" y="682823"/>
            <a:ext cx="1587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Historical Narrative</a:t>
            </a:r>
            <a:endParaRPr lang="en-US" sz="1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200900" y="4343400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70329" y="4035623"/>
            <a:ext cx="1587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Historical Narrative</a:t>
            </a:r>
            <a:endParaRPr lang="en-US" sz="14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743700" y="1828800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58819" y="1521023"/>
            <a:ext cx="1642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Hortatory Discourse</a:t>
            </a:r>
            <a:endParaRPr lang="en-US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286500" y="2746177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92139" y="2441432"/>
            <a:ext cx="1851661" cy="301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Instructional Discourse</a:t>
            </a:r>
            <a:endParaRPr lang="en-US" sz="14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852161" y="3581345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67281" y="3276600"/>
            <a:ext cx="16421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Hortatory </a:t>
            </a:r>
            <a:r>
              <a:rPr lang="en-US" sz="1400" dirty="0" smtClean="0"/>
              <a:t>Discourse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9906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Wayyiqtol</a:t>
            </a:r>
            <a:endParaRPr lang="en-US" sz="1400" b="1" dirty="0" smtClean="0"/>
          </a:p>
          <a:p>
            <a:r>
              <a:rPr lang="en-US" sz="1400" dirty="0" smtClean="0"/>
              <a:t>mainline verb of Historical Narrative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0" y="18288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Imperative</a:t>
            </a:r>
          </a:p>
          <a:p>
            <a:r>
              <a:rPr lang="en-US" sz="1400" dirty="0" smtClean="0"/>
              <a:t>mainline verb of Hortatory Discourse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" y="2628900"/>
            <a:ext cx="4114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Weqatal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mainline verb of Predictive Narrative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</a:t>
            </a:r>
            <a:r>
              <a:rPr lang="en-US" sz="1400" dirty="0" smtClean="0"/>
              <a:t>ainline verb of Instructional Narrative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‘continuing’ verb of Mitigated Hortatory Discourse</a:t>
            </a:r>
          </a:p>
          <a:p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" y="3727846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Imperative</a:t>
            </a:r>
          </a:p>
          <a:p>
            <a:r>
              <a:rPr lang="en-US" sz="1400" dirty="0" smtClean="0"/>
              <a:t>mainline verb of Hortatory Discourse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" y="43434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Wayyiqtol</a:t>
            </a:r>
            <a:endParaRPr lang="en-US" sz="1400" b="1" dirty="0" smtClean="0"/>
          </a:p>
          <a:p>
            <a:r>
              <a:rPr lang="en-US" sz="1400" dirty="0" smtClean="0"/>
              <a:t>mainline verb of </a:t>
            </a:r>
            <a:r>
              <a:rPr lang="en-US" sz="1400" dirty="0"/>
              <a:t>Historical Narrative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2293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Determining Genres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838200"/>
            <a:ext cx="7924800" cy="525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lnSpc>
                <a:spcPct val="150000"/>
              </a:lnSpc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en-US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אִם־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יִקְרָא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אֵלֶ֫יךָ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וְאָמַרְתָּ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דַּבֵּר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יְהוָה כִּי </a:t>
            </a: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7200900" y="990600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70329" y="682823"/>
            <a:ext cx="1587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Historical Narrative</a:t>
            </a:r>
            <a:endParaRPr lang="en-US" sz="1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200900" y="4343400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70329" y="4035623"/>
            <a:ext cx="1587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Historical Narrative</a:t>
            </a:r>
            <a:endParaRPr lang="en-US" sz="14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743700" y="1828800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58819" y="1521023"/>
            <a:ext cx="1642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Hortatory Discourse</a:t>
            </a:r>
            <a:endParaRPr lang="en-US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286500" y="2746177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92139" y="2441432"/>
            <a:ext cx="1851661" cy="301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Instructional Discourse</a:t>
            </a:r>
            <a:endParaRPr lang="en-US" sz="14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852161" y="3581345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67281" y="3276600"/>
            <a:ext cx="16421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Hortatory </a:t>
            </a:r>
            <a:r>
              <a:rPr lang="en-US" sz="1400" dirty="0" smtClean="0"/>
              <a:t>Discourse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9906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Wayyiqtol</a:t>
            </a:r>
            <a:endParaRPr lang="en-US" sz="1400" b="1" dirty="0" smtClean="0"/>
          </a:p>
          <a:p>
            <a:r>
              <a:rPr lang="en-US" sz="1400" dirty="0" smtClean="0"/>
              <a:t>mainline verb of </a:t>
            </a:r>
            <a:r>
              <a:rPr lang="en-US" sz="1400" dirty="0"/>
              <a:t>Historical </a:t>
            </a:r>
            <a:r>
              <a:rPr lang="en-US" sz="1400" dirty="0" smtClean="0"/>
              <a:t>Narrative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0" y="18288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Imperative</a:t>
            </a:r>
          </a:p>
          <a:p>
            <a:r>
              <a:rPr lang="en-US" sz="1400" dirty="0" smtClean="0"/>
              <a:t>mainline verb of Hortatory Discourse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" y="2628900"/>
            <a:ext cx="4114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Weqatal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mainline verb of Predictive Narrative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</a:t>
            </a:r>
            <a:r>
              <a:rPr lang="en-US" sz="1400" dirty="0" smtClean="0"/>
              <a:t>ainline verb of Instructional Narrative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‘continuing’ verb of Mitigated Hortatory Discourse</a:t>
            </a:r>
          </a:p>
          <a:p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" y="3727846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Imperative</a:t>
            </a:r>
          </a:p>
          <a:p>
            <a:r>
              <a:rPr lang="en-US" sz="1400" dirty="0" smtClean="0"/>
              <a:t>mainline verb of Hortatory Discourse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" y="43434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Wayyiqtol</a:t>
            </a:r>
            <a:endParaRPr lang="en-US" sz="1400" b="1" dirty="0" smtClean="0"/>
          </a:p>
          <a:p>
            <a:r>
              <a:rPr lang="en-US" sz="1400" dirty="0" smtClean="0"/>
              <a:t>mainline verb of </a:t>
            </a:r>
            <a:r>
              <a:rPr lang="en-US" sz="1400" dirty="0"/>
              <a:t>Historical Narrative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3486150" y="4667249"/>
            <a:ext cx="186315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This </a:t>
            </a:r>
            <a:r>
              <a:rPr lang="en-US" sz="1400" dirty="0" err="1" smtClean="0"/>
              <a:t>weqatal</a:t>
            </a:r>
            <a:r>
              <a:rPr lang="en-US" sz="1400" dirty="0" smtClean="0"/>
              <a:t> is 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person so it cannot be continuing the imperatival sense of </a:t>
            </a:r>
            <a:r>
              <a:rPr lang="he-IL" sz="1400" dirty="0"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en-US" sz="1400" dirty="0" smtClean="0"/>
              <a:t> and </a:t>
            </a:r>
            <a:r>
              <a:rPr lang="he-IL" sz="1400" dirty="0"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en-US" sz="1400" dirty="0" smtClean="0"/>
              <a:t>. Imperatives are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person.</a:t>
            </a:r>
            <a:endParaRPr lang="en-US" sz="1400" dirty="0"/>
          </a:p>
        </p:txBody>
      </p:sp>
      <p:sp>
        <p:nvSpPr>
          <p:cNvPr id="4" name="Freeform 3"/>
          <p:cNvSpPr/>
          <p:nvPr/>
        </p:nvSpPr>
        <p:spPr>
          <a:xfrm>
            <a:off x="5349377" y="3019425"/>
            <a:ext cx="2384256" cy="2333625"/>
          </a:xfrm>
          <a:custGeom>
            <a:avLst/>
            <a:gdLst>
              <a:gd name="connsiteX0" fmla="*/ 0 w 2384256"/>
              <a:gd name="connsiteY0" fmla="*/ 2333625 h 2333625"/>
              <a:gd name="connsiteX1" fmla="*/ 647700 w 2384256"/>
              <a:gd name="connsiteY1" fmla="*/ 1857375 h 2333625"/>
              <a:gd name="connsiteX2" fmla="*/ 1171575 w 2384256"/>
              <a:gd name="connsiteY2" fmla="*/ 1181100 h 2333625"/>
              <a:gd name="connsiteX3" fmla="*/ 1781175 w 2384256"/>
              <a:gd name="connsiteY3" fmla="*/ 942975 h 2333625"/>
              <a:gd name="connsiteX4" fmla="*/ 2219325 w 2384256"/>
              <a:gd name="connsiteY4" fmla="*/ 666750 h 2333625"/>
              <a:gd name="connsiteX5" fmla="*/ 2371725 w 2384256"/>
              <a:gd name="connsiteY5" fmla="*/ 295275 h 2333625"/>
              <a:gd name="connsiteX6" fmla="*/ 2352675 w 2384256"/>
              <a:gd name="connsiteY6" fmla="*/ 57150 h 2333625"/>
              <a:gd name="connsiteX7" fmla="*/ 2171700 w 2384256"/>
              <a:gd name="connsiteY7" fmla="*/ 0 h 2333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84256" h="2333625">
                <a:moveTo>
                  <a:pt x="0" y="2333625"/>
                </a:moveTo>
                <a:cubicBezTo>
                  <a:pt x="226218" y="2191544"/>
                  <a:pt x="452437" y="2049463"/>
                  <a:pt x="647700" y="1857375"/>
                </a:cubicBezTo>
                <a:cubicBezTo>
                  <a:pt x="842963" y="1665287"/>
                  <a:pt x="982663" y="1333500"/>
                  <a:pt x="1171575" y="1181100"/>
                </a:cubicBezTo>
                <a:cubicBezTo>
                  <a:pt x="1360487" y="1028700"/>
                  <a:pt x="1606550" y="1028700"/>
                  <a:pt x="1781175" y="942975"/>
                </a:cubicBezTo>
                <a:cubicBezTo>
                  <a:pt x="1955800" y="857250"/>
                  <a:pt x="2120900" y="774700"/>
                  <a:pt x="2219325" y="666750"/>
                </a:cubicBezTo>
                <a:cubicBezTo>
                  <a:pt x="2317750" y="558800"/>
                  <a:pt x="2349500" y="396875"/>
                  <a:pt x="2371725" y="295275"/>
                </a:cubicBezTo>
                <a:cubicBezTo>
                  <a:pt x="2393950" y="193675"/>
                  <a:pt x="2386013" y="106363"/>
                  <a:pt x="2352675" y="57150"/>
                </a:cubicBezTo>
                <a:cubicBezTo>
                  <a:pt x="2319337" y="7937"/>
                  <a:pt x="2245518" y="3968"/>
                  <a:pt x="2171700" y="0"/>
                </a:cubicBezTo>
              </a:path>
            </a:pathLst>
          </a:custGeom>
          <a:noFill/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4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6358819" y="4035623"/>
            <a:ext cx="2222907" cy="107126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Determining Genres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838200"/>
            <a:ext cx="7924800" cy="525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lnSpc>
                <a:spcPct val="150000"/>
              </a:lnSpc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en-US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אִם־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יִקְרָא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אֵלֶ֫יךָ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וְאָמַרְתָּ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דַּבֵּר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יְהוָה כִּי </a:t>
            </a: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lnSpc>
                <a:spcPct val="150000"/>
              </a:lnSpc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7200900" y="990600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70329" y="682823"/>
            <a:ext cx="1587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Historical Narrative</a:t>
            </a:r>
            <a:endParaRPr lang="en-US" sz="1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200900" y="4343400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70329" y="4035623"/>
            <a:ext cx="1587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Historical Narrative</a:t>
            </a:r>
            <a:endParaRPr lang="en-US" sz="14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743700" y="1828800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58819" y="1521023"/>
            <a:ext cx="1642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Hortatory Discourse</a:t>
            </a:r>
            <a:endParaRPr lang="en-US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286500" y="2746177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92139" y="2441432"/>
            <a:ext cx="1851661" cy="301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Instructional Discourse</a:t>
            </a:r>
            <a:endParaRPr lang="en-US" sz="14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852161" y="3581345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67281" y="3276600"/>
            <a:ext cx="16421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Hortatory </a:t>
            </a:r>
            <a:r>
              <a:rPr lang="en-US" sz="1400" dirty="0" smtClean="0"/>
              <a:t>Discourse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" y="990600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Subject: Eli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2400" y="4416623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Subject: Samuel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" y="5257800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Subject: Samuel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55420" y="5971520"/>
            <a:ext cx="623316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 switch of subject is a good place to translate the </a:t>
            </a:r>
            <a:r>
              <a:rPr lang="en-US" sz="1400" i="1" dirty="0" err="1" smtClean="0"/>
              <a:t>waw</a:t>
            </a:r>
            <a:r>
              <a:rPr lang="en-US" sz="1400" dirty="0" smtClean="0"/>
              <a:t> of the </a:t>
            </a:r>
            <a:r>
              <a:rPr lang="en-US" sz="1400" i="1" dirty="0" err="1" smtClean="0"/>
              <a:t>wayyiqtol</a:t>
            </a:r>
            <a:r>
              <a:rPr lang="en-US" sz="1400" dirty="0" smtClean="0"/>
              <a:t> as “then” rather than the usual “and” or leaving it untranslated.</a:t>
            </a:r>
            <a:endParaRPr lang="en-US" sz="1400" dirty="0"/>
          </a:p>
        </p:txBody>
      </p:sp>
      <p:sp>
        <p:nvSpPr>
          <p:cNvPr id="11" name="Freeform 10"/>
          <p:cNvSpPr/>
          <p:nvPr/>
        </p:nvSpPr>
        <p:spPr>
          <a:xfrm>
            <a:off x="8581726" y="1295400"/>
            <a:ext cx="486074" cy="3219450"/>
          </a:xfrm>
          <a:custGeom>
            <a:avLst/>
            <a:gdLst>
              <a:gd name="connsiteX0" fmla="*/ 0 w 486074"/>
              <a:gd name="connsiteY0" fmla="*/ 0 h 3219450"/>
              <a:gd name="connsiteX1" fmla="*/ 485775 w 486074"/>
              <a:gd name="connsiteY1" fmla="*/ 1552575 h 3219450"/>
              <a:gd name="connsiteX2" fmla="*/ 57150 w 486074"/>
              <a:gd name="connsiteY2" fmla="*/ 3219450 h 321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6074" h="3219450">
                <a:moveTo>
                  <a:pt x="0" y="0"/>
                </a:moveTo>
                <a:cubicBezTo>
                  <a:pt x="238125" y="508000"/>
                  <a:pt x="476250" y="1016000"/>
                  <a:pt x="485775" y="1552575"/>
                </a:cubicBezTo>
                <a:cubicBezTo>
                  <a:pt x="495300" y="2089150"/>
                  <a:pt x="276225" y="2654300"/>
                  <a:pt x="57150" y="3219450"/>
                </a:cubicBezTo>
              </a:path>
            </a:pathLst>
          </a:custGeom>
          <a:noFill/>
          <a:ln w="952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653014" y="4648199"/>
            <a:ext cx="243037" cy="763489"/>
          </a:xfrm>
          <a:custGeom>
            <a:avLst/>
            <a:gdLst>
              <a:gd name="connsiteX0" fmla="*/ 0 w 486074"/>
              <a:gd name="connsiteY0" fmla="*/ 0 h 3219450"/>
              <a:gd name="connsiteX1" fmla="*/ 485775 w 486074"/>
              <a:gd name="connsiteY1" fmla="*/ 1552575 h 3219450"/>
              <a:gd name="connsiteX2" fmla="*/ 57150 w 486074"/>
              <a:gd name="connsiteY2" fmla="*/ 3219450 h 321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6074" h="3219450">
                <a:moveTo>
                  <a:pt x="0" y="0"/>
                </a:moveTo>
                <a:cubicBezTo>
                  <a:pt x="238125" y="508000"/>
                  <a:pt x="476250" y="1016000"/>
                  <a:pt x="485775" y="1552575"/>
                </a:cubicBezTo>
                <a:cubicBezTo>
                  <a:pt x="495300" y="2089150"/>
                  <a:pt x="276225" y="2654300"/>
                  <a:pt x="57150" y="3219450"/>
                </a:cubicBezTo>
              </a:path>
            </a:pathLst>
          </a:custGeom>
          <a:noFill/>
          <a:ln w="952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048000" y="4309645"/>
            <a:ext cx="2684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Switch of Subject</a:t>
            </a:r>
            <a:endParaRPr lang="en-US" sz="2800" dirty="0">
              <a:solidFill>
                <a:schemeClr val="tx2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732453" y="4571255"/>
            <a:ext cx="515947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11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</a:t>
            </a:r>
            <a:r>
              <a:rPr lang="en-US" dirty="0" smtClean="0"/>
              <a:t>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Identify the </a:t>
            </a:r>
            <a:r>
              <a:rPr lang="en-US" dirty="0" err="1" smtClean="0"/>
              <a:t>wayyiqtols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עֵלִי לִשְׁמוּאֵל לֵךְ שְׁכָב וְהָיָה אִם־יִקְרָא אֵלֶ֫יךָ וְאָמַרְתָּ דַּבֵּר יְהוָה כִּי שֹׁמֵ֫עַ עַבְדֶּ֫ךָ וַיֵּ֫לֶךְ שְׁמוּאֵל וַיִּשְׁכַּב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</a:t>
            </a:r>
            <a:r>
              <a:rPr lang="en-US" dirty="0" smtClean="0"/>
              <a:t>know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לֵךְ שְׁכָב וְהָיָה אִם־יִקְרָא אֵלֶ֫יךָ וְאָמַרְתָּ דַּבֵּר יְהוָה כִּי שֹׁמֵ֫עַ עַבְדֶּ֫ךָ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7175" y="2004536"/>
            <a:ext cx="6219826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Side Note</a:t>
            </a:r>
            <a:r>
              <a:rPr lang="en-US" sz="1400" dirty="0" smtClean="0"/>
              <a:t>: This is an ‘a’ vowel rather than an ‘o’ vowel because the verb is </a:t>
            </a:r>
            <a:r>
              <a:rPr lang="en-US" sz="1400" dirty="0" err="1" smtClean="0"/>
              <a:t>stative</a:t>
            </a:r>
            <a:r>
              <a:rPr lang="en-US" sz="1400" dirty="0" smtClean="0"/>
              <a:t> (as opposed to dynamic). </a:t>
            </a:r>
            <a:r>
              <a:rPr lang="en-US" sz="1400" dirty="0" err="1" smtClean="0"/>
              <a:t>Stative</a:t>
            </a:r>
            <a:r>
              <a:rPr lang="en-US" sz="1400" dirty="0" smtClean="0"/>
              <a:t> verbs typically have an ‘a’ theme vowel in the prefix conjugations (</a:t>
            </a:r>
            <a:r>
              <a:rPr lang="en-US" sz="1400" dirty="0" err="1" smtClean="0"/>
              <a:t>yiqtol</a:t>
            </a:r>
            <a:r>
              <a:rPr lang="en-US" sz="1400" dirty="0" smtClean="0"/>
              <a:t>, </a:t>
            </a:r>
            <a:r>
              <a:rPr lang="en-US" sz="1400" dirty="0" err="1" smtClean="0"/>
              <a:t>wayyiqtol</a:t>
            </a:r>
            <a:r>
              <a:rPr lang="en-US" sz="1400" dirty="0" smtClean="0"/>
              <a:t>, etc.). Cf. </a:t>
            </a:r>
            <a:r>
              <a:rPr lang="he-IL" sz="1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  <a:r>
              <a:rPr lang="en-US" sz="1400" dirty="0" smtClean="0"/>
              <a:t> or </a:t>
            </a:r>
            <a:r>
              <a:rPr lang="he-IL" sz="14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וַיִּקְטֹל</a:t>
            </a:r>
            <a:r>
              <a:rPr lang="en-US" sz="1400" dirty="0" smtClean="0"/>
              <a:t> (</a:t>
            </a:r>
            <a:r>
              <a:rPr lang="en-US" sz="1400" dirty="0" err="1" smtClean="0"/>
              <a:t>Rocine</a:t>
            </a:r>
            <a:r>
              <a:rPr lang="en-US" sz="1400" dirty="0" smtClean="0"/>
              <a:t> 17.4c).</a:t>
            </a:r>
            <a:endParaRPr lang="en-US" sz="14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333500" y="1752600"/>
            <a:ext cx="0" cy="2519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52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</a:t>
            </a:r>
            <a:r>
              <a:rPr lang="en-US" dirty="0" smtClean="0"/>
              <a:t>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FF"/>
                </a:solidFill>
              </a:rPr>
              <a:t>Wayyiqtol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is the mainline verb form for Historical Narrative, so we can reformat the text to reflect that.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לֵךְ שְׁכָב וְהָיָה אִם־יִקְרָא אֵלֶ֫יךָ וְאָמַרְתָּ דַּבֵּר יְהוָה כִּי שֹׁמֵ֫עַ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253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</a:t>
            </a:r>
            <a:r>
              <a:rPr lang="en-US" dirty="0" smtClean="0"/>
              <a:t>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Identify the </a:t>
            </a:r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smtClean="0"/>
              <a:t>imperatives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לֵךְ שְׁכָב וְהָיָה אִם־יִקְרָא אֵלֶ֫יךָ וְאָמַרְתָּ דַּבֵּר יְהוָה כִּי שֹׁמֵ֫עַ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294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</a:t>
            </a:r>
            <a:r>
              <a:rPr lang="en-US" dirty="0" smtClean="0"/>
              <a:t>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two </a:t>
            </a:r>
            <a:r>
              <a:rPr lang="en-US" dirty="0" err="1" smtClean="0">
                <a:solidFill>
                  <a:srgbClr val="0000FF"/>
                </a:solidFill>
              </a:rPr>
              <a:t>Qal</a:t>
            </a:r>
            <a:r>
              <a:rPr lang="en-US" dirty="0" smtClean="0">
                <a:solidFill>
                  <a:srgbClr val="0000FF"/>
                </a:solidFill>
              </a:rPr>
              <a:t> imperatives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Both are masculine, singular </a:t>
            </a:r>
            <a:r>
              <a:rPr lang="en-US" sz="1400" dirty="0" smtClean="0"/>
              <a:t>(cf. </a:t>
            </a:r>
            <a:r>
              <a:rPr lang="en-US" sz="1400" dirty="0" err="1" smtClean="0"/>
              <a:t>Rocine</a:t>
            </a:r>
            <a:r>
              <a:rPr lang="en-US" sz="1400" dirty="0" smtClean="0"/>
              <a:t> 19.2)</a:t>
            </a:r>
          </a:p>
          <a:p>
            <a:pPr lvl="1"/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שְׁכָב</a:t>
            </a:r>
            <a:r>
              <a:rPr lang="en-US" dirty="0" smtClean="0"/>
              <a:t> is </a:t>
            </a:r>
            <a:r>
              <a:rPr lang="en-US" dirty="0" err="1" smtClean="0"/>
              <a:t>stative</a:t>
            </a:r>
            <a:r>
              <a:rPr lang="en-US" dirty="0" smtClean="0"/>
              <a:t>, which is why it has the ‘a’ vowel.</a:t>
            </a:r>
          </a:p>
          <a:p>
            <a:pPr lvl="2"/>
            <a:r>
              <a:rPr lang="en-US" dirty="0"/>
              <a:t>Sometimes with a </a:t>
            </a:r>
            <a:r>
              <a:rPr lang="en-US" dirty="0" err="1"/>
              <a:t>qamets</a:t>
            </a:r>
            <a:r>
              <a:rPr lang="en-US" dirty="0"/>
              <a:t> as above </a:t>
            </a:r>
            <a:r>
              <a:rPr lang="en-US" sz="1400" dirty="0" smtClean="0"/>
              <a:t>(</a:t>
            </a:r>
            <a:r>
              <a:rPr lang="en-US" sz="1400" dirty="0"/>
              <a:t>1 Sam 3:5,6,9)</a:t>
            </a:r>
          </a:p>
          <a:p>
            <a:pPr lvl="2"/>
            <a:r>
              <a:rPr lang="en-US" dirty="0" smtClean="0"/>
              <a:t>Sometimes it is spelled with a </a:t>
            </a:r>
            <a:r>
              <a:rPr lang="en-US" dirty="0" err="1" smtClean="0"/>
              <a:t>patach</a:t>
            </a:r>
            <a:r>
              <a:rPr lang="en-US" dirty="0" smtClean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שְׁכַב</a:t>
            </a:r>
            <a:r>
              <a:rPr lang="en-US" dirty="0" smtClean="0"/>
              <a:t> </a:t>
            </a:r>
            <a:r>
              <a:rPr lang="en-US" sz="1400" dirty="0" smtClean="0"/>
              <a:t>(</a:t>
            </a:r>
            <a:r>
              <a:rPr lang="en-US" sz="1400" dirty="0"/>
              <a:t>2 Sam 13:5, </a:t>
            </a:r>
            <a:r>
              <a:rPr lang="en-US" sz="1400" dirty="0" err="1"/>
              <a:t>Ezek</a:t>
            </a:r>
            <a:r>
              <a:rPr lang="en-US" sz="1400" dirty="0"/>
              <a:t> 4:4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וְהָיָה אִם־יִקְרָא אֵלֶ֫יךָ וְאָמַרְתָּ דַּבֵּר יְהוָה כִּי שֹׁמֵ֫עַ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8711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</a:t>
            </a:r>
            <a:r>
              <a:rPr lang="en-US" dirty="0" smtClean="0"/>
              <a:t>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Identify the </a:t>
            </a:r>
            <a:r>
              <a:rPr lang="en-US" dirty="0" err="1" smtClean="0"/>
              <a:t>weqatals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וְהָיָה אִם־יִקְרָא אֵלֶ֫יךָ וְאָמַרְתָּ דַּבֵּר יְהוָה כִּי שֹׁמֵ֫עַ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1228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</a:t>
            </a:r>
            <a:r>
              <a:rPr lang="en-US" dirty="0" smtClean="0"/>
              <a:t>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two </a:t>
            </a:r>
            <a:r>
              <a:rPr lang="en-US" dirty="0" err="1" smtClean="0">
                <a:solidFill>
                  <a:srgbClr val="FF0000"/>
                </a:solidFill>
              </a:rPr>
              <a:t>weqatals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What is the PGN of each?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762000"/>
            <a:ext cx="8077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עֵלִי לִשְׁמוּאֵל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לֵךְ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שְׁכָב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אִם־יִקְרָא אֵלֶ֫יךָ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וְאָמַרְתָּ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דַּבֵּר יְהוָה כִּי שֹׁמֵ֫עַ עַבְדֶּ֫ךָ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שְׁמוּאֵל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וַיִּשְׁכַּב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בִּמְקוֹמוֹ׃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416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8607</TotalTime>
  <Words>1355</Words>
  <Application>Microsoft Office PowerPoint</Application>
  <PresentationFormat>On-screen Show (4:3)</PresentationFormat>
  <Paragraphs>358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Rocine Lesson 20</vt:lpstr>
      <vt:lpstr>Goals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Qal Imperatives (Review)</vt:lpstr>
      <vt:lpstr>Qal Imperatives (Review)</vt:lpstr>
      <vt:lpstr>Qal Imperatives (Review)</vt:lpstr>
      <vt:lpstr>Qal &amp; Piel Imperative Paradigm</vt:lpstr>
      <vt:lpstr>Qal &amp; Piel Imperative Paradigm</vt:lpstr>
      <vt:lpstr>Qal &amp; Piel Imperative Paradigm</vt:lpstr>
      <vt:lpstr>Determining Genres</vt:lpstr>
      <vt:lpstr>Determining Genres</vt:lpstr>
      <vt:lpstr>Determining Genres</vt:lpstr>
      <vt:lpstr>Determining Genres</vt:lpstr>
      <vt:lpstr>Determining Genres</vt:lpstr>
      <vt:lpstr>Determining Genres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815</cp:revision>
  <cp:lastPrinted>2013-11-05T02:18:07Z</cp:lastPrinted>
  <dcterms:created xsi:type="dcterms:W3CDTF">2006-08-16T00:00:00Z</dcterms:created>
  <dcterms:modified xsi:type="dcterms:W3CDTF">2015-01-13T16:40:50Z</dcterms:modified>
</cp:coreProperties>
</file>