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697" r:id="rId2"/>
    <p:sldId id="660" r:id="rId3"/>
    <p:sldId id="826" r:id="rId4"/>
    <p:sldId id="853" r:id="rId5"/>
    <p:sldId id="889" r:id="rId6"/>
    <p:sldId id="893" r:id="rId7"/>
    <p:sldId id="894" r:id="rId8"/>
    <p:sldId id="895" r:id="rId9"/>
    <p:sldId id="896" r:id="rId10"/>
    <p:sldId id="898" r:id="rId11"/>
    <p:sldId id="899" r:id="rId12"/>
    <p:sldId id="832" r:id="rId13"/>
    <p:sldId id="834" r:id="rId14"/>
    <p:sldId id="835" r:id="rId15"/>
    <p:sldId id="836" r:id="rId16"/>
    <p:sldId id="822" r:id="rId17"/>
    <p:sldId id="839" r:id="rId18"/>
    <p:sldId id="837" r:id="rId19"/>
    <p:sldId id="840" r:id="rId20"/>
    <p:sldId id="841" r:id="rId21"/>
    <p:sldId id="842" r:id="rId22"/>
    <p:sldId id="843" r:id="rId23"/>
    <p:sldId id="846" r:id="rId24"/>
    <p:sldId id="848" r:id="rId25"/>
    <p:sldId id="850" r:id="rId26"/>
    <p:sldId id="849" r:id="rId27"/>
    <p:sldId id="869" r:id="rId28"/>
    <p:sldId id="845" r:id="rId29"/>
    <p:sldId id="900" r:id="rId30"/>
    <p:sldId id="871" r:id="rId31"/>
    <p:sldId id="872" r:id="rId32"/>
    <p:sldId id="863" r:id="rId33"/>
    <p:sldId id="873" r:id="rId34"/>
    <p:sldId id="875" r:id="rId35"/>
    <p:sldId id="877" r:id="rId36"/>
    <p:sldId id="878" r:id="rId37"/>
    <p:sldId id="879" r:id="rId38"/>
    <p:sldId id="880" r:id="rId39"/>
    <p:sldId id="881" r:id="rId40"/>
    <p:sldId id="883" r:id="rId41"/>
    <p:sldId id="882" r:id="rId42"/>
    <p:sldId id="884" r:id="rId43"/>
    <p:sldId id="885" r:id="rId44"/>
    <p:sldId id="886" r:id="rId4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8000"/>
    <a:srgbClr val="7C3B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1" autoAdjust="0"/>
    <p:restoredTop sz="96462" autoAdjust="0"/>
  </p:normalViewPr>
  <p:slideViewPr>
    <p:cSldViewPr>
      <p:cViewPr varScale="1">
        <p:scale>
          <a:sx n="101" d="100"/>
          <a:sy n="101" d="100"/>
        </p:scale>
        <p:origin x="-84"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E3CB8F9-8643-459B-915A-0ED1C2124AF6}" type="datetimeFigureOut">
              <a:rPr lang="en-US" smtClean="0"/>
              <a:t>5/19/2015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581E48B9-BB65-4169-89A1-675F0814559B}" type="slidenum">
              <a:rPr lang="en-US" smtClean="0"/>
              <a:t>‹#›</a:t>
            </a:fld>
            <a:endParaRPr lang="en-US"/>
          </a:p>
        </p:txBody>
      </p:sp>
    </p:spTree>
    <p:extLst>
      <p:ext uri="{BB962C8B-B14F-4D97-AF65-F5344CB8AC3E}">
        <p14:creationId xmlns:p14="http://schemas.microsoft.com/office/powerpoint/2010/main" val="176659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8n22"/><Relationship Id="rId2" Type="http://schemas.openxmlformats.org/officeDocument/2006/relationships/hyperlink" Target="#8n21"/><Relationship Id="rId1" Type="http://schemas.openxmlformats.org/officeDocument/2006/relationships/slideLayout" Target="../slideLayouts/slideLayout7.xml"/><Relationship Id="rId5" Type="http://schemas.openxmlformats.org/officeDocument/2006/relationships/hyperlink" Target="#8n24"/><Relationship Id="rId4" Type="http://schemas.openxmlformats.org/officeDocument/2006/relationships/hyperlink" Target="#8n23"/></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err="1" smtClean="0"/>
              <a:t>Rocine</a:t>
            </a:r>
            <a:r>
              <a:rPr lang="en-US" dirty="0"/>
              <a:t> Lesson </a:t>
            </a:r>
            <a:r>
              <a:rPr lang="en-US" dirty="0" smtClean="0"/>
              <a:t>19</a:t>
            </a:r>
            <a:endParaRPr lang="en-US" dirty="0"/>
          </a:p>
        </p:txBody>
      </p:sp>
      <p:sp>
        <p:nvSpPr>
          <p:cNvPr id="3" name="Subtitle 2"/>
          <p:cNvSpPr>
            <a:spLocks noGrp="1"/>
          </p:cNvSpPr>
          <p:nvPr>
            <p:ph type="subTitle" idx="1"/>
          </p:nvPr>
        </p:nvSpPr>
        <p:spPr>
          <a:xfrm>
            <a:off x="0" y="2362200"/>
            <a:ext cx="7391400" cy="1143000"/>
          </a:xfrm>
        </p:spPr>
        <p:txBody>
          <a:bodyPr>
            <a:normAutofit lnSpcReduction="10000"/>
          </a:bodyPr>
          <a:lstStyle/>
          <a:p>
            <a:pPr algn="r" rtl="1"/>
            <a:r>
              <a:rPr lang="he-IL" dirty="0">
                <a:solidFill>
                  <a:schemeClr val="tx1"/>
                </a:solidFill>
                <a:latin typeface="SBL Hebrew" panose="02000000000000000000" pitchFamily="2" charset="-79"/>
                <a:cs typeface="SBL Hebrew" panose="02000000000000000000" pitchFamily="2" charset="-79"/>
              </a:rPr>
              <a:t>שְׁמַע יִשְׂרָאֵל יְהוָה אֱלֹהֵ֫ינוּ יְהוָה אֶחָד׃ </a:t>
            </a:r>
            <a:endParaRPr lang="en-US" dirty="0" smtClean="0">
              <a:solidFill>
                <a:schemeClr val="tx1"/>
              </a:solidFill>
              <a:latin typeface="SBL Hebrew" panose="02000000000000000000" pitchFamily="2" charset="-79"/>
              <a:cs typeface="SBL Hebrew" panose="02000000000000000000" pitchFamily="2" charset="-79"/>
            </a:endParaRPr>
          </a:p>
          <a:p>
            <a:pPr algn="r" rtl="1"/>
            <a:r>
              <a:rPr lang="he-IL" dirty="0" smtClean="0">
                <a:solidFill>
                  <a:schemeClr val="tx1"/>
                </a:solidFill>
                <a:latin typeface="SBL Hebrew" panose="02000000000000000000" pitchFamily="2" charset="-79"/>
                <a:cs typeface="SBL Hebrew" panose="02000000000000000000" pitchFamily="2" charset="-79"/>
              </a:rPr>
              <a:t>וְאָהַ֫בְתָּ </a:t>
            </a:r>
            <a:r>
              <a:rPr lang="he-IL" dirty="0">
                <a:solidFill>
                  <a:schemeClr val="tx1"/>
                </a:solidFill>
                <a:latin typeface="SBL Hebrew" panose="02000000000000000000" pitchFamily="2" charset="-79"/>
                <a:cs typeface="SBL Hebrew" panose="02000000000000000000" pitchFamily="2" charset="-79"/>
              </a:rPr>
              <a:t>אֵת יְהוָה אֱלֹהֶ֫יךָ בְּכָל־לְבָבְךָ</a:t>
            </a:r>
            <a:endParaRPr lang="en-US" dirty="0" smtClean="0">
              <a:solidFill>
                <a:schemeClr val="tx1"/>
              </a:solidFill>
              <a:latin typeface="SBL Hebrew" panose="02000000000000000000" pitchFamily="2" charset="-79"/>
              <a:cs typeface="SBL Hebrew" panose="02000000000000000000" pitchFamily="2" charset="-79"/>
            </a:endParaRPr>
          </a:p>
        </p:txBody>
      </p:sp>
      <p:pic>
        <p:nvPicPr>
          <p:cNvPr id="1026" name="Picture 2" descr="D:\My Documents\HebrewCourseBriercrestFirstYear2014\pics\Rocine Book 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0" y="0"/>
            <a:ext cx="1428750"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0" y="3962400"/>
            <a:ext cx="9144000" cy="457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1"/>
                </a:solidFill>
              </a:rPr>
              <a:t>Deuteronomy 6:4–5</a:t>
            </a:r>
          </a:p>
        </p:txBody>
      </p:sp>
    </p:spTree>
    <p:extLst>
      <p:ext uri="{BB962C8B-B14F-4D97-AF65-F5344CB8AC3E}">
        <p14:creationId xmlns:p14="http://schemas.microsoft.com/office/powerpoint/2010/main" val="320497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Review</a:t>
            </a:r>
          </a:p>
        </p:txBody>
      </p:sp>
      <p:sp>
        <p:nvSpPr>
          <p:cNvPr id="4" name="Content Placeholder 3"/>
          <p:cNvSpPr>
            <a:spLocks noGrp="1"/>
          </p:cNvSpPr>
          <p:nvPr>
            <p:ph idx="1"/>
          </p:nvPr>
        </p:nvSpPr>
        <p:spPr>
          <a:xfrm>
            <a:off x="152400" y="2209800"/>
            <a:ext cx="8229600" cy="4038600"/>
          </a:xfrm>
        </p:spPr>
        <p:txBody>
          <a:bodyPr>
            <a:normAutofit/>
          </a:bodyPr>
          <a:lstStyle/>
          <a:p>
            <a:pPr marL="457200" indent="-457200">
              <a:buFont typeface="+mj-lt"/>
              <a:buAutoNum type="arabicPeriod"/>
            </a:pPr>
            <a:r>
              <a:rPr lang="en-US" sz="2400" dirty="0"/>
              <a:t>Is the first word</a:t>
            </a:r>
            <a:r>
              <a:rPr lang="he-IL" sz="2400" dirty="0">
                <a:solidFill>
                  <a:srgbClr val="FF00FF"/>
                </a:solidFill>
                <a:latin typeface="SBL Hebrew" panose="02000000000000000000" pitchFamily="2" charset="-79"/>
                <a:cs typeface="SBL Hebrew" panose="02000000000000000000" pitchFamily="2" charset="-79"/>
              </a:rPr>
              <a:t>שְׁמַע</a:t>
            </a:r>
            <a:r>
              <a:rPr lang="he-IL" sz="2400" dirty="0">
                <a:solidFill>
                  <a:srgbClr val="FF00FF"/>
                </a:solidFill>
              </a:rPr>
              <a:t> </a:t>
            </a:r>
            <a:r>
              <a:rPr lang="en-US" sz="2400" dirty="0">
                <a:solidFill>
                  <a:srgbClr val="FF00FF"/>
                </a:solidFill>
              </a:rPr>
              <a:t> </a:t>
            </a:r>
            <a:r>
              <a:rPr lang="en-US" sz="2400" dirty="0"/>
              <a:t>a </a:t>
            </a:r>
            <a:r>
              <a:rPr lang="en-US" sz="2400" dirty="0" err="1"/>
              <a:t>yiqtol</a:t>
            </a:r>
            <a:r>
              <a:rPr lang="en-US" sz="2400" dirty="0"/>
              <a:t> form</a:t>
            </a:r>
            <a:r>
              <a:rPr lang="en-US" sz="2400" dirty="0" smtClean="0"/>
              <a:t>?</a:t>
            </a:r>
          </a:p>
          <a:p>
            <a:pPr marL="457200" indent="-457200">
              <a:buFont typeface="+mj-lt"/>
              <a:buAutoNum type="arabicPeriod"/>
            </a:pPr>
            <a:r>
              <a:rPr lang="en-US" sz="2400" dirty="0"/>
              <a:t>Does it have the sign of either a </a:t>
            </a:r>
            <a:r>
              <a:rPr lang="en-US" sz="2400" dirty="0" err="1"/>
              <a:t>Qal</a:t>
            </a:r>
            <a:r>
              <a:rPr lang="en-US" sz="2400" dirty="0"/>
              <a:t> or </a:t>
            </a:r>
            <a:r>
              <a:rPr lang="en-US" sz="2400" dirty="0" err="1"/>
              <a:t>Piel</a:t>
            </a:r>
            <a:r>
              <a:rPr lang="en-US" sz="2400" dirty="0"/>
              <a:t> </a:t>
            </a:r>
            <a:r>
              <a:rPr lang="en-US" sz="2400" dirty="0" err="1"/>
              <a:t>qatal</a:t>
            </a:r>
            <a:r>
              <a:rPr lang="en-US" sz="2400" dirty="0"/>
              <a:t> form?</a:t>
            </a:r>
          </a:p>
          <a:p>
            <a:pPr marL="457200" indent="-457200">
              <a:buFont typeface="+mj-lt"/>
              <a:buAutoNum type="arabicPeriod"/>
            </a:pPr>
            <a:r>
              <a:rPr lang="en-US" sz="2400" dirty="0"/>
              <a:t>What are the signs of the </a:t>
            </a:r>
            <a:r>
              <a:rPr lang="en-US" sz="2400" dirty="0" err="1"/>
              <a:t>Qal</a:t>
            </a:r>
            <a:r>
              <a:rPr lang="en-US" sz="2400" dirty="0"/>
              <a:t> and </a:t>
            </a:r>
            <a:r>
              <a:rPr lang="en-US" sz="2400" dirty="0" err="1"/>
              <a:t>Piel</a:t>
            </a:r>
            <a:r>
              <a:rPr lang="en-US" sz="2400" dirty="0"/>
              <a:t> </a:t>
            </a:r>
            <a:r>
              <a:rPr lang="en-US" sz="2400" dirty="0" err="1"/>
              <a:t>qatal</a:t>
            </a:r>
            <a:r>
              <a:rPr lang="en-US" sz="2400" dirty="0"/>
              <a:t> forms? (6.2b</a:t>
            </a:r>
            <a:r>
              <a:rPr lang="en-US" sz="2400" dirty="0" smtClean="0"/>
              <a:t>)</a:t>
            </a:r>
          </a:p>
          <a:p>
            <a:pPr marL="457200" indent="-457200">
              <a:buFont typeface="+mj-lt"/>
              <a:buAutoNum type="arabicPeriod"/>
            </a:pPr>
            <a:r>
              <a:rPr lang="en-US" sz="2400" dirty="0"/>
              <a:t>What is the sign of the </a:t>
            </a:r>
            <a:r>
              <a:rPr lang="en-US" sz="2400" dirty="0" err="1"/>
              <a:t>Qal</a:t>
            </a:r>
            <a:r>
              <a:rPr lang="en-US" sz="2400" dirty="0"/>
              <a:t> participle? (12.2a)</a:t>
            </a:r>
          </a:p>
          <a:p>
            <a:pPr marL="457200" indent="-457200">
              <a:buFont typeface="+mj-lt"/>
              <a:buAutoNum type="arabicPeriod"/>
            </a:pPr>
            <a:r>
              <a:rPr lang="en-US" sz="2400" dirty="0"/>
              <a:t>What letter would very likely be prefixed to our word if it were an infinitive? (16.4a</a:t>
            </a:r>
            <a:r>
              <a:rPr lang="en-US" sz="2400" dirty="0" smtClean="0"/>
              <a:t>)</a:t>
            </a:r>
          </a:p>
          <a:p>
            <a:pPr marL="457200" indent="-457200">
              <a:buFont typeface="+mj-lt"/>
              <a:buAutoNum type="arabicPeriod"/>
            </a:pPr>
            <a:r>
              <a:rPr lang="en-US" sz="2400" dirty="0" smtClean="0"/>
              <a:t>What is </a:t>
            </a:r>
            <a:r>
              <a:rPr lang="he-IL" sz="2400" dirty="0" smtClean="0">
                <a:solidFill>
                  <a:srgbClr val="FF00FF"/>
                </a:solidFill>
                <a:latin typeface="SBL Hebrew" panose="02000000000000000000" pitchFamily="2" charset="-79"/>
                <a:cs typeface="SBL Hebrew" panose="02000000000000000000" pitchFamily="2" charset="-79"/>
              </a:rPr>
              <a:t>שְׁמַע</a:t>
            </a:r>
            <a:r>
              <a:rPr lang="en-US" sz="2400" dirty="0" smtClean="0"/>
              <a:t>?</a:t>
            </a:r>
            <a:endParaRPr lang="en-US" sz="2400" dirty="0"/>
          </a:p>
          <a:p>
            <a:pPr marL="457200" indent="-457200">
              <a:buFont typeface="+mj-lt"/>
              <a:buAutoNum type="arabicPeriod"/>
            </a:pPr>
            <a:endParaRPr lang="en-US" sz="2400" dirty="0"/>
          </a:p>
          <a:p>
            <a:pPr marL="457200" indent="-457200">
              <a:buFont typeface="+mj-lt"/>
              <a:buAutoNum type="arabicPeriod"/>
            </a:pP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5181600" y="22860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
        <p:nvSpPr>
          <p:cNvPr id="7" name="TextBox 6"/>
          <p:cNvSpPr txBox="1"/>
          <p:nvPr/>
        </p:nvSpPr>
        <p:spPr>
          <a:xfrm>
            <a:off x="7621581" y="27432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
        <p:nvSpPr>
          <p:cNvPr id="8" name="TextBox 7"/>
          <p:cNvSpPr txBox="1"/>
          <p:nvPr/>
        </p:nvSpPr>
        <p:spPr>
          <a:xfrm>
            <a:off x="7804484" y="3124200"/>
            <a:ext cx="1264118" cy="1384995"/>
          </a:xfrm>
          <a:prstGeom prst="rect">
            <a:avLst/>
          </a:prstGeom>
          <a:noFill/>
          <a:ln>
            <a:solidFill>
              <a:schemeClr val="tx1"/>
            </a:solidFill>
          </a:ln>
        </p:spPr>
        <p:txBody>
          <a:bodyPr wrap="square" rtlCol="0">
            <a:spAutoFit/>
          </a:bodyPr>
          <a:lstStyle/>
          <a:p>
            <a:r>
              <a:rPr lang="en-US" sz="1200" dirty="0" err="1" smtClean="0"/>
              <a:t>Qal</a:t>
            </a:r>
            <a:r>
              <a:rPr lang="en-US" sz="1200" dirty="0" smtClean="0"/>
              <a:t>: 1</a:t>
            </a:r>
            <a:r>
              <a:rPr lang="en-US" sz="1200" baseline="30000" dirty="0" smtClean="0"/>
              <a:t>st</a:t>
            </a:r>
            <a:r>
              <a:rPr lang="en-US" sz="1200" dirty="0" smtClean="0"/>
              <a:t> root vowel is </a:t>
            </a:r>
            <a:r>
              <a:rPr lang="en-US" sz="1200" dirty="0" err="1" smtClean="0"/>
              <a:t>qamets</a:t>
            </a:r>
            <a:endParaRPr lang="en-US" sz="1200" dirty="0" smtClean="0"/>
          </a:p>
          <a:p>
            <a:endParaRPr lang="en-US" sz="1200" dirty="0" smtClean="0"/>
          </a:p>
          <a:p>
            <a:r>
              <a:rPr lang="en-US" sz="1200" dirty="0" err="1" smtClean="0"/>
              <a:t>Piel</a:t>
            </a:r>
            <a:r>
              <a:rPr lang="en-US" sz="1200" dirty="0" smtClean="0"/>
              <a:t>: 1</a:t>
            </a:r>
            <a:r>
              <a:rPr lang="en-US" sz="1200" baseline="30000" dirty="0" smtClean="0"/>
              <a:t>st</a:t>
            </a:r>
            <a:r>
              <a:rPr lang="en-US" sz="1200" dirty="0" smtClean="0"/>
              <a:t> root vowel is </a:t>
            </a:r>
            <a:r>
              <a:rPr lang="en-US" sz="1200" dirty="0" err="1" smtClean="0"/>
              <a:t>hireq</a:t>
            </a:r>
            <a:r>
              <a:rPr lang="en-US" sz="1200" dirty="0" smtClean="0"/>
              <a:t> and doubling of second root</a:t>
            </a:r>
            <a:endParaRPr lang="en-US" sz="1200" dirty="0"/>
          </a:p>
        </p:txBody>
      </p:sp>
      <p:sp>
        <p:nvSpPr>
          <p:cNvPr id="9" name="TextBox 8"/>
          <p:cNvSpPr txBox="1"/>
          <p:nvPr/>
        </p:nvSpPr>
        <p:spPr>
          <a:xfrm>
            <a:off x="6324600" y="3505200"/>
            <a:ext cx="1102866" cy="461665"/>
          </a:xfrm>
          <a:prstGeom prst="rect">
            <a:avLst/>
          </a:prstGeom>
          <a:noFill/>
          <a:ln>
            <a:solidFill>
              <a:schemeClr val="tx1"/>
            </a:solidFill>
          </a:ln>
        </p:spPr>
        <p:txBody>
          <a:bodyPr wrap="none" rtlCol="0">
            <a:spAutoFit/>
          </a:bodyPr>
          <a:lstStyle/>
          <a:p>
            <a:r>
              <a:rPr lang="en-US" sz="1200" dirty="0" err="1" smtClean="0"/>
              <a:t>Holem</a:t>
            </a:r>
            <a:r>
              <a:rPr lang="en-US" sz="1200" dirty="0" smtClean="0"/>
              <a:t> after</a:t>
            </a:r>
          </a:p>
          <a:p>
            <a:r>
              <a:rPr lang="en-US" sz="1200" dirty="0" smtClean="0"/>
              <a:t>first root letter</a:t>
            </a:r>
            <a:endParaRPr lang="en-US" sz="1200" dirty="0"/>
          </a:p>
        </p:txBody>
      </p:sp>
      <p:sp>
        <p:nvSpPr>
          <p:cNvPr id="10" name="TextBox 9"/>
          <p:cNvSpPr txBox="1"/>
          <p:nvPr/>
        </p:nvSpPr>
        <p:spPr>
          <a:xfrm>
            <a:off x="4038600" y="4450428"/>
            <a:ext cx="574196" cy="276999"/>
          </a:xfrm>
          <a:prstGeom prst="rect">
            <a:avLst/>
          </a:prstGeom>
          <a:noFill/>
          <a:ln>
            <a:solidFill>
              <a:schemeClr val="tx1"/>
            </a:solidFill>
          </a:ln>
        </p:spPr>
        <p:txBody>
          <a:bodyPr wrap="none" rtlCol="0">
            <a:spAutoFit/>
          </a:bodyPr>
          <a:lstStyle/>
          <a:p>
            <a:r>
              <a:rPr lang="en-US" sz="1200" dirty="0" smtClean="0"/>
              <a:t>lamed</a:t>
            </a:r>
            <a:endParaRPr lang="en-US" sz="1200" dirty="0"/>
          </a:p>
        </p:txBody>
      </p:sp>
    </p:spTree>
    <p:extLst>
      <p:ext uri="{BB962C8B-B14F-4D97-AF65-F5344CB8AC3E}">
        <p14:creationId xmlns:p14="http://schemas.microsoft.com/office/powerpoint/2010/main" val="888705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The imperative</a:t>
            </a:r>
          </a:p>
        </p:txBody>
      </p:sp>
      <p:sp>
        <p:nvSpPr>
          <p:cNvPr id="4" name="Content Placeholder 3"/>
          <p:cNvSpPr>
            <a:spLocks noGrp="1"/>
          </p:cNvSpPr>
          <p:nvPr>
            <p:ph idx="1"/>
          </p:nvPr>
        </p:nvSpPr>
        <p:spPr>
          <a:xfrm>
            <a:off x="152400" y="2209800"/>
            <a:ext cx="8229600" cy="4038600"/>
          </a:xfrm>
        </p:spPr>
        <p:txBody>
          <a:bodyPr>
            <a:normAutofit/>
          </a:bodyPr>
          <a:lstStyle/>
          <a:p>
            <a:pPr marL="457200" indent="-457200">
              <a:buFont typeface="+mj-lt"/>
              <a:buAutoNum type="arabicPeriod"/>
            </a:pPr>
            <a:r>
              <a:rPr lang="en-US" sz="2400" dirty="0"/>
              <a:t>Is the first word</a:t>
            </a:r>
            <a:r>
              <a:rPr lang="he-IL" sz="2400" dirty="0">
                <a:solidFill>
                  <a:srgbClr val="FF00FF"/>
                </a:solidFill>
                <a:latin typeface="SBL Hebrew" panose="02000000000000000000" pitchFamily="2" charset="-79"/>
                <a:cs typeface="SBL Hebrew" panose="02000000000000000000" pitchFamily="2" charset="-79"/>
              </a:rPr>
              <a:t>שְׁמַע</a:t>
            </a:r>
            <a:r>
              <a:rPr lang="he-IL" sz="2400" dirty="0">
                <a:solidFill>
                  <a:srgbClr val="FF00FF"/>
                </a:solidFill>
              </a:rPr>
              <a:t> </a:t>
            </a:r>
            <a:r>
              <a:rPr lang="en-US" sz="2400" dirty="0">
                <a:solidFill>
                  <a:srgbClr val="FF00FF"/>
                </a:solidFill>
              </a:rPr>
              <a:t> </a:t>
            </a:r>
            <a:r>
              <a:rPr lang="en-US" sz="2400" dirty="0"/>
              <a:t>a </a:t>
            </a:r>
            <a:r>
              <a:rPr lang="en-US" sz="2400" dirty="0" err="1"/>
              <a:t>yiqtol</a:t>
            </a:r>
            <a:r>
              <a:rPr lang="en-US" sz="2400" dirty="0"/>
              <a:t> form</a:t>
            </a:r>
            <a:r>
              <a:rPr lang="en-US" sz="2400" dirty="0" smtClean="0"/>
              <a:t>?</a:t>
            </a:r>
          </a:p>
          <a:p>
            <a:pPr marL="457200" indent="-457200">
              <a:buFont typeface="+mj-lt"/>
              <a:buAutoNum type="arabicPeriod"/>
            </a:pPr>
            <a:r>
              <a:rPr lang="en-US" sz="2400" dirty="0"/>
              <a:t>Does it have the sign of either a </a:t>
            </a:r>
            <a:r>
              <a:rPr lang="en-US" sz="2400" dirty="0" err="1"/>
              <a:t>Qal</a:t>
            </a:r>
            <a:r>
              <a:rPr lang="en-US" sz="2400" dirty="0"/>
              <a:t> or </a:t>
            </a:r>
            <a:r>
              <a:rPr lang="en-US" sz="2400" dirty="0" err="1"/>
              <a:t>Piel</a:t>
            </a:r>
            <a:r>
              <a:rPr lang="en-US" sz="2400" dirty="0"/>
              <a:t> </a:t>
            </a:r>
            <a:r>
              <a:rPr lang="en-US" sz="2400" dirty="0" err="1"/>
              <a:t>qatal</a:t>
            </a:r>
            <a:r>
              <a:rPr lang="en-US" sz="2400" dirty="0"/>
              <a:t> form?</a:t>
            </a:r>
          </a:p>
          <a:p>
            <a:pPr marL="457200" indent="-457200">
              <a:buFont typeface="+mj-lt"/>
              <a:buAutoNum type="arabicPeriod"/>
            </a:pPr>
            <a:r>
              <a:rPr lang="en-US" sz="2400" dirty="0"/>
              <a:t>What are the signs of the </a:t>
            </a:r>
            <a:r>
              <a:rPr lang="en-US" sz="2400" dirty="0" err="1"/>
              <a:t>Qal</a:t>
            </a:r>
            <a:r>
              <a:rPr lang="en-US" sz="2400" dirty="0"/>
              <a:t> and </a:t>
            </a:r>
            <a:r>
              <a:rPr lang="en-US" sz="2400" dirty="0" err="1"/>
              <a:t>Piel</a:t>
            </a:r>
            <a:r>
              <a:rPr lang="en-US" sz="2400" dirty="0"/>
              <a:t> </a:t>
            </a:r>
            <a:r>
              <a:rPr lang="en-US" sz="2400" dirty="0" err="1"/>
              <a:t>qatal</a:t>
            </a:r>
            <a:r>
              <a:rPr lang="en-US" sz="2400" dirty="0"/>
              <a:t> forms? (6.2b</a:t>
            </a:r>
            <a:r>
              <a:rPr lang="en-US" sz="2400" dirty="0" smtClean="0"/>
              <a:t>)</a:t>
            </a:r>
          </a:p>
          <a:p>
            <a:pPr marL="457200" indent="-457200">
              <a:buFont typeface="+mj-lt"/>
              <a:buAutoNum type="arabicPeriod"/>
            </a:pPr>
            <a:r>
              <a:rPr lang="en-US" sz="2400" dirty="0"/>
              <a:t>What is the sign of the </a:t>
            </a:r>
            <a:r>
              <a:rPr lang="en-US" sz="2400" dirty="0" err="1"/>
              <a:t>Qal</a:t>
            </a:r>
            <a:r>
              <a:rPr lang="en-US" sz="2400" dirty="0"/>
              <a:t> participle? (12.2a)</a:t>
            </a:r>
          </a:p>
          <a:p>
            <a:pPr marL="457200" indent="-457200">
              <a:buFont typeface="+mj-lt"/>
              <a:buAutoNum type="arabicPeriod"/>
            </a:pPr>
            <a:r>
              <a:rPr lang="en-US" sz="2400" dirty="0"/>
              <a:t>What letter would very likely be prefixed to our word if it were an infinitive? (16.4a</a:t>
            </a:r>
            <a:r>
              <a:rPr lang="en-US" sz="2400" dirty="0" smtClean="0"/>
              <a:t>)</a:t>
            </a:r>
          </a:p>
          <a:p>
            <a:pPr marL="457200" indent="-457200">
              <a:buFont typeface="+mj-lt"/>
              <a:buAutoNum type="arabicPeriod"/>
            </a:pPr>
            <a:r>
              <a:rPr lang="en-US" sz="2400" dirty="0" smtClean="0"/>
              <a:t>What is </a:t>
            </a:r>
            <a:r>
              <a:rPr lang="he-IL" sz="2400" dirty="0" smtClean="0">
                <a:solidFill>
                  <a:srgbClr val="FF00FF"/>
                </a:solidFill>
                <a:latin typeface="SBL Hebrew" panose="02000000000000000000" pitchFamily="2" charset="-79"/>
                <a:cs typeface="SBL Hebrew" panose="02000000000000000000" pitchFamily="2" charset="-79"/>
              </a:rPr>
              <a:t>שְׁמַע</a:t>
            </a:r>
            <a:r>
              <a:rPr lang="en-US" sz="2400" dirty="0" smtClean="0"/>
              <a:t>?</a:t>
            </a:r>
            <a:endParaRPr lang="en-US" sz="2400" dirty="0"/>
          </a:p>
          <a:p>
            <a:pPr marL="457200" indent="-457200">
              <a:buFont typeface="+mj-lt"/>
              <a:buAutoNum type="arabicPeriod"/>
            </a:pPr>
            <a:endParaRPr lang="en-US" sz="2400" dirty="0"/>
          </a:p>
          <a:p>
            <a:pPr marL="457200" indent="-457200">
              <a:buFont typeface="+mj-lt"/>
              <a:buAutoNum type="arabicPeriod"/>
            </a:pP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5181600" y="22860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
        <p:nvSpPr>
          <p:cNvPr id="7" name="TextBox 6"/>
          <p:cNvSpPr txBox="1"/>
          <p:nvPr/>
        </p:nvSpPr>
        <p:spPr>
          <a:xfrm>
            <a:off x="7621581" y="27432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
        <p:nvSpPr>
          <p:cNvPr id="8" name="TextBox 7"/>
          <p:cNvSpPr txBox="1"/>
          <p:nvPr/>
        </p:nvSpPr>
        <p:spPr>
          <a:xfrm>
            <a:off x="7804484" y="3124200"/>
            <a:ext cx="1264118" cy="1384995"/>
          </a:xfrm>
          <a:prstGeom prst="rect">
            <a:avLst/>
          </a:prstGeom>
          <a:noFill/>
          <a:ln>
            <a:solidFill>
              <a:schemeClr val="tx1"/>
            </a:solidFill>
          </a:ln>
        </p:spPr>
        <p:txBody>
          <a:bodyPr wrap="square" rtlCol="0">
            <a:spAutoFit/>
          </a:bodyPr>
          <a:lstStyle/>
          <a:p>
            <a:r>
              <a:rPr lang="en-US" sz="1200" dirty="0" err="1" smtClean="0"/>
              <a:t>Qal</a:t>
            </a:r>
            <a:r>
              <a:rPr lang="en-US" sz="1200" dirty="0" smtClean="0"/>
              <a:t>: 1</a:t>
            </a:r>
            <a:r>
              <a:rPr lang="en-US" sz="1200" baseline="30000" dirty="0" smtClean="0"/>
              <a:t>st</a:t>
            </a:r>
            <a:r>
              <a:rPr lang="en-US" sz="1200" dirty="0" smtClean="0"/>
              <a:t> root vowel is </a:t>
            </a:r>
            <a:r>
              <a:rPr lang="en-US" sz="1200" dirty="0" err="1" smtClean="0"/>
              <a:t>qamets</a:t>
            </a:r>
            <a:endParaRPr lang="en-US" sz="1200" dirty="0" smtClean="0"/>
          </a:p>
          <a:p>
            <a:endParaRPr lang="en-US" sz="1200" dirty="0" smtClean="0"/>
          </a:p>
          <a:p>
            <a:r>
              <a:rPr lang="en-US" sz="1200" dirty="0" err="1" smtClean="0"/>
              <a:t>Piel</a:t>
            </a:r>
            <a:r>
              <a:rPr lang="en-US" sz="1200" dirty="0" smtClean="0"/>
              <a:t>: 1</a:t>
            </a:r>
            <a:r>
              <a:rPr lang="en-US" sz="1200" baseline="30000" dirty="0" smtClean="0"/>
              <a:t>st</a:t>
            </a:r>
            <a:r>
              <a:rPr lang="en-US" sz="1200" dirty="0" smtClean="0"/>
              <a:t> root vowel is </a:t>
            </a:r>
            <a:r>
              <a:rPr lang="en-US" sz="1200" dirty="0" err="1" smtClean="0"/>
              <a:t>hireq</a:t>
            </a:r>
            <a:r>
              <a:rPr lang="en-US" sz="1200" dirty="0" smtClean="0"/>
              <a:t> and doubling of second root</a:t>
            </a:r>
            <a:endParaRPr lang="en-US" sz="1200" dirty="0"/>
          </a:p>
        </p:txBody>
      </p:sp>
      <p:sp>
        <p:nvSpPr>
          <p:cNvPr id="9" name="TextBox 8"/>
          <p:cNvSpPr txBox="1"/>
          <p:nvPr/>
        </p:nvSpPr>
        <p:spPr>
          <a:xfrm>
            <a:off x="6324600" y="3505200"/>
            <a:ext cx="1102866" cy="461665"/>
          </a:xfrm>
          <a:prstGeom prst="rect">
            <a:avLst/>
          </a:prstGeom>
          <a:noFill/>
          <a:ln>
            <a:solidFill>
              <a:schemeClr val="tx1"/>
            </a:solidFill>
          </a:ln>
        </p:spPr>
        <p:txBody>
          <a:bodyPr wrap="none" rtlCol="0">
            <a:spAutoFit/>
          </a:bodyPr>
          <a:lstStyle/>
          <a:p>
            <a:r>
              <a:rPr lang="en-US" sz="1200" dirty="0" err="1" smtClean="0"/>
              <a:t>Holem</a:t>
            </a:r>
            <a:r>
              <a:rPr lang="en-US" sz="1200" dirty="0" smtClean="0"/>
              <a:t> after</a:t>
            </a:r>
          </a:p>
          <a:p>
            <a:r>
              <a:rPr lang="en-US" sz="1200" dirty="0" smtClean="0"/>
              <a:t>first root letter</a:t>
            </a:r>
            <a:endParaRPr lang="en-US" sz="1200" dirty="0"/>
          </a:p>
        </p:txBody>
      </p:sp>
      <p:sp>
        <p:nvSpPr>
          <p:cNvPr id="10" name="TextBox 9"/>
          <p:cNvSpPr txBox="1"/>
          <p:nvPr/>
        </p:nvSpPr>
        <p:spPr>
          <a:xfrm>
            <a:off x="4038600" y="4450428"/>
            <a:ext cx="574196" cy="276999"/>
          </a:xfrm>
          <a:prstGeom prst="rect">
            <a:avLst/>
          </a:prstGeom>
          <a:noFill/>
          <a:ln>
            <a:solidFill>
              <a:schemeClr val="tx1"/>
            </a:solidFill>
          </a:ln>
        </p:spPr>
        <p:txBody>
          <a:bodyPr wrap="none" rtlCol="0">
            <a:spAutoFit/>
          </a:bodyPr>
          <a:lstStyle/>
          <a:p>
            <a:r>
              <a:rPr lang="en-US" sz="1200" dirty="0" smtClean="0"/>
              <a:t>lamed</a:t>
            </a:r>
            <a:endParaRPr lang="en-US" sz="1200" dirty="0"/>
          </a:p>
        </p:txBody>
      </p:sp>
      <p:sp>
        <p:nvSpPr>
          <p:cNvPr id="11" name="TextBox 10"/>
          <p:cNvSpPr txBox="1"/>
          <p:nvPr/>
        </p:nvSpPr>
        <p:spPr>
          <a:xfrm>
            <a:off x="2590800" y="4876800"/>
            <a:ext cx="1058688" cy="276999"/>
          </a:xfrm>
          <a:prstGeom prst="rect">
            <a:avLst/>
          </a:prstGeom>
          <a:noFill/>
          <a:ln>
            <a:solidFill>
              <a:schemeClr val="tx1"/>
            </a:solidFill>
          </a:ln>
        </p:spPr>
        <p:txBody>
          <a:bodyPr wrap="none" rtlCol="0">
            <a:spAutoFit/>
          </a:bodyPr>
          <a:lstStyle/>
          <a:p>
            <a:r>
              <a:rPr lang="en-US" sz="1200" dirty="0" smtClean="0">
                <a:solidFill>
                  <a:srgbClr val="FF00FF"/>
                </a:solidFill>
              </a:rPr>
              <a:t>An imperative</a:t>
            </a:r>
            <a:endParaRPr lang="en-US" sz="1200" dirty="0">
              <a:solidFill>
                <a:srgbClr val="FF00FF"/>
              </a:solidFill>
            </a:endParaRPr>
          </a:p>
        </p:txBody>
      </p:sp>
    </p:spTree>
    <p:extLst>
      <p:ext uri="{BB962C8B-B14F-4D97-AF65-F5344CB8AC3E}">
        <p14:creationId xmlns:p14="http://schemas.microsoft.com/office/powerpoint/2010/main" val="2734235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The imperative</a:t>
            </a:r>
          </a:p>
        </p:txBody>
      </p:sp>
      <p:sp>
        <p:nvSpPr>
          <p:cNvPr id="4" name="Content Placeholder 3"/>
          <p:cNvSpPr>
            <a:spLocks noGrp="1"/>
          </p:cNvSpPr>
          <p:nvPr>
            <p:ph idx="1"/>
          </p:nvPr>
        </p:nvSpPr>
        <p:spPr>
          <a:xfrm>
            <a:off x="457200" y="2209800"/>
            <a:ext cx="8229600" cy="4038600"/>
          </a:xfrm>
        </p:spPr>
        <p:txBody>
          <a:bodyPr>
            <a:normAutofit/>
          </a:bodyPr>
          <a:lstStyle/>
          <a:p>
            <a:pPr marL="0" indent="0">
              <a:buNone/>
            </a:pPr>
            <a:endParaRPr lang="en-US" sz="2400" dirty="0" smtClean="0"/>
          </a:p>
          <a:p>
            <a:pPr marL="0" indent="0">
              <a:buNone/>
            </a:pPr>
            <a:endParaRPr lang="en-US" sz="2400" dirty="0"/>
          </a:p>
          <a:p>
            <a:pPr marL="0" indent="0">
              <a:buNone/>
            </a:pPr>
            <a:r>
              <a:rPr lang="en-US" sz="2400" dirty="0"/>
              <a:t>RULE: </a:t>
            </a:r>
            <a:endParaRPr lang="en-US" sz="2400" dirty="0" smtClean="0"/>
          </a:p>
          <a:p>
            <a:r>
              <a:rPr lang="en-US" sz="2400" dirty="0" smtClean="0"/>
              <a:t>The </a:t>
            </a:r>
            <a:r>
              <a:rPr lang="en-US" sz="2400" dirty="0"/>
              <a:t>sign of the </a:t>
            </a:r>
            <a:r>
              <a:rPr lang="en-US" sz="2400" dirty="0" err="1"/>
              <a:t>Qal</a:t>
            </a:r>
            <a:r>
              <a:rPr lang="en-US" sz="2400" dirty="0"/>
              <a:t> masculine singular </a:t>
            </a:r>
            <a:r>
              <a:rPr lang="en-US" sz="2400" dirty="0">
                <a:solidFill>
                  <a:srgbClr val="FF00FF"/>
                </a:solidFill>
              </a:rPr>
              <a:t>imperative </a:t>
            </a:r>
            <a:r>
              <a:rPr lang="en-US" sz="2400" dirty="0"/>
              <a:t>is </a:t>
            </a:r>
            <a:endParaRPr lang="en-US" sz="2400" dirty="0" smtClean="0"/>
          </a:p>
          <a:p>
            <a:pPr lvl="1"/>
            <a:r>
              <a:rPr lang="en-US" sz="2000" dirty="0" smtClean="0"/>
              <a:t>a </a:t>
            </a:r>
            <a:r>
              <a:rPr lang="en-US" sz="2000" dirty="0" err="1"/>
              <a:t>shewa</a:t>
            </a:r>
            <a:r>
              <a:rPr lang="en-US" sz="2000" dirty="0"/>
              <a:t> under the first root </a:t>
            </a:r>
            <a:r>
              <a:rPr lang="en-US" sz="2000" dirty="0" smtClean="0"/>
              <a:t>letter:</a:t>
            </a:r>
          </a:p>
          <a:p>
            <a:r>
              <a:rPr lang="en-US" sz="2400" dirty="0" smtClean="0"/>
              <a:t>Translate </a:t>
            </a:r>
            <a:r>
              <a:rPr lang="en-US" sz="2400" dirty="0"/>
              <a:t>this direct order with the English imperative</a:t>
            </a:r>
            <a:r>
              <a:rPr lang="en-US" sz="2400" dirty="0" smtClean="0"/>
              <a:t>.</a:t>
            </a:r>
          </a:p>
          <a:p>
            <a:pPr lvl="1"/>
            <a:r>
              <a:rPr lang="en-US" sz="2000" i="1" dirty="0" smtClean="0"/>
              <a:t>Listen! </a:t>
            </a:r>
            <a:r>
              <a:rPr lang="en-US" sz="2000" dirty="0"/>
              <a:t>o</a:t>
            </a:r>
            <a:r>
              <a:rPr lang="en-US" sz="2000" dirty="0" smtClean="0"/>
              <a:t>r </a:t>
            </a:r>
            <a:r>
              <a:rPr lang="en-US" sz="2000" i="1" dirty="0" smtClean="0"/>
              <a:t>Hear!</a:t>
            </a:r>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
        <p:nvSpPr>
          <p:cNvPr id="3" name="Rounded Rectangle 2"/>
          <p:cNvSpPr/>
          <p:nvPr/>
        </p:nvSpPr>
        <p:spPr>
          <a:xfrm>
            <a:off x="1447800" y="4038600"/>
            <a:ext cx="714375" cy="257175"/>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152650" y="1238250"/>
            <a:ext cx="6789573" cy="3156210"/>
          </a:xfrm>
          <a:custGeom>
            <a:avLst/>
            <a:gdLst>
              <a:gd name="connsiteX0" fmla="*/ 0 w 6789573"/>
              <a:gd name="connsiteY0" fmla="*/ 3057525 h 3156210"/>
              <a:gd name="connsiteX1" fmla="*/ 1028700 w 6789573"/>
              <a:gd name="connsiteY1" fmla="*/ 3152775 h 3156210"/>
              <a:gd name="connsiteX2" fmla="*/ 4829175 w 6789573"/>
              <a:gd name="connsiteY2" fmla="*/ 3114675 h 3156210"/>
              <a:gd name="connsiteX3" fmla="*/ 6257925 w 6789573"/>
              <a:gd name="connsiteY3" fmla="*/ 2924175 h 3156210"/>
              <a:gd name="connsiteX4" fmla="*/ 6724650 w 6789573"/>
              <a:gd name="connsiteY4" fmla="*/ 1962150 h 3156210"/>
              <a:gd name="connsiteX5" fmla="*/ 6781800 w 6789573"/>
              <a:gd name="connsiteY5" fmla="*/ 457200 h 3156210"/>
              <a:gd name="connsiteX6" fmla="*/ 6686550 w 6789573"/>
              <a:gd name="connsiteY6" fmla="*/ 76200 h 3156210"/>
              <a:gd name="connsiteX7" fmla="*/ 6353175 w 6789573"/>
              <a:gd name="connsiteY7" fmla="*/ 0 h 3156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89573" h="3156210">
                <a:moveTo>
                  <a:pt x="0" y="3057525"/>
                </a:moveTo>
                <a:cubicBezTo>
                  <a:pt x="111919" y="3100387"/>
                  <a:pt x="1028700" y="3152775"/>
                  <a:pt x="1028700" y="3152775"/>
                </a:cubicBezTo>
                <a:cubicBezTo>
                  <a:pt x="1833562" y="3162300"/>
                  <a:pt x="3957638" y="3152775"/>
                  <a:pt x="4829175" y="3114675"/>
                </a:cubicBezTo>
                <a:cubicBezTo>
                  <a:pt x="5700713" y="3076575"/>
                  <a:pt x="5942013" y="3116262"/>
                  <a:pt x="6257925" y="2924175"/>
                </a:cubicBezTo>
                <a:cubicBezTo>
                  <a:pt x="6573837" y="2732088"/>
                  <a:pt x="6637338" y="2373312"/>
                  <a:pt x="6724650" y="1962150"/>
                </a:cubicBezTo>
                <a:cubicBezTo>
                  <a:pt x="6811963" y="1550987"/>
                  <a:pt x="6788150" y="771525"/>
                  <a:pt x="6781800" y="457200"/>
                </a:cubicBezTo>
                <a:cubicBezTo>
                  <a:pt x="6775450" y="142875"/>
                  <a:pt x="6757988" y="152400"/>
                  <a:pt x="6686550" y="76200"/>
                </a:cubicBezTo>
                <a:cubicBezTo>
                  <a:pt x="6615113" y="0"/>
                  <a:pt x="6484144" y="0"/>
                  <a:pt x="6353175" y="0"/>
                </a:cubicBezTo>
              </a:path>
            </a:pathLst>
          </a:custGeom>
          <a:noFill/>
          <a:ln>
            <a:solidFill>
              <a:srgbClr val="FF00FF"/>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276600" y="4295775"/>
            <a:ext cx="1447800"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2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The imperative</a:t>
            </a:r>
          </a:p>
        </p:txBody>
      </p:sp>
      <p:sp>
        <p:nvSpPr>
          <p:cNvPr id="4" name="Content Placeholder 3"/>
          <p:cNvSpPr>
            <a:spLocks noGrp="1"/>
          </p:cNvSpPr>
          <p:nvPr>
            <p:ph idx="1"/>
          </p:nvPr>
        </p:nvSpPr>
        <p:spPr>
          <a:xfrm>
            <a:off x="457200" y="2209800"/>
            <a:ext cx="8229600" cy="1371600"/>
          </a:xfrm>
        </p:spPr>
        <p:txBody>
          <a:bodyPr>
            <a:normAutofit/>
          </a:bodyPr>
          <a:lstStyle/>
          <a:p>
            <a:pPr marL="0" indent="0">
              <a:buNone/>
            </a:pPr>
            <a:r>
              <a:rPr lang="en-US" sz="2400" dirty="0"/>
              <a:t>The </a:t>
            </a:r>
            <a:r>
              <a:rPr lang="en-US" sz="2400" dirty="0" err="1"/>
              <a:t>Qal</a:t>
            </a:r>
            <a:r>
              <a:rPr lang="en-US" sz="2400" dirty="0"/>
              <a:t> imperative is often the 2nd person </a:t>
            </a:r>
            <a:r>
              <a:rPr lang="en-US" sz="2400" dirty="0" err="1"/>
              <a:t>yiqtol</a:t>
            </a:r>
            <a:r>
              <a:rPr lang="en-US" sz="2400" dirty="0"/>
              <a:t> forms minus the prefixed pronoun, in somewhat the same way that English imperatives leave the subject unwritten or unsaid.</a:t>
            </a:r>
            <a:endParaRPr lang="en-US" sz="2400" dirty="0" smtClean="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3196893914"/>
              </p:ext>
            </p:extLst>
          </p:nvPr>
        </p:nvGraphicFramePr>
        <p:xfrm>
          <a:off x="533400" y="3810000"/>
          <a:ext cx="8001000" cy="1346200"/>
        </p:xfrm>
        <a:graphic>
          <a:graphicData uri="http://schemas.openxmlformats.org/drawingml/2006/table">
            <a:tbl>
              <a:tblPr firstRow="1" bandRow="1">
                <a:tableStyleId>{5C22544A-7EE6-4342-B048-85BDC9FD1C3A}</a:tableStyleId>
              </a:tblPr>
              <a:tblGrid>
                <a:gridCol w="4343400"/>
                <a:gridCol w="3657600"/>
              </a:tblGrid>
              <a:tr h="370840">
                <a:tc>
                  <a:txBody>
                    <a:bodyPr/>
                    <a:lstStyle/>
                    <a:p>
                      <a:pPr algn="ctr"/>
                      <a:r>
                        <a:rPr lang="en-US" dirty="0" smtClean="0"/>
                        <a:t>English Imperative</a:t>
                      </a:r>
                      <a:endParaRPr lang="en-US" dirty="0"/>
                    </a:p>
                  </a:txBody>
                  <a:tcPr anchor="ctr"/>
                </a:tc>
                <a:tc>
                  <a:txBody>
                    <a:bodyPr/>
                    <a:lstStyle/>
                    <a:p>
                      <a:pPr algn="ctr"/>
                      <a:r>
                        <a:rPr lang="en-US" dirty="0" smtClean="0"/>
                        <a:t>Biblical Hebrew Imperative</a:t>
                      </a:r>
                      <a:endParaRPr lang="en-US" dirty="0"/>
                    </a:p>
                  </a:txBody>
                  <a:tcPr anchor="ctr"/>
                </a:tc>
              </a:tr>
              <a:tr h="370840">
                <a:tc>
                  <a:txBody>
                    <a:bodyPr/>
                    <a:lstStyle/>
                    <a:p>
                      <a:pPr algn="ctr"/>
                      <a:r>
                        <a:rPr lang="en-US" dirty="0" smtClean="0"/>
                        <a:t>(You) </a:t>
                      </a:r>
                      <a:r>
                        <a:rPr lang="en-US" dirty="0" smtClean="0">
                          <a:solidFill>
                            <a:srgbClr val="FF00FF"/>
                          </a:solidFill>
                        </a:rPr>
                        <a:t>Listen</a:t>
                      </a:r>
                      <a:r>
                        <a:rPr lang="en-US" dirty="0" smtClean="0"/>
                        <a:t> to the voice of the people!</a:t>
                      </a:r>
                      <a:endParaRPr lang="en-US" dirty="0"/>
                    </a:p>
                  </a:txBody>
                  <a:tcPr anchor="ctr"/>
                </a:tc>
                <a:tc>
                  <a:txBody>
                    <a:bodyPr/>
                    <a:lstStyle/>
                    <a:p>
                      <a:pPr algn="ctr" rtl="1"/>
                      <a:r>
                        <a:rPr lang="he-IL" sz="2400" dirty="0" smtClean="0">
                          <a:latin typeface="SBL Hebrew" panose="02000000000000000000" pitchFamily="2" charset="-79"/>
                          <a:cs typeface="SBL Hebrew" panose="02000000000000000000" pitchFamily="2" charset="-79"/>
                        </a:rPr>
                        <a:t>(תִּ)</a:t>
                      </a:r>
                      <a:r>
                        <a:rPr lang="he-IL" sz="2400" dirty="0" smtClean="0">
                          <a:solidFill>
                            <a:srgbClr val="FF00FF"/>
                          </a:solidFill>
                          <a:latin typeface="SBL Hebrew" panose="02000000000000000000" pitchFamily="2" charset="-79"/>
                          <a:cs typeface="SBL Hebrew" panose="02000000000000000000" pitchFamily="2" charset="-79"/>
                        </a:rPr>
                        <a:t>שְׁמַע</a:t>
                      </a:r>
                      <a:r>
                        <a:rPr lang="he-IL" sz="2400" dirty="0" smtClean="0">
                          <a:latin typeface="SBL Hebrew" panose="02000000000000000000" pitchFamily="2" charset="-79"/>
                          <a:cs typeface="SBL Hebrew" panose="02000000000000000000" pitchFamily="2" charset="-79"/>
                        </a:rPr>
                        <a:t> בְּקוֹל הָעָם</a:t>
                      </a:r>
                      <a:endParaRPr lang="en-US" sz="2400" dirty="0">
                        <a:latin typeface="SBL Hebrew" panose="02000000000000000000" pitchFamily="2" charset="-79"/>
                        <a:cs typeface="SBL Hebrew" panose="02000000000000000000" pitchFamily="2" charset="-79"/>
                      </a:endParaRPr>
                    </a:p>
                  </a:txBody>
                  <a:tcPr anchor="ctr"/>
                </a:tc>
              </a:tr>
              <a:tr h="370840">
                <a:tc>
                  <a:txBody>
                    <a:bodyPr/>
                    <a:lstStyle/>
                    <a:p>
                      <a:pPr algn="l">
                        <a:tabLst>
                          <a:tab pos="514350" algn="ctr"/>
                        </a:tabLst>
                      </a:pPr>
                      <a:r>
                        <a:rPr lang="en-US" sz="1400" dirty="0" smtClean="0"/>
                        <a:t>	unwritten</a:t>
                      </a:r>
                    </a:p>
                    <a:p>
                      <a:pPr algn="l">
                        <a:tabLst>
                          <a:tab pos="514350" algn="ctr"/>
                        </a:tabLst>
                      </a:pPr>
                      <a:r>
                        <a:rPr lang="en-US" sz="1400" dirty="0" smtClean="0"/>
                        <a:t>	subject</a:t>
                      </a:r>
                      <a:endParaRPr lang="en-US" sz="1400" dirty="0"/>
                    </a:p>
                  </a:txBody>
                  <a:tcPr anchor="ctr"/>
                </a:tc>
                <a:tc>
                  <a:txBody>
                    <a:bodyPr/>
                    <a:lstStyle/>
                    <a:p>
                      <a:pPr algn="l">
                        <a:tabLst>
                          <a:tab pos="2628900" algn="ctr"/>
                        </a:tabLst>
                      </a:pPr>
                      <a:r>
                        <a:rPr lang="en-US" sz="1400" dirty="0" smtClean="0"/>
                        <a:t>	unwritten</a:t>
                      </a:r>
                    </a:p>
                    <a:p>
                      <a:pPr algn="l">
                        <a:tabLst>
                          <a:tab pos="2628900" algn="ctr"/>
                        </a:tabLst>
                      </a:pPr>
                      <a:r>
                        <a:rPr lang="en-US" sz="1400" dirty="0" smtClean="0"/>
                        <a:t>	subject</a:t>
                      </a:r>
                      <a:endParaRPr lang="en-US" sz="1400" dirty="0"/>
                    </a:p>
                  </a:txBody>
                  <a:tcPr anchor="ctr"/>
                </a:tc>
              </a:tr>
            </a:tbl>
          </a:graphicData>
        </a:graphic>
      </p:graphicFrame>
      <p:cxnSp>
        <p:nvCxnSpPr>
          <p:cNvPr id="8" name="Straight Arrow Connector 7"/>
          <p:cNvCxnSpPr/>
          <p:nvPr/>
        </p:nvCxnSpPr>
        <p:spPr>
          <a:xfrm flipV="1">
            <a:off x="1143000" y="4572000"/>
            <a:ext cx="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581900" y="4572000"/>
            <a:ext cx="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848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The imperative</a:t>
            </a:r>
          </a:p>
        </p:txBody>
      </p:sp>
      <p:sp>
        <p:nvSpPr>
          <p:cNvPr id="4" name="Content Placeholder 3"/>
          <p:cNvSpPr>
            <a:spLocks noGrp="1"/>
          </p:cNvSpPr>
          <p:nvPr>
            <p:ph idx="1"/>
          </p:nvPr>
        </p:nvSpPr>
        <p:spPr>
          <a:xfrm>
            <a:off x="457200" y="2209800"/>
            <a:ext cx="8229600" cy="1371600"/>
          </a:xfrm>
        </p:spPr>
        <p:txBody>
          <a:bodyPr>
            <a:normAutofit/>
          </a:bodyPr>
          <a:lstStyle/>
          <a:p>
            <a:pPr marL="0" indent="0">
              <a:buNone/>
            </a:pPr>
            <a:r>
              <a:rPr lang="en-US" sz="2400" dirty="0" smtClean="0"/>
              <a:t>It’s the same for I-Nun and I-</a:t>
            </a:r>
            <a:r>
              <a:rPr lang="en-US" sz="2400" dirty="0" err="1" smtClean="0"/>
              <a:t>Yod</a:t>
            </a:r>
            <a:r>
              <a:rPr lang="en-US" sz="2400" dirty="0" smtClean="0"/>
              <a:t> roots. The prefix of the 2</a:t>
            </a:r>
            <a:r>
              <a:rPr lang="en-US" sz="2400" baseline="30000" dirty="0" smtClean="0"/>
              <a:t>nd</a:t>
            </a:r>
            <a:r>
              <a:rPr lang="en-US" sz="2400" dirty="0" smtClean="0"/>
              <a:t> person </a:t>
            </a:r>
            <a:r>
              <a:rPr lang="en-US" sz="2400" dirty="0" err="1" smtClean="0"/>
              <a:t>Yiqtol</a:t>
            </a:r>
            <a:r>
              <a:rPr lang="en-US" sz="2400" dirty="0" smtClean="0"/>
              <a:t> is removed to form the imperative.</a:t>
            </a:r>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3" name="Table 2"/>
          <p:cNvGraphicFramePr>
            <a:graphicFrameLocks noGrp="1"/>
          </p:cNvGraphicFramePr>
          <p:nvPr>
            <p:extLst>
              <p:ext uri="{D42A27DB-BD31-4B8C-83A1-F6EECF244321}">
                <p14:modId xmlns:p14="http://schemas.microsoft.com/office/powerpoint/2010/main" val="1938094005"/>
              </p:ext>
            </p:extLst>
          </p:nvPr>
        </p:nvGraphicFramePr>
        <p:xfrm>
          <a:off x="609600" y="3657600"/>
          <a:ext cx="8001000" cy="1285240"/>
        </p:xfrm>
        <a:graphic>
          <a:graphicData uri="http://schemas.openxmlformats.org/drawingml/2006/table">
            <a:tbl>
              <a:tblPr firstRow="1" bandRow="1">
                <a:tableStyleId>{5C22544A-7EE6-4342-B048-85BDC9FD1C3A}</a:tableStyleId>
              </a:tblPr>
              <a:tblGrid>
                <a:gridCol w="2362200"/>
                <a:gridCol w="2819400"/>
                <a:gridCol w="2819400"/>
              </a:tblGrid>
              <a:tr h="370840">
                <a:tc>
                  <a:txBody>
                    <a:bodyPr/>
                    <a:lstStyle/>
                    <a:p>
                      <a:endParaRPr lang="en-US" dirty="0"/>
                    </a:p>
                  </a:txBody>
                  <a:tcPr/>
                </a:tc>
                <a:tc>
                  <a:txBody>
                    <a:bodyPr/>
                    <a:lstStyle/>
                    <a:p>
                      <a:pPr algn="ctr"/>
                      <a:r>
                        <a:rPr lang="fr-FR" dirty="0" err="1" smtClean="0"/>
                        <a:t>Yiqtol</a:t>
                      </a:r>
                      <a:r>
                        <a:rPr lang="fr-FR" dirty="0" smtClean="0"/>
                        <a:t>  2ms</a:t>
                      </a:r>
                      <a:endParaRPr lang="en-US" dirty="0"/>
                    </a:p>
                  </a:txBody>
                  <a:tcPr anchor="ctr"/>
                </a:tc>
                <a:tc>
                  <a:txBody>
                    <a:bodyPr/>
                    <a:lstStyle/>
                    <a:p>
                      <a:pPr algn="ctr"/>
                      <a:r>
                        <a:rPr lang="en-US" dirty="0" smtClean="0"/>
                        <a:t>Imperative</a:t>
                      </a:r>
                      <a:r>
                        <a:rPr lang="en-US" baseline="0" dirty="0" smtClean="0"/>
                        <a:t> </a:t>
                      </a:r>
                      <a:r>
                        <a:rPr lang="en-US" baseline="0" dirty="0" err="1" smtClean="0"/>
                        <a:t>ms</a:t>
                      </a:r>
                      <a:endParaRPr lang="en-US" dirty="0"/>
                    </a:p>
                  </a:txBody>
                  <a:tcPr anchor="ctr"/>
                </a:tc>
              </a:tr>
              <a:tr h="370840">
                <a:tc>
                  <a:txBody>
                    <a:bodyPr/>
                    <a:lstStyle/>
                    <a:p>
                      <a:pPr>
                        <a:tabLst>
                          <a:tab pos="685800" algn="l"/>
                          <a:tab pos="1371600" algn="l"/>
                        </a:tabLst>
                      </a:pPr>
                      <a:r>
                        <a:rPr lang="en-US" dirty="0" smtClean="0"/>
                        <a:t>I-Nun	</a:t>
                      </a:r>
                      <a:r>
                        <a:rPr lang="he-IL" sz="2400" kern="1200" dirty="0" smtClean="0">
                          <a:solidFill>
                            <a:schemeClr val="dk1"/>
                          </a:solidFill>
                          <a:latin typeface="SBL Hebrew" panose="02000000000000000000" pitchFamily="2" charset="-79"/>
                          <a:ea typeface="+mn-ea"/>
                          <a:cs typeface="SBL Hebrew" panose="02000000000000000000" pitchFamily="2" charset="-79"/>
                        </a:rPr>
                        <a:t>נתן</a:t>
                      </a:r>
                      <a:r>
                        <a:rPr lang="fr-CA" sz="2400" kern="1200" dirty="0" smtClean="0">
                          <a:solidFill>
                            <a:schemeClr val="dk1"/>
                          </a:solidFill>
                          <a:latin typeface="SBL Hebrew" panose="02000000000000000000" pitchFamily="2" charset="-79"/>
                          <a:ea typeface="+mn-ea"/>
                          <a:cs typeface="SBL Hebrew" panose="02000000000000000000" pitchFamily="2" charset="-79"/>
                        </a:rPr>
                        <a:t>	</a:t>
                      </a:r>
                      <a:r>
                        <a:rPr lang="fr-CA" sz="1200" kern="1200" dirty="0" smtClean="0">
                          <a:solidFill>
                            <a:schemeClr val="dk1"/>
                          </a:solidFill>
                          <a:latin typeface="+mn-lt"/>
                          <a:ea typeface="+mn-ea"/>
                          <a:cs typeface="+mn-cs"/>
                        </a:rPr>
                        <a:t>(</a:t>
                      </a:r>
                      <a:r>
                        <a:rPr lang="fr-CA" sz="1200" kern="1200" dirty="0" err="1" smtClean="0">
                          <a:solidFill>
                            <a:schemeClr val="dk1"/>
                          </a:solidFill>
                          <a:latin typeface="+mn-lt"/>
                          <a:ea typeface="+mn-ea"/>
                          <a:cs typeface="+mn-cs"/>
                        </a:rPr>
                        <a:t>Rocine</a:t>
                      </a:r>
                      <a:r>
                        <a:rPr lang="fr-CA" sz="1200" kern="1200" dirty="0" smtClean="0">
                          <a:solidFill>
                            <a:schemeClr val="dk1"/>
                          </a:solidFill>
                          <a:latin typeface="+mn-lt"/>
                          <a:ea typeface="+mn-ea"/>
                          <a:cs typeface="+mn-cs"/>
                        </a:rPr>
                        <a:t> 9)</a:t>
                      </a:r>
                      <a:endParaRPr lang="en-US" sz="1200" kern="1200" dirty="0">
                        <a:solidFill>
                          <a:schemeClr val="dk1"/>
                        </a:solidFill>
                        <a:latin typeface="+mn-lt"/>
                        <a:ea typeface="+mn-ea"/>
                        <a:cs typeface="+mn-cs"/>
                      </a:endParaRPr>
                    </a:p>
                  </a:txBody>
                  <a:tcPr anchor="ctr"/>
                </a:tc>
                <a:tc>
                  <a:txBody>
                    <a:bodyPr/>
                    <a:lstStyle/>
                    <a:p>
                      <a:pPr algn="ctr"/>
                      <a:r>
                        <a:rPr lang="he-IL" sz="2400" kern="1200" dirty="0" smtClean="0">
                          <a:solidFill>
                            <a:schemeClr val="dk1"/>
                          </a:solidFill>
                          <a:latin typeface="SBL Hebrew" panose="02000000000000000000" pitchFamily="2" charset="-79"/>
                          <a:ea typeface="+mn-ea"/>
                          <a:cs typeface="SBL Hebrew" panose="02000000000000000000" pitchFamily="2" charset="-79"/>
                        </a:rPr>
                        <a:t>תִּ</a:t>
                      </a:r>
                      <a:r>
                        <a:rPr lang="he-IL" sz="2400" kern="1200" dirty="0" smtClean="0">
                          <a:solidFill>
                            <a:srgbClr val="FF00FF"/>
                          </a:solidFill>
                          <a:latin typeface="SBL Hebrew" panose="02000000000000000000" pitchFamily="2" charset="-79"/>
                          <a:ea typeface="+mn-ea"/>
                          <a:cs typeface="SBL Hebrew" panose="02000000000000000000" pitchFamily="2" charset="-79"/>
                        </a:rPr>
                        <a:t>תֵּן</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c>
                  <a:txBody>
                    <a:bodyPr/>
                    <a:lstStyle/>
                    <a:p>
                      <a:pPr algn="ctr"/>
                      <a:r>
                        <a:rPr lang="he-IL" sz="2400" kern="1200" dirty="0" smtClean="0">
                          <a:solidFill>
                            <a:srgbClr val="FF00FF"/>
                          </a:solidFill>
                          <a:latin typeface="SBL Hebrew" panose="02000000000000000000" pitchFamily="2" charset="-79"/>
                          <a:ea typeface="+mn-ea"/>
                          <a:cs typeface="SBL Hebrew" panose="02000000000000000000" pitchFamily="2" charset="-79"/>
                        </a:rPr>
                        <a:t>תֵּן</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r>
              <a:tr h="370840">
                <a:tc>
                  <a:txBody>
                    <a:bodyPr/>
                    <a:lstStyle/>
                    <a:p>
                      <a:pPr>
                        <a:tabLst>
                          <a:tab pos="685800" algn="l"/>
                          <a:tab pos="1371600" algn="l"/>
                        </a:tabLst>
                      </a:pPr>
                      <a:r>
                        <a:rPr lang="en-US" dirty="0" smtClean="0"/>
                        <a:t>I-</a:t>
                      </a:r>
                      <a:r>
                        <a:rPr lang="en-US" dirty="0" err="1" smtClean="0"/>
                        <a:t>Yod</a:t>
                      </a:r>
                      <a:r>
                        <a:rPr lang="en-US" dirty="0" smtClean="0"/>
                        <a:t>	</a:t>
                      </a:r>
                      <a:r>
                        <a:rPr lang="he-IL" sz="2400" kern="1200" dirty="0" smtClean="0">
                          <a:solidFill>
                            <a:schemeClr val="dk1"/>
                          </a:solidFill>
                          <a:latin typeface="SBL Hebrew" panose="02000000000000000000" pitchFamily="2" charset="-79"/>
                          <a:ea typeface="+mn-ea"/>
                          <a:cs typeface="SBL Hebrew" panose="02000000000000000000" pitchFamily="2" charset="-79"/>
                        </a:rPr>
                        <a:t>יצא</a:t>
                      </a:r>
                      <a:r>
                        <a:rPr lang="fr-CA" sz="2400" kern="1200" dirty="0" smtClean="0">
                          <a:solidFill>
                            <a:schemeClr val="dk1"/>
                          </a:solidFill>
                          <a:latin typeface="SBL Hebrew" panose="02000000000000000000" pitchFamily="2" charset="-79"/>
                          <a:ea typeface="+mn-ea"/>
                          <a:cs typeface="SBL Hebrew" panose="02000000000000000000" pitchFamily="2" charset="-79"/>
                        </a:rPr>
                        <a:t>	</a:t>
                      </a:r>
                      <a:r>
                        <a:rPr lang="en-US" sz="1200" kern="1200" dirty="0" smtClean="0">
                          <a:solidFill>
                            <a:schemeClr val="dk1"/>
                          </a:solidFill>
                          <a:latin typeface="+mn-lt"/>
                          <a:ea typeface="+mn-ea"/>
                          <a:cs typeface="+mn-cs"/>
                        </a:rPr>
                        <a:t>(</a:t>
                      </a:r>
                      <a:r>
                        <a:rPr lang="en-US" sz="1200" kern="1200" dirty="0" err="1" smtClean="0">
                          <a:solidFill>
                            <a:schemeClr val="dk1"/>
                          </a:solidFill>
                          <a:latin typeface="+mn-lt"/>
                          <a:ea typeface="+mn-ea"/>
                          <a:cs typeface="+mn-cs"/>
                        </a:rPr>
                        <a:t>Rocine</a:t>
                      </a:r>
                      <a:r>
                        <a:rPr lang="en-US" sz="1200" kern="1200" dirty="0" smtClean="0">
                          <a:solidFill>
                            <a:schemeClr val="dk1"/>
                          </a:solidFill>
                          <a:latin typeface="+mn-lt"/>
                          <a:ea typeface="+mn-ea"/>
                          <a:cs typeface="+mn-cs"/>
                        </a:rPr>
                        <a:t> 3)</a:t>
                      </a:r>
                      <a:endParaRPr lang="en-US" sz="1200" kern="1200" dirty="0">
                        <a:solidFill>
                          <a:schemeClr val="dk1"/>
                        </a:solidFill>
                        <a:latin typeface="SBL Hebrew" panose="02000000000000000000" pitchFamily="2" charset="-79"/>
                        <a:ea typeface="+mn-ea"/>
                        <a:cs typeface="SBL Hebrew" panose="02000000000000000000" pitchFamily="2" charset="-79"/>
                      </a:endParaRPr>
                    </a:p>
                  </a:txBody>
                  <a:tcPr anchor="ctr"/>
                </a:tc>
                <a:tc>
                  <a:txBody>
                    <a:bodyPr/>
                    <a:lstStyle/>
                    <a:p>
                      <a:pPr algn="ctr"/>
                      <a:r>
                        <a:rPr lang="he-IL" sz="2400" kern="1200" dirty="0" smtClean="0">
                          <a:solidFill>
                            <a:schemeClr val="dk1"/>
                          </a:solidFill>
                          <a:latin typeface="SBL Hebrew" panose="02000000000000000000" pitchFamily="2" charset="-79"/>
                          <a:ea typeface="+mn-ea"/>
                          <a:cs typeface="SBL Hebrew" panose="02000000000000000000" pitchFamily="2" charset="-79"/>
                        </a:rPr>
                        <a:t>תֵּ</a:t>
                      </a:r>
                      <a:r>
                        <a:rPr lang="he-IL" sz="2400" kern="1200" dirty="0" smtClean="0">
                          <a:solidFill>
                            <a:srgbClr val="FF00FF"/>
                          </a:solidFill>
                          <a:latin typeface="SBL Hebrew" panose="02000000000000000000" pitchFamily="2" charset="-79"/>
                          <a:ea typeface="+mn-ea"/>
                          <a:cs typeface="SBL Hebrew" panose="02000000000000000000" pitchFamily="2" charset="-79"/>
                        </a:rPr>
                        <a:t>צֵא</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c>
                  <a:txBody>
                    <a:bodyPr/>
                    <a:lstStyle/>
                    <a:p>
                      <a:pPr algn="ctr"/>
                      <a:r>
                        <a:rPr lang="he-IL" sz="2400" kern="1200" dirty="0" smtClean="0">
                          <a:solidFill>
                            <a:srgbClr val="FF00FF"/>
                          </a:solidFill>
                          <a:latin typeface="SBL Hebrew" panose="02000000000000000000" pitchFamily="2" charset="-79"/>
                          <a:ea typeface="+mn-ea"/>
                          <a:cs typeface="SBL Hebrew" panose="02000000000000000000" pitchFamily="2" charset="-79"/>
                        </a:rPr>
                        <a:t>צֵא</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r>
            </a:tbl>
          </a:graphicData>
        </a:graphic>
      </p:graphicFrame>
    </p:spTree>
    <p:extLst>
      <p:ext uri="{BB962C8B-B14F-4D97-AF65-F5344CB8AC3E}">
        <p14:creationId xmlns:p14="http://schemas.microsoft.com/office/powerpoint/2010/main" val="3508575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The imperative</a:t>
            </a:r>
          </a:p>
        </p:txBody>
      </p:sp>
      <p:sp>
        <p:nvSpPr>
          <p:cNvPr id="4" name="Content Placeholder 3"/>
          <p:cNvSpPr>
            <a:spLocks noGrp="1"/>
          </p:cNvSpPr>
          <p:nvPr>
            <p:ph idx="1"/>
          </p:nvPr>
        </p:nvSpPr>
        <p:spPr>
          <a:xfrm>
            <a:off x="457200" y="2209800"/>
            <a:ext cx="8229600" cy="1371600"/>
          </a:xfrm>
        </p:spPr>
        <p:txBody>
          <a:bodyPr>
            <a:normAutofit/>
          </a:bodyPr>
          <a:lstStyle/>
          <a:p>
            <a:pPr marL="0" indent="0">
              <a:buNone/>
            </a:pPr>
            <a:r>
              <a:rPr lang="en-US" sz="2400" dirty="0" smtClean="0"/>
              <a:t>It’s the same for I-Nun and I-</a:t>
            </a:r>
            <a:r>
              <a:rPr lang="en-US" sz="2400" dirty="0" err="1" smtClean="0"/>
              <a:t>Yod</a:t>
            </a:r>
            <a:r>
              <a:rPr lang="en-US" sz="2400" dirty="0" smtClean="0"/>
              <a:t> roots. The prefix of the 2</a:t>
            </a:r>
            <a:r>
              <a:rPr lang="en-US" sz="2400" baseline="30000" dirty="0" smtClean="0"/>
              <a:t>nd</a:t>
            </a:r>
            <a:r>
              <a:rPr lang="en-US" sz="2400" dirty="0" smtClean="0"/>
              <a:t> person </a:t>
            </a:r>
            <a:r>
              <a:rPr lang="en-US" sz="2400" dirty="0" err="1" smtClean="0"/>
              <a:t>Yiqtol</a:t>
            </a:r>
            <a:r>
              <a:rPr lang="en-US" sz="2400" dirty="0" smtClean="0"/>
              <a:t> is removed to form the imperative.</a:t>
            </a:r>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3" name="Table 2"/>
          <p:cNvGraphicFramePr>
            <a:graphicFrameLocks noGrp="1"/>
          </p:cNvGraphicFramePr>
          <p:nvPr>
            <p:extLst>
              <p:ext uri="{D42A27DB-BD31-4B8C-83A1-F6EECF244321}">
                <p14:modId xmlns:p14="http://schemas.microsoft.com/office/powerpoint/2010/main" val="2629273861"/>
              </p:ext>
            </p:extLst>
          </p:nvPr>
        </p:nvGraphicFramePr>
        <p:xfrm>
          <a:off x="609600" y="3657600"/>
          <a:ext cx="8001000" cy="2199640"/>
        </p:xfrm>
        <a:graphic>
          <a:graphicData uri="http://schemas.openxmlformats.org/drawingml/2006/table">
            <a:tbl>
              <a:tblPr firstRow="1" bandRow="1">
                <a:tableStyleId>{5C22544A-7EE6-4342-B048-85BDC9FD1C3A}</a:tableStyleId>
              </a:tblPr>
              <a:tblGrid>
                <a:gridCol w="2362200"/>
                <a:gridCol w="2819400"/>
                <a:gridCol w="2819400"/>
              </a:tblGrid>
              <a:tr h="370840">
                <a:tc>
                  <a:txBody>
                    <a:bodyPr/>
                    <a:lstStyle/>
                    <a:p>
                      <a:endParaRPr lang="en-US" dirty="0"/>
                    </a:p>
                  </a:txBody>
                  <a:tcPr/>
                </a:tc>
                <a:tc>
                  <a:txBody>
                    <a:bodyPr/>
                    <a:lstStyle/>
                    <a:p>
                      <a:pPr algn="ctr"/>
                      <a:r>
                        <a:rPr lang="fr-FR" dirty="0" err="1" smtClean="0"/>
                        <a:t>Yiqtol</a:t>
                      </a:r>
                      <a:r>
                        <a:rPr lang="fr-FR" dirty="0" smtClean="0"/>
                        <a:t>  2ms</a:t>
                      </a:r>
                      <a:endParaRPr lang="en-US" dirty="0"/>
                    </a:p>
                  </a:txBody>
                  <a:tcPr anchor="ctr"/>
                </a:tc>
                <a:tc>
                  <a:txBody>
                    <a:bodyPr/>
                    <a:lstStyle/>
                    <a:p>
                      <a:pPr algn="ctr"/>
                      <a:r>
                        <a:rPr lang="en-US" dirty="0" smtClean="0"/>
                        <a:t>Imperative</a:t>
                      </a:r>
                      <a:r>
                        <a:rPr lang="en-US" baseline="0" dirty="0" smtClean="0"/>
                        <a:t> </a:t>
                      </a:r>
                      <a:r>
                        <a:rPr lang="en-US" baseline="0" dirty="0" err="1" smtClean="0"/>
                        <a:t>ms</a:t>
                      </a:r>
                      <a:endParaRPr lang="en-US" dirty="0"/>
                    </a:p>
                  </a:txBody>
                  <a:tcPr anchor="ctr"/>
                </a:tc>
              </a:tr>
              <a:tr h="370840">
                <a:tc>
                  <a:txBody>
                    <a:bodyPr/>
                    <a:lstStyle/>
                    <a:p>
                      <a:pPr>
                        <a:tabLst>
                          <a:tab pos="685800" algn="l"/>
                          <a:tab pos="1371600" algn="l"/>
                        </a:tabLst>
                      </a:pPr>
                      <a:r>
                        <a:rPr lang="en-US" dirty="0" smtClean="0"/>
                        <a:t>I-Nun	</a:t>
                      </a:r>
                      <a:r>
                        <a:rPr lang="he-IL" sz="2400" kern="1200" dirty="0" smtClean="0">
                          <a:solidFill>
                            <a:schemeClr val="dk1"/>
                          </a:solidFill>
                          <a:latin typeface="SBL Hebrew" panose="02000000000000000000" pitchFamily="2" charset="-79"/>
                          <a:ea typeface="+mn-ea"/>
                          <a:cs typeface="SBL Hebrew" panose="02000000000000000000" pitchFamily="2" charset="-79"/>
                        </a:rPr>
                        <a:t>נתן</a:t>
                      </a:r>
                      <a:r>
                        <a:rPr lang="fr-CA" sz="2400" kern="1200" dirty="0" smtClean="0">
                          <a:solidFill>
                            <a:schemeClr val="dk1"/>
                          </a:solidFill>
                          <a:latin typeface="SBL Hebrew" panose="02000000000000000000" pitchFamily="2" charset="-79"/>
                          <a:ea typeface="+mn-ea"/>
                          <a:cs typeface="SBL Hebrew" panose="02000000000000000000" pitchFamily="2" charset="-79"/>
                        </a:rPr>
                        <a:t>	</a:t>
                      </a:r>
                      <a:r>
                        <a:rPr lang="fr-CA" sz="1200" kern="1200" dirty="0" smtClean="0">
                          <a:solidFill>
                            <a:schemeClr val="dk1"/>
                          </a:solidFill>
                          <a:latin typeface="+mn-lt"/>
                          <a:ea typeface="+mn-ea"/>
                          <a:cs typeface="+mn-cs"/>
                        </a:rPr>
                        <a:t>(</a:t>
                      </a:r>
                      <a:r>
                        <a:rPr lang="fr-CA" sz="1200" kern="1200" dirty="0" err="1" smtClean="0">
                          <a:solidFill>
                            <a:schemeClr val="dk1"/>
                          </a:solidFill>
                          <a:latin typeface="+mn-lt"/>
                          <a:ea typeface="+mn-ea"/>
                          <a:cs typeface="+mn-cs"/>
                        </a:rPr>
                        <a:t>Rocine</a:t>
                      </a:r>
                      <a:r>
                        <a:rPr lang="fr-CA" sz="1200" kern="1200" dirty="0" smtClean="0">
                          <a:solidFill>
                            <a:schemeClr val="dk1"/>
                          </a:solidFill>
                          <a:latin typeface="+mn-lt"/>
                          <a:ea typeface="+mn-ea"/>
                          <a:cs typeface="+mn-cs"/>
                        </a:rPr>
                        <a:t> 9)</a:t>
                      </a:r>
                      <a:endParaRPr lang="en-US" sz="1200" kern="1200" dirty="0">
                        <a:solidFill>
                          <a:schemeClr val="dk1"/>
                        </a:solidFill>
                        <a:latin typeface="+mn-lt"/>
                        <a:ea typeface="+mn-ea"/>
                        <a:cs typeface="+mn-cs"/>
                      </a:endParaRPr>
                    </a:p>
                  </a:txBody>
                  <a:tcPr anchor="ctr"/>
                </a:tc>
                <a:tc>
                  <a:txBody>
                    <a:bodyPr/>
                    <a:lstStyle/>
                    <a:p>
                      <a:pPr algn="ctr"/>
                      <a:r>
                        <a:rPr lang="he-IL" sz="2400" kern="1200" dirty="0" smtClean="0">
                          <a:solidFill>
                            <a:schemeClr val="dk1"/>
                          </a:solidFill>
                          <a:latin typeface="SBL Hebrew" panose="02000000000000000000" pitchFamily="2" charset="-79"/>
                          <a:ea typeface="+mn-ea"/>
                          <a:cs typeface="SBL Hebrew" panose="02000000000000000000" pitchFamily="2" charset="-79"/>
                        </a:rPr>
                        <a:t>תִּ</a:t>
                      </a:r>
                      <a:r>
                        <a:rPr lang="he-IL" sz="2400" kern="1200" dirty="0" smtClean="0">
                          <a:solidFill>
                            <a:srgbClr val="FF00FF"/>
                          </a:solidFill>
                          <a:latin typeface="SBL Hebrew" panose="02000000000000000000" pitchFamily="2" charset="-79"/>
                          <a:ea typeface="+mn-ea"/>
                          <a:cs typeface="SBL Hebrew" panose="02000000000000000000" pitchFamily="2" charset="-79"/>
                        </a:rPr>
                        <a:t>תֵּן</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c>
                  <a:txBody>
                    <a:bodyPr/>
                    <a:lstStyle/>
                    <a:p>
                      <a:pPr algn="ctr"/>
                      <a:r>
                        <a:rPr lang="he-IL" sz="2400" kern="1200" dirty="0" smtClean="0">
                          <a:solidFill>
                            <a:srgbClr val="FF00FF"/>
                          </a:solidFill>
                          <a:latin typeface="SBL Hebrew" panose="02000000000000000000" pitchFamily="2" charset="-79"/>
                          <a:ea typeface="+mn-ea"/>
                          <a:cs typeface="SBL Hebrew" panose="02000000000000000000" pitchFamily="2" charset="-79"/>
                        </a:rPr>
                        <a:t>תֵּן</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r>
              <a:tr h="370840">
                <a:tc>
                  <a:txBody>
                    <a:bodyPr/>
                    <a:lstStyle/>
                    <a:p>
                      <a:pPr>
                        <a:tabLst>
                          <a:tab pos="685800" algn="l"/>
                          <a:tab pos="1371600" algn="l"/>
                        </a:tabLst>
                      </a:pPr>
                      <a:r>
                        <a:rPr lang="en-US" dirty="0" smtClean="0"/>
                        <a:t>I-</a:t>
                      </a:r>
                      <a:r>
                        <a:rPr lang="en-US" dirty="0" err="1" smtClean="0"/>
                        <a:t>Yod</a:t>
                      </a:r>
                      <a:r>
                        <a:rPr lang="en-US" dirty="0" smtClean="0"/>
                        <a:t>	</a:t>
                      </a:r>
                      <a:r>
                        <a:rPr lang="he-IL" sz="2400" kern="1200" dirty="0" smtClean="0">
                          <a:solidFill>
                            <a:schemeClr val="dk1"/>
                          </a:solidFill>
                          <a:latin typeface="SBL Hebrew" panose="02000000000000000000" pitchFamily="2" charset="-79"/>
                          <a:ea typeface="+mn-ea"/>
                          <a:cs typeface="SBL Hebrew" panose="02000000000000000000" pitchFamily="2" charset="-79"/>
                        </a:rPr>
                        <a:t>יצא</a:t>
                      </a:r>
                      <a:r>
                        <a:rPr lang="fr-CA" sz="2400" kern="1200" dirty="0" smtClean="0">
                          <a:solidFill>
                            <a:schemeClr val="dk1"/>
                          </a:solidFill>
                          <a:latin typeface="SBL Hebrew" panose="02000000000000000000" pitchFamily="2" charset="-79"/>
                          <a:ea typeface="+mn-ea"/>
                          <a:cs typeface="SBL Hebrew" panose="02000000000000000000" pitchFamily="2" charset="-79"/>
                        </a:rPr>
                        <a:t>	</a:t>
                      </a:r>
                      <a:r>
                        <a:rPr lang="en-US" sz="1200" kern="1200" dirty="0" smtClean="0">
                          <a:solidFill>
                            <a:schemeClr val="dk1"/>
                          </a:solidFill>
                          <a:latin typeface="+mn-lt"/>
                          <a:ea typeface="+mn-ea"/>
                          <a:cs typeface="+mn-cs"/>
                        </a:rPr>
                        <a:t>(</a:t>
                      </a:r>
                      <a:r>
                        <a:rPr lang="en-US" sz="1200" kern="1200" dirty="0" err="1" smtClean="0">
                          <a:solidFill>
                            <a:schemeClr val="dk1"/>
                          </a:solidFill>
                          <a:latin typeface="+mn-lt"/>
                          <a:ea typeface="+mn-ea"/>
                          <a:cs typeface="+mn-cs"/>
                        </a:rPr>
                        <a:t>Rocine</a:t>
                      </a:r>
                      <a:r>
                        <a:rPr lang="en-US" sz="1200" kern="1200" dirty="0" smtClean="0">
                          <a:solidFill>
                            <a:schemeClr val="dk1"/>
                          </a:solidFill>
                          <a:latin typeface="+mn-lt"/>
                          <a:ea typeface="+mn-ea"/>
                          <a:cs typeface="+mn-cs"/>
                        </a:rPr>
                        <a:t> 3)</a:t>
                      </a:r>
                      <a:endParaRPr lang="en-US" sz="1200" kern="1200" dirty="0">
                        <a:solidFill>
                          <a:schemeClr val="dk1"/>
                        </a:solidFill>
                        <a:latin typeface="SBL Hebrew" panose="02000000000000000000" pitchFamily="2" charset="-79"/>
                        <a:ea typeface="+mn-ea"/>
                        <a:cs typeface="SBL Hebrew" panose="02000000000000000000" pitchFamily="2" charset="-79"/>
                      </a:endParaRPr>
                    </a:p>
                  </a:txBody>
                  <a:tcPr anchor="ctr"/>
                </a:tc>
                <a:tc>
                  <a:txBody>
                    <a:bodyPr/>
                    <a:lstStyle/>
                    <a:p>
                      <a:pPr algn="ctr"/>
                      <a:r>
                        <a:rPr lang="he-IL" sz="2400" kern="1200" dirty="0" smtClean="0">
                          <a:solidFill>
                            <a:schemeClr val="dk1"/>
                          </a:solidFill>
                          <a:latin typeface="SBL Hebrew" panose="02000000000000000000" pitchFamily="2" charset="-79"/>
                          <a:ea typeface="+mn-ea"/>
                          <a:cs typeface="SBL Hebrew" panose="02000000000000000000" pitchFamily="2" charset="-79"/>
                        </a:rPr>
                        <a:t>תֵּ</a:t>
                      </a:r>
                      <a:r>
                        <a:rPr lang="he-IL" sz="2400" kern="1200" dirty="0" smtClean="0">
                          <a:solidFill>
                            <a:srgbClr val="FF00FF"/>
                          </a:solidFill>
                          <a:latin typeface="SBL Hebrew" panose="02000000000000000000" pitchFamily="2" charset="-79"/>
                          <a:ea typeface="+mn-ea"/>
                          <a:cs typeface="SBL Hebrew" panose="02000000000000000000" pitchFamily="2" charset="-79"/>
                        </a:rPr>
                        <a:t>צֵא</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c>
                  <a:txBody>
                    <a:bodyPr/>
                    <a:lstStyle/>
                    <a:p>
                      <a:pPr algn="ctr"/>
                      <a:r>
                        <a:rPr lang="he-IL" sz="2400" kern="1200" dirty="0" smtClean="0">
                          <a:solidFill>
                            <a:srgbClr val="FF00FF"/>
                          </a:solidFill>
                          <a:latin typeface="SBL Hebrew" panose="02000000000000000000" pitchFamily="2" charset="-79"/>
                          <a:ea typeface="+mn-ea"/>
                          <a:cs typeface="SBL Hebrew" panose="02000000000000000000" pitchFamily="2" charset="-79"/>
                        </a:rPr>
                        <a:t>צֵא</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r>
              <a:tr h="370840">
                <a:tc>
                  <a:txBody>
                    <a:bodyPr/>
                    <a:lstStyle/>
                    <a:p>
                      <a:pPr>
                        <a:tabLst>
                          <a:tab pos="685800" algn="l"/>
                          <a:tab pos="1371600" algn="l"/>
                        </a:tabLst>
                      </a:pPr>
                      <a:r>
                        <a:rPr lang="en-US" dirty="0" smtClean="0"/>
                        <a:t>	</a:t>
                      </a:r>
                      <a:r>
                        <a:rPr lang="he-IL" sz="2400" kern="1200" dirty="0" smtClean="0">
                          <a:solidFill>
                            <a:schemeClr val="dk1"/>
                          </a:solidFill>
                          <a:latin typeface="SBL Hebrew" panose="02000000000000000000" pitchFamily="2" charset="-79"/>
                          <a:ea typeface="+mn-ea"/>
                          <a:cs typeface="SBL Hebrew" panose="02000000000000000000" pitchFamily="2" charset="-79"/>
                        </a:rPr>
                        <a:t>לקח</a:t>
                      </a:r>
                      <a:r>
                        <a:rPr lang="fr-CA" sz="2400" kern="1200" dirty="0" smtClean="0">
                          <a:solidFill>
                            <a:schemeClr val="dk1"/>
                          </a:solidFill>
                          <a:latin typeface="SBL Hebrew" panose="02000000000000000000" pitchFamily="2" charset="-79"/>
                          <a:ea typeface="+mn-ea"/>
                          <a:cs typeface="SBL Hebrew" panose="02000000000000000000" pitchFamily="2" charset="-79"/>
                        </a:rPr>
                        <a:t>	</a:t>
                      </a:r>
                      <a:r>
                        <a:rPr lang="fr-CA" sz="1200" kern="1200" dirty="0" smtClean="0">
                          <a:solidFill>
                            <a:schemeClr val="dk1"/>
                          </a:solidFill>
                          <a:latin typeface="+mn-lt"/>
                          <a:ea typeface="+mn-ea"/>
                          <a:cs typeface="+mn-cs"/>
                        </a:rPr>
                        <a:t>(</a:t>
                      </a:r>
                      <a:r>
                        <a:rPr lang="fr-CA" sz="1200" kern="1200" dirty="0" err="1" smtClean="0">
                          <a:solidFill>
                            <a:schemeClr val="dk1"/>
                          </a:solidFill>
                          <a:latin typeface="+mn-lt"/>
                          <a:ea typeface="+mn-ea"/>
                          <a:cs typeface="+mn-cs"/>
                        </a:rPr>
                        <a:t>Rocine</a:t>
                      </a:r>
                      <a:r>
                        <a:rPr lang="fr-CA" sz="1200" kern="1200" dirty="0" smtClean="0">
                          <a:solidFill>
                            <a:schemeClr val="dk1"/>
                          </a:solidFill>
                          <a:latin typeface="+mn-lt"/>
                          <a:ea typeface="+mn-ea"/>
                          <a:cs typeface="+mn-cs"/>
                        </a:rPr>
                        <a:t> 9)</a:t>
                      </a:r>
                      <a:endParaRPr lang="en-US" sz="1200" kern="1200" dirty="0">
                        <a:solidFill>
                          <a:schemeClr val="dk1"/>
                        </a:solidFill>
                        <a:latin typeface="+mn-lt"/>
                        <a:ea typeface="+mn-ea"/>
                        <a:cs typeface="+mn-cs"/>
                      </a:endParaRPr>
                    </a:p>
                  </a:txBody>
                  <a:tcPr anchor="ctr"/>
                </a:tc>
                <a:tc>
                  <a:txBody>
                    <a:bodyPr/>
                    <a:lstStyle/>
                    <a:p>
                      <a:pPr algn="ctr"/>
                      <a:r>
                        <a:rPr lang="he-IL" sz="2400" kern="1200" dirty="0" smtClean="0">
                          <a:solidFill>
                            <a:schemeClr val="dk1"/>
                          </a:solidFill>
                          <a:latin typeface="SBL Hebrew" panose="02000000000000000000" pitchFamily="2" charset="-79"/>
                          <a:ea typeface="+mn-ea"/>
                          <a:cs typeface="SBL Hebrew" panose="02000000000000000000" pitchFamily="2" charset="-79"/>
                        </a:rPr>
                        <a:t>תִּ</a:t>
                      </a:r>
                      <a:r>
                        <a:rPr lang="he-IL" sz="2400" kern="1200" dirty="0" smtClean="0">
                          <a:solidFill>
                            <a:srgbClr val="FF00FF"/>
                          </a:solidFill>
                          <a:latin typeface="SBL Hebrew" panose="02000000000000000000" pitchFamily="2" charset="-79"/>
                          <a:ea typeface="+mn-ea"/>
                          <a:cs typeface="SBL Hebrew" panose="02000000000000000000" pitchFamily="2" charset="-79"/>
                        </a:rPr>
                        <a:t>קַּח</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c>
                  <a:txBody>
                    <a:bodyPr/>
                    <a:lstStyle/>
                    <a:p>
                      <a:pPr algn="ctr"/>
                      <a:r>
                        <a:rPr lang="he-IL" sz="2400" kern="1200" dirty="0" smtClean="0">
                          <a:solidFill>
                            <a:srgbClr val="FF00FF"/>
                          </a:solidFill>
                          <a:latin typeface="SBL Hebrew" panose="02000000000000000000" pitchFamily="2" charset="-79"/>
                          <a:ea typeface="+mn-ea"/>
                          <a:cs typeface="SBL Hebrew" panose="02000000000000000000" pitchFamily="2" charset="-79"/>
                        </a:rPr>
                        <a:t>קַח</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r>
              <a:tr h="370840">
                <a:tc>
                  <a:txBody>
                    <a:bodyPr/>
                    <a:lstStyle/>
                    <a:p>
                      <a:pPr>
                        <a:tabLst>
                          <a:tab pos="685800" algn="l"/>
                          <a:tab pos="1371600" algn="l"/>
                        </a:tabLst>
                      </a:pPr>
                      <a:r>
                        <a:rPr lang="en-US" dirty="0" smtClean="0"/>
                        <a:t>	</a:t>
                      </a:r>
                      <a:r>
                        <a:rPr lang="he-IL" sz="2400" kern="1200" dirty="0" smtClean="0">
                          <a:solidFill>
                            <a:schemeClr val="dk1"/>
                          </a:solidFill>
                          <a:latin typeface="SBL Hebrew" panose="02000000000000000000" pitchFamily="2" charset="-79"/>
                          <a:ea typeface="+mn-ea"/>
                          <a:cs typeface="SBL Hebrew" panose="02000000000000000000" pitchFamily="2" charset="-79"/>
                        </a:rPr>
                        <a:t>חלך</a:t>
                      </a:r>
                      <a:r>
                        <a:rPr lang="fr-CA" sz="2400" kern="1200" dirty="0" smtClean="0">
                          <a:solidFill>
                            <a:schemeClr val="dk1"/>
                          </a:solidFill>
                          <a:latin typeface="SBL Hebrew" panose="02000000000000000000" pitchFamily="2" charset="-79"/>
                          <a:ea typeface="+mn-ea"/>
                          <a:cs typeface="SBL Hebrew" panose="02000000000000000000" pitchFamily="2" charset="-79"/>
                        </a:rPr>
                        <a:t>	</a:t>
                      </a:r>
                      <a:r>
                        <a:rPr lang="en-US" sz="1200" kern="1200" dirty="0" smtClean="0">
                          <a:solidFill>
                            <a:schemeClr val="dk1"/>
                          </a:solidFill>
                          <a:latin typeface="+mn-lt"/>
                          <a:ea typeface="+mn-ea"/>
                          <a:cs typeface="+mn-cs"/>
                        </a:rPr>
                        <a:t>(</a:t>
                      </a:r>
                      <a:r>
                        <a:rPr lang="en-US" sz="1200" kern="1200" dirty="0" err="1" smtClean="0">
                          <a:solidFill>
                            <a:schemeClr val="dk1"/>
                          </a:solidFill>
                          <a:latin typeface="+mn-lt"/>
                          <a:ea typeface="+mn-ea"/>
                          <a:cs typeface="+mn-cs"/>
                        </a:rPr>
                        <a:t>Rocine</a:t>
                      </a:r>
                      <a:r>
                        <a:rPr lang="en-US" sz="1200" kern="1200" dirty="0" smtClean="0">
                          <a:solidFill>
                            <a:schemeClr val="dk1"/>
                          </a:solidFill>
                          <a:latin typeface="+mn-lt"/>
                          <a:ea typeface="+mn-ea"/>
                          <a:cs typeface="+mn-cs"/>
                        </a:rPr>
                        <a:t> 3)</a:t>
                      </a:r>
                      <a:endParaRPr lang="en-US" sz="1200" kern="1200" dirty="0">
                        <a:solidFill>
                          <a:schemeClr val="dk1"/>
                        </a:solidFill>
                        <a:latin typeface="SBL Hebrew" panose="02000000000000000000" pitchFamily="2" charset="-79"/>
                        <a:ea typeface="+mn-ea"/>
                        <a:cs typeface="SBL Hebrew" panose="02000000000000000000" pitchFamily="2" charset="-79"/>
                      </a:endParaRPr>
                    </a:p>
                  </a:txBody>
                  <a:tcPr anchor="ctr"/>
                </a:tc>
                <a:tc>
                  <a:txBody>
                    <a:bodyPr/>
                    <a:lstStyle/>
                    <a:p>
                      <a:pPr algn="ctr"/>
                      <a:r>
                        <a:rPr lang="he-IL" sz="2400" kern="1200" dirty="0" smtClean="0">
                          <a:solidFill>
                            <a:schemeClr val="dk1"/>
                          </a:solidFill>
                          <a:latin typeface="SBL Hebrew" panose="02000000000000000000" pitchFamily="2" charset="-79"/>
                          <a:ea typeface="+mn-ea"/>
                          <a:cs typeface="SBL Hebrew" panose="02000000000000000000" pitchFamily="2" charset="-79"/>
                        </a:rPr>
                        <a:t>תֵּ</a:t>
                      </a:r>
                      <a:r>
                        <a:rPr lang="he-IL" sz="2400" kern="1200" dirty="0" smtClean="0">
                          <a:solidFill>
                            <a:srgbClr val="FF00FF"/>
                          </a:solidFill>
                          <a:latin typeface="SBL Hebrew" panose="02000000000000000000" pitchFamily="2" charset="-79"/>
                          <a:ea typeface="+mn-ea"/>
                          <a:cs typeface="SBL Hebrew" panose="02000000000000000000" pitchFamily="2" charset="-79"/>
                        </a:rPr>
                        <a:t>לֵךְ</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c>
                  <a:txBody>
                    <a:bodyPr/>
                    <a:lstStyle/>
                    <a:p>
                      <a:pPr algn="ctr"/>
                      <a:r>
                        <a:rPr lang="he-IL" sz="2400" kern="1200" dirty="0" smtClean="0">
                          <a:solidFill>
                            <a:srgbClr val="FF00FF"/>
                          </a:solidFill>
                          <a:latin typeface="SBL Hebrew" panose="02000000000000000000" pitchFamily="2" charset="-79"/>
                          <a:ea typeface="+mn-ea"/>
                          <a:cs typeface="SBL Hebrew" panose="02000000000000000000" pitchFamily="2" charset="-79"/>
                        </a:rPr>
                        <a:t>לֵךְ</a:t>
                      </a:r>
                      <a:endParaRPr lang="en-US" sz="2400" kern="1200" dirty="0">
                        <a:solidFill>
                          <a:srgbClr val="FF00FF"/>
                        </a:solidFill>
                        <a:latin typeface="SBL Hebrew" panose="02000000000000000000" pitchFamily="2" charset="-79"/>
                        <a:ea typeface="+mn-ea"/>
                        <a:cs typeface="SBL Hebrew" panose="02000000000000000000" pitchFamily="2" charset="-79"/>
                      </a:endParaRPr>
                    </a:p>
                  </a:txBody>
                  <a:tcPr anchor="ctr"/>
                </a:tc>
              </a:tr>
            </a:tbl>
          </a:graphicData>
        </a:graphic>
      </p:graphicFrame>
      <p:sp>
        <p:nvSpPr>
          <p:cNvPr id="6" name="TextBox 5"/>
          <p:cNvSpPr txBox="1"/>
          <p:nvPr/>
        </p:nvSpPr>
        <p:spPr>
          <a:xfrm>
            <a:off x="0" y="4987409"/>
            <a:ext cx="609600" cy="369332"/>
          </a:xfrm>
          <a:prstGeom prst="rect">
            <a:avLst/>
          </a:prstGeom>
          <a:noFill/>
        </p:spPr>
        <p:txBody>
          <a:bodyPr wrap="square" rtlCol="0">
            <a:spAutoFit/>
          </a:bodyPr>
          <a:lstStyle/>
          <a:p>
            <a:r>
              <a:rPr lang="en-US" dirty="0" smtClean="0"/>
              <a:t>also</a:t>
            </a:r>
            <a:endParaRPr lang="en-US" dirty="0"/>
          </a:p>
        </p:txBody>
      </p:sp>
    </p:spTree>
    <p:extLst>
      <p:ext uri="{BB962C8B-B14F-4D97-AF65-F5344CB8AC3E}">
        <p14:creationId xmlns:p14="http://schemas.microsoft.com/office/powerpoint/2010/main" val="407354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76200"/>
            <a:ext cx="8229600" cy="762000"/>
          </a:xfrm>
        </p:spPr>
        <p:txBody>
          <a:bodyPr/>
          <a:lstStyle/>
          <a:p>
            <a:r>
              <a:rPr lang="en-US" dirty="0" smtClean="0"/>
              <a:t>Genres (Review)</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19892703"/>
              </p:ext>
            </p:extLst>
          </p:nvPr>
        </p:nvGraphicFramePr>
        <p:xfrm>
          <a:off x="304800" y="990600"/>
          <a:ext cx="8458200" cy="2133600"/>
        </p:xfrm>
        <a:graphic>
          <a:graphicData uri="http://schemas.openxmlformats.org/drawingml/2006/table">
            <a:tbl>
              <a:tblPr firstRow="1" bandRow="1">
                <a:tableStyleId>{125E5076-3810-47DD-B79F-674D7AD40C01}</a:tableStyleId>
              </a:tblPr>
              <a:tblGrid>
                <a:gridCol w="3429000"/>
                <a:gridCol w="5029200"/>
              </a:tblGrid>
              <a:tr h="812800">
                <a:tc>
                  <a:txBody>
                    <a:bodyPr/>
                    <a:lstStyle/>
                    <a:p>
                      <a:pPr algn="ctr"/>
                      <a:r>
                        <a:rPr lang="en-US" dirty="0" smtClean="0"/>
                        <a:t>MODULE ONE:</a:t>
                      </a:r>
                    </a:p>
                    <a:p>
                      <a:pPr algn="ctr"/>
                      <a:r>
                        <a:rPr lang="en-US" b="0" i="1" dirty="0" smtClean="0"/>
                        <a:t>outside the “quotation marks”</a:t>
                      </a:r>
                      <a:endParaRPr lang="en-US" b="0" i="1" dirty="0"/>
                    </a:p>
                  </a:txBody>
                  <a:tcPr/>
                </a:tc>
                <a:tc>
                  <a:txBody>
                    <a:bodyPr/>
                    <a:lstStyle/>
                    <a:p>
                      <a:pPr algn="ctr"/>
                      <a:r>
                        <a:rPr lang="en-US" dirty="0" smtClean="0"/>
                        <a:t>MODULE TWO:</a:t>
                      </a:r>
                    </a:p>
                    <a:p>
                      <a:pPr algn="ctr"/>
                      <a:r>
                        <a:rPr lang="en-US" b="0" i="1" dirty="0" smtClean="0"/>
                        <a:t>inside the “quotation marks” or Direct Speech</a:t>
                      </a:r>
                      <a:endParaRPr lang="en-US" b="0" i="1" dirty="0"/>
                    </a:p>
                  </a:txBody>
                  <a:tcPr/>
                </a:tc>
              </a:tr>
              <a:tr h="1320800">
                <a:tc>
                  <a:txBody>
                    <a:bodyPr/>
                    <a:lstStyle/>
                    <a:p>
                      <a:pPr algn="ctr"/>
                      <a:r>
                        <a:rPr lang="en-US" dirty="0" smtClean="0"/>
                        <a:t>Historical Narrative</a:t>
                      </a:r>
                      <a:endParaRPr lang="en-US" dirty="0"/>
                    </a:p>
                  </a:txBody>
                  <a:tcPr/>
                </a:tc>
                <a:tc>
                  <a:txBody>
                    <a:bodyPr/>
                    <a:lstStyle/>
                    <a:p>
                      <a:pPr algn="l">
                        <a:tabLst>
                          <a:tab pos="457200" algn="l"/>
                        </a:tabLst>
                      </a:pPr>
                      <a:r>
                        <a:rPr lang="en-US" dirty="0" smtClean="0"/>
                        <a:t>	Predictive Narrative</a:t>
                      </a:r>
                    </a:p>
                    <a:p>
                      <a:pPr algn="l">
                        <a:tabLst>
                          <a:tab pos="457200" algn="l"/>
                        </a:tabLst>
                      </a:pPr>
                      <a:r>
                        <a:rPr lang="en-US" dirty="0" smtClean="0"/>
                        <a:t>	Instructional Discourse</a:t>
                      </a:r>
                    </a:p>
                    <a:p>
                      <a:pPr algn="l">
                        <a:tabLst>
                          <a:tab pos="457200" algn="l"/>
                        </a:tabLst>
                      </a:pPr>
                      <a:r>
                        <a:rPr lang="en-US" dirty="0" smtClean="0"/>
                        <a:t>	Hortatory Discourse</a:t>
                      </a:r>
                    </a:p>
                    <a:p>
                      <a:pPr algn="l">
                        <a:tabLst>
                          <a:tab pos="457200" algn="l"/>
                        </a:tabLst>
                      </a:pPr>
                      <a:r>
                        <a:rPr lang="en-US" dirty="0" smtClean="0"/>
                        <a:t>	Historical Narrative</a:t>
                      </a:r>
                    </a:p>
                  </a:txBody>
                  <a:tcPr/>
                </a:tc>
              </a:tr>
            </a:tbl>
          </a:graphicData>
        </a:graphic>
      </p:graphicFrame>
      <p:sp>
        <p:nvSpPr>
          <p:cNvPr id="6" name="Right Brace 5"/>
          <p:cNvSpPr/>
          <p:nvPr/>
        </p:nvSpPr>
        <p:spPr>
          <a:xfrm>
            <a:off x="6553200" y="1905000"/>
            <a:ext cx="304800" cy="762000"/>
          </a:xfrm>
          <a:prstGeom prst="rightBrace">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6885435" y="2024390"/>
            <a:ext cx="1877565" cy="523220"/>
          </a:xfrm>
          <a:prstGeom prst="rect">
            <a:avLst/>
          </a:prstGeom>
          <a:noFill/>
        </p:spPr>
        <p:txBody>
          <a:bodyPr wrap="none" rtlCol="0">
            <a:spAutoFit/>
          </a:bodyPr>
          <a:lstStyle/>
          <a:p>
            <a:r>
              <a:rPr lang="en-US" sz="1400" dirty="0" smtClean="0">
                <a:solidFill>
                  <a:srgbClr val="FFFF00"/>
                </a:solidFill>
              </a:rPr>
              <a:t>+projection or</a:t>
            </a:r>
          </a:p>
          <a:p>
            <a:r>
              <a:rPr lang="en-US" sz="1400" dirty="0" smtClean="0">
                <a:solidFill>
                  <a:srgbClr val="FFFF00"/>
                </a:solidFill>
              </a:rPr>
              <a:t>forward-looking genres</a:t>
            </a:r>
            <a:endParaRPr lang="en-US" sz="1400" dirty="0">
              <a:solidFill>
                <a:srgbClr val="FFFF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691899108"/>
              </p:ext>
            </p:extLst>
          </p:nvPr>
        </p:nvGraphicFramePr>
        <p:xfrm>
          <a:off x="1238250" y="3657600"/>
          <a:ext cx="6667500" cy="1997930"/>
        </p:xfrm>
        <a:graphic>
          <a:graphicData uri="http://schemas.openxmlformats.org/drawingml/2006/table">
            <a:tbl>
              <a:tblPr firstRow="1" bandRow="1">
                <a:tableStyleId>{5C22544A-7EE6-4342-B048-85BDC9FD1C3A}</a:tableStyleId>
              </a:tblPr>
              <a:tblGrid>
                <a:gridCol w="2705100"/>
                <a:gridCol w="3962400"/>
              </a:tblGrid>
              <a:tr h="399586">
                <a:tc>
                  <a:txBody>
                    <a:bodyPr/>
                    <a:lstStyle/>
                    <a:p>
                      <a:r>
                        <a:rPr lang="en-US" dirty="0" smtClean="0"/>
                        <a:t>Genre</a:t>
                      </a:r>
                      <a:endParaRPr lang="en-US" dirty="0"/>
                    </a:p>
                  </a:txBody>
                  <a:tcPr/>
                </a:tc>
                <a:tc>
                  <a:txBody>
                    <a:bodyPr/>
                    <a:lstStyle/>
                    <a:p>
                      <a:r>
                        <a:rPr lang="en-US" dirty="0" smtClean="0"/>
                        <a:t>Task</a:t>
                      </a:r>
                      <a:endParaRPr lang="en-US" dirty="0"/>
                    </a:p>
                  </a:txBody>
                  <a:tcPr/>
                </a:tc>
              </a:tr>
              <a:tr h="399586">
                <a:tc>
                  <a:txBody>
                    <a:bodyPr/>
                    <a:lstStyle/>
                    <a:p>
                      <a:r>
                        <a:rPr lang="en-US" dirty="0" smtClean="0"/>
                        <a:t>Historical Narrative</a:t>
                      </a:r>
                      <a:endParaRPr lang="en-US" dirty="0"/>
                    </a:p>
                  </a:txBody>
                  <a:tcPr/>
                </a:tc>
                <a:tc>
                  <a:txBody>
                    <a:bodyPr/>
                    <a:lstStyle/>
                    <a:p>
                      <a:r>
                        <a:rPr lang="en-US" dirty="0" smtClean="0"/>
                        <a:t>Tell a story about the past.</a:t>
                      </a:r>
                      <a:endParaRPr lang="en-US" dirty="0"/>
                    </a:p>
                  </a:txBody>
                  <a:tcPr/>
                </a:tc>
              </a:tr>
              <a:tr h="399586">
                <a:tc>
                  <a:txBody>
                    <a:bodyPr/>
                    <a:lstStyle/>
                    <a:p>
                      <a:r>
                        <a:rPr lang="en-US" dirty="0" smtClean="0"/>
                        <a:t>Predictive Narrative</a:t>
                      </a:r>
                      <a:endParaRPr lang="en-US" dirty="0"/>
                    </a:p>
                  </a:txBody>
                  <a:tcPr/>
                </a:tc>
                <a:tc>
                  <a:txBody>
                    <a:bodyPr/>
                    <a:lstStyle/>
                    <a:p>
                      <a:r>
                        <a:rPr lang="en-US" dirty="0" smtClean="0"/>
                        <a:t>Tell a story set in the future.</a:t>
                      </a:r>
                      <a:endParaRPr lang="en-US" dirty="0"/>
                    </a:p>
                  </a:txBody>
                  <a:tcPr/>
                </a:tc>
              </a:tr>
              <a:tr h="399586">
                <a:tc>
                  <a:txBody>
                    <a:bodyPr/>
                    <a:lstStyle/>
                    <a:p>
                      <a:r>
                        <a:rPr lang="en-US" dirty="0" smtClean="0"/>
                        <a:t>Instructional Discourse</a:t>
                      </a:r>
                      <a:endParaRPr lang="en-US" dirty="0"/>
                    </a:p>
                  </a:txBody>
                  <a:tcPr/>
                </a:tc>
                <a:tc>
                  <a:txBody>
                    <a:bodyPr/>
                    <a:lstStyle/>
                    <a:p>
                      <a:r>
                        <a:rPr lang="en-US" dirty="0" smtClean="0"/>
                        <a:t>Tell how to do something.</a:t>
                      </a:r>
                      <a:endParaRPr lang="en-US" dirty="0"/>
                    </a:p>
                  </a:txBody>
                  <a:tcPr/>
                </a:tc>
              </a:tr>
              <a:tr h="399586">
                <a:tc>
                  <a:txBody>
                    <a:bodyPr/>
                    <a:lstStyle/>
                    <a:p>
                      <a:r>
                        <a:rPr lang="en-US" dirty="0" smtClean="0"/>
                        <a:t>Hortatory Discourse</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91875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76200"/>
            <a:ext cx="8229600" cy="762000"/>
          </a:xfrm>
        </p:spPr>
        <p:txBody>
          <a:bodyPr/>
          <a:lstStyle/>
          <a:p>
            <a:r>
              <a:rPr lang="en-US" dirty="0" smtClean="0"/>
              <a:t>Genres (Review)</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37287283"/>
              </p:ext>
            </p:extLst>
          </p:nvPr>
        </p:nvGraphicFramePr>
        <p:xfrm>
          <a:off x="304800" y="990600"/>
          <a:ext cx="8458200" cy="2133600"/>
        </p:xfrm>
        <a:graphic>
          <a:graphicData uri="http://schemas.openxmlformats.org/drawingml/2006/table">
            <a:tbl>
              <a:tblPr firstRow="1" bandRow="1">
                <a:tableStyleId>{125E5076-3810-47DD-B79F-674D7AD40C01}</a:tableStyleId>
              </a:tblPr>
              <a:tblGrid>
                <a:gridCol w="3429000"/>
                <a:gridCol w="5029200"/>
              </a:tblGrid>
              <a:tr h="812800">
                <a:tc>
                  <a:txBody>
                    <a:bodyPr/>
                    <a:lstStyle/>
                    <a:p>
                      <a:pPr algn="ctr"/>
                      <a:r>
                        <a:rPr lang="en-US" dirty="0" smtClean="0"/>
                        <a:t>MODULE ONE:</a:t>
                      </a:r>
                    </a:p>
                    <a:p>
                      <a:pPr algn="ctr"/>
                      <a:r>
                        <a:rPr lang="en-US" b="0" i="1" dirty="0" smtClean="0"/>
                        <a:t>outside the “quotation marks”</a:t>
                      </a:r>
                      <a:endParaRPr lang="en-US" b="0" i="1" dirty="0"/>
                    </a:p>
                  </a:txBody>
                  <a:tcPr/>
                </a:tc>
                <a:tc>
                  <a:txBody>
                    <a:bodyPr/>
                    <a:lstStyle/>
                    <a:p>
                      <a:pPr algn="ctr"/>
                      <a:r>
                        <a:rPr lang="en-US" dirty="0" smtClean="0"/>
                        <a:t>MODULE TWO:</a:t>
                      </a:r>
                    </a:p>
                    <a:p>
                      <a:pPr algn="ctr"/>
                      <a:r>
                        <a:rPr lang="en-US" b="0" i="1" dirty="0" smtClean="0"/>
                        <a:t>inside the “quotation marks” or Direct Speech</a:t>
                      </a:r>
                      <a:endParaRPr lang="en-US" b="0" i="1" dirty="0"/>
                    </a:p>
                  </a:txBody>
                  <a:tcPr/>
                </a:tc>
              </a:tr>
              <a:tr h="1320800">
                <a:tc>
                  <a:txBody>
                    <a:bodyPr/>
                    <a:lstStyle/>
                    <a:p>
                      <a:pPr algn="ctr"/>
                      <a:r>
                        <a:rPr lang="en-US" dirty="0" smtClean="0"/>
                        <a:t>Historical Narrative</a:t>
                      </a:r>
                      <a:endParaRPr lang="en-US" dirty="0"/>
                    </a:p>
                  </a:txBody>
                  <a:tcPr/>
                </a:tc>
                <a:tc>
                  <a:txBody>
                    <a:bodyPr/>
                    <a:lstStyle/>
                    <a:p>
                      <a:pPr algn="l">
                        <a:tabLst>
                          <a:tab pos="457200" algn="l"/>
                        </a:tabLst>
                      </a:pPr>
                      <a:r>
                        <a:rPr lang="en-US" dirty="0" smtClean="0"/>
                        <a:t>	Predictive Narrative</a:t>
                      </a:r>
                    </a:p>
                    <a:p>
                      <a:pPr algn="l">
                        <a:tabLst>
                          <a:tab pos="457200" algn="l"/>
                        </a:tabLst>
                      </a:pPr>
                      <a:r>
                        <a:rPr lang="en-US" dirty="0" smtClean="0"/>
                        <a:t>	Instructional Discourse</a:t>
                      </a:r>
                    </a:p>
                    <a:p>
                      <a:pPr algn="l">
                        <a:tabLst>
                          <a:tab pos="457200" algn="l"/>
                        </a:tabLst>
                      </a:pPr>
                      <a:r>
                        <a:rPr lang="en-US" dirty="0" smtClean="0"/>
                        <a:t>	</a:t>
                      </a:r>
                      <a:r>
                        <a:rPr lang="en-US" dirty="0" smtClean="0">
                          <a:solidFill>
                            <a:schemeClr val="bg1"/>
                          </a:solidFill>
                        </a:rPr>
                        <a:t>Hortatory Discourse</a:t>
                      </a:r>
                    </a:p>
                    <a:p>
                      <a:pPr algn="l">
                        <a:tabLst>
                          <a:tab pos="457200" algn="l"/>
                        </a:tabLst>
                      </a:pPr>
                      <a:r>
                        <a:rPr lang="en-US" dirty="0" smtClean="0"/>
                        <a:t>	Historical Narrative</a:t>
                      </a:r>
                    </a:p>
                  </a:txBody>
                  <a:tcPr/>
                </a:tc>
              </a:tr>
            </a:tbl>
          </a:graphicData>
        </a:graphic>
      </p:graphicFrame>
      <p:sp>
        <p:nvSpPr>
          <p:cNvPr id="6" name="Right Brace 5"/>
          <p:cNvSpPr/>
          <p:nvPr/>
        </p:nvSpPr>
        <p:spPr>
          <a:xfrm>
            <a:off x="6553200" y="1905000"/>
            <a:ext cx="304800" cy="762000"/>
          </a:xfrm>
          <a:prstGeom prst="rightBrace">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6885435" y="2024390"/>
            <a:ext cx="1877565" cy="523220"/>
          </a:xfrm>
          <a:prstGeom prst="rect">
            <a:avLst/>
          </a:prstGeom>
          <a:noFill/>
        </p:spPr>
        <p:txBody>
          <a:bodyPr wrap="none" rtlCol="0">
            <a:spAutoFit/>
          </a:bodyPr>
          <a:lstStyle/>
          <a:p>
            <a:r>
              <a:rPr lang="en-US" sz="1400" dirty="0" smtClean="0">
                <a:solidFill>
                  <a:srgbClr val="FFFF00"/>
                </a:solidFill>
              </a:rPr>
              <a:t>+projection or</a:t>
            </a:r>
          </a:p>
          <a:p>
            <a:r>
              <a:rPr lang="en-US" sz="1400" dirty="0" smtClean="0">
                <a:solidFill>
                  <a:srgbClr val="FFFF00"/>
                </a:solidFill>
              </a:rPr>
              <a:t>forward-looking genres</a:t>
            </a:r>
            <a:endParaRPr lang="en-US" sz="1400" dirty="0">
              <a:solidFill>
                <a:srgbClr val="FFFF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22748058"/>
              </p:ext>
            </p:extLst>
          </p:nvPr>
        </p:nvGraphicFramePr>
        <p:xfrm>
          <a:off x="1238250" y="3657600"/>
          <a:ext cx="6667500" cy="1997930"/>
        </p:xfrm>
        <a:graphic>
          <a:graphicData uri="http://schemas.openxmlformats.org/drawingml/2006/table">
            <a:tbl>
              <a:tblPr firstRow="1" bandRow="1">
                <a:tableStyleId>{5C22544A-7EE6-4342-B048-85BDC9FD1C3A}</a:tableStyleId>
              </a:tblPr>
              <a:tblGrid>
                <a:gridCol w="2705100"/>
                <a:gridCol w="3962400"/>
              </a:tblGrid>
              <a:tr h="399586">
                <a:tc>
                  <a:txBody>
                    <a:bodyPr/>
                    <a:lstStyle/>
                    <a:p>
                      <a:r>
                        <a:rPr lang="en-US" dirty="0" smtClean="0"/>
                        <a:t>Genre</a:t>
                      </a:r>
                      <a:endParaRPr lang="en-US" dirty="0"/>
                    </a:p>
                  </a:txBody>
                  <a:tcPr/>
                </a:tc>
                <a:tc>
                  <a:txBody>
                    <a:bodyPr/>
                    <a:lstStyle/>
                    <a:p>
                      <a:r>
                        <a:rPr lang="en-US" dirty="0" smtClean="0"/>
                        <a:t>Task</a:t>
                      </a:r>
                      <a:endParaRPr lang="en-US" dirty="0"/>
                    </a:p>
                  </a:txBody>
                  <a:tcPr/>
                </a:tc>
              </a:tr>
              <a:tr h="399586">
                <a:tc>
                  <a:txBody>
                    <a:bodyPr/>
                    <a:lstStyle/>
                    <a:p>
                      <a:r>
                        <a:rPr lang="en-US" dirty="0" smtClean="0"/>
                        <a:t>Historical Narrative</a:t>
                      </a:r>
                      <a:endParaRPr lang="en-US" dirty="0"/>
                    </a:p>
                  </a:txBody>
                  <a:tcPr/>
                </a:tc>
                <a:tc>
                  <a:txBody>
                    <a:bodyPr/>
                    <a:lstStyle/>
                    <a:p>
                      <a:r>
                        <a:rPr lang="en-US" dirty="0" smtClean="0"/>
                        <a:t>Tell a story about the past.</a:t>
                      </a:r>
                      <a:endParaRPr lang="en-US" dirty="0"/>
                    </a:p>
                  </a:txBody>
                  <a:tcPr/>
                </a:tc>
              </a:tr>
              <a:tr h="399586">
                <a:tc>
                  <a:txBody>
                    <a:bodyPr/>
                    <a:lstStyle/>
                    <a:p>
                      <a:r>
                        <a:rPr lang="en-US" dirty="0" smtClean="0"/>
                        <a:t>Predictive Narrative</a:t>
                      </a:r>
                      <a:endParaRPr lang="en-US" dirty="0"/>
                    </a:p>
                  </a:txBody>
                  <a:tcPr/>
                </a:tc>
                <a:tc>
                  <a:txBody>
                    <a:bodyPr/>
                    <a:lstStyle/>
                    <a:p>
                      <a:r>
                        <a:rPr lang="en-US" dirty="0" smtClean="0"/>
                        <a:t>Tell a story set in the future.</a:t>
                      </a:r>
                      <a:endParaRPr lang="en-US" dirty="0"/>
                    </a:p>
                  </a:txBody>
                  <a:tcPr/>
                </a:tc>
              </a:tr>
              <a:tr h="399586">
                <a:tc>
                  <a:txBody>
                    <a:bodyPr/>
                    <a:lstStyle/>
                    <a:p>
                      <a:r>
                        <a:rPr lang="en-US" dirty="0" smtClean="0"/>
                        <a:t>Instructional Discourse</a:t>
                      </a:r>
                      <a:endParaRPr lang="en-US" dirty="0"/>
                    </a:p>
                  </a:txBody>
                  <a:tcPr/>
                </a:tc>
                <a:tc>
                  <a:txBody>
                    <a:bodyPr/>
                    <a:lstStyle/>
                    <a:p>
                      <a:r>
                        <a:rPr lang="en-US" dirty="0" smtClean="0"/>
                        <a:t>Tell how to do something.</a:t>
                      </a:r>
                      <a:endParaRPr lang="en-US" dirty="0"/>
                    </a:p>
                  </a:txBody>
                  <a:tcPr/>
                </a:tc>
              </a:tr>
              <a:tr h="399586">
                <a:tc>
                  <a:txBody>
                    <a:bodyPr/>
                    <a:lstStyle/>
                    <a:p>
                      <a:r>
                        <a:rPr lang="en-US" dirty="0" smtClean="0">
                          <a:solidFill>
                            <a:schemeClr val="tx1"/>
                          </a:solidFill>
                        </a:rPr>
                        <a:t>Hortatory Discourse</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FF"/>
                          </a:solidFill>
                        </a:rPr>
                        <a:t>Influence the behavior of someone.</a:t>
                      </a:r>
                    </a:p>
                  </a:txBody>
                  <a:tcPr/>
                </a:tc>
              </a:tr>
            </a:tbl>
          </a:graphicData>
        </a:graphic>
      </p:graphicFrame>
    </p:spTree>
    <p:extLst>
      <p:ext uri="{BB962C8B-B14F-4D97-AF65-F5344CB8AC3E}">
        <p14:creationId xmlns:p14="http://schemas.microsoft.com/office/powerpoint/2010/main" val="3562169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Hortatory Discourse</a:t>
            </a:r>
          </a:p>
        </p:txBody>
      </p:sp>
      <p:sp>
        <p:nvSpPr>
          <p:cNvPr id="4" name="Content Placeholder 3"/>
          <p:cNvSpPr>
            <a:spLocks noGrp="1"/>
          </p:cNvSpPr>
          <p:nvPr>
            <p:ph idx="1"/>
          </p:nvPr>
        </p:nvSpPr>
        <p:spPr>
          <a:xfrm>
            <a:off x="457200" y="2209800"/>
            <a:ext cx="8229600" cy="1371600"/>
          </a:xfrm>
        </p:spPr>
        <p:txBody>
          <a:bodyPr>
            <a:normAutofit/>
          </a:bodyPr>
          <a:lstStyle/>
          <a:p>
            <a:pPr marL="0" indent="0">
              <a:buNone/>
            </a:pPr>
            <a:r>
              <a:rPr lang="en-US" sz="2400" dirty="0"/>
              <a:t>Our lesson verse serves as our introduction to </a:t>
            </a:r>
            <a:r>
              <a:rPr lang="en-US" sz="2400" dirty="0" smtClean="0"/>
              <a:t>the </a:t>
            </a:r>
            <a:r>
              <a:rPr lang="en-US" sz="2400" dirty="0"/>
              <a:t>Direct Speech </a:t>
            </a:r>
            <a:r>
              <a:rPr lang="en-US" sz="2400" dirty="0" smtClean="0"/>
              <a:t>genre </a:t>
            </a:r>
            <a:r>
              <a:rPr lang="en-US" sz="2400" dirty="0"/>
              <a:t>Hortatory Discourse.</a:t>
            </a:r>
            <a:endParaRPr lang="en-US" sz="2400" dirty="0" smtClean="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465958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Hortatory Discourse</a:t>
            </a:r>
          </a:p>
        </p:txBody>
      </p:sp>
      <p:sp>
        <p:nvSpPr>
          <p:cNvPr id="4" name="Content Placeholder 3"/>
          <p:cNvSpPr>
            <a:spLocks noGrp="1"/>
          </p:cNvSpPr>
          <p:nvPr>
            <p:ph idx="1"/>
          </p:nvPr>
        </p:nvSpPr>
        <p:spPr>
          <a:xfrm>
            <a:off x="457200" y="2209800"/>
            <a:ext cx="8229600" cy="1371600"/>
          </a:xfrm>
        </p:spPr>
        <p:txBody>
          <a:bodyPr>
            <a:normAutofit/>
          </a:bodyPr>
          <a:lstStyle/>
          <a:p>
            <a:pPr marL="0" indent="0">
              <a:buNone/>
            </a:pPr>
            <a:r>
              <a:rPr lang="en-US" sz="2400" dirty="0"/>
              <a:t>Our lesson verse serves as our introduction to </a:t>
            </a:r>
            <a:r>
              <a:rPr lang="en-US" sz="2400" dirty="0" smtClean="0"/>
              <a:t>the </a:t>
            </a:r>
            <a:r>
              <a:rPr lang="en-US" sz="2400" dirty="0"/>
              <a:t>Direct Speech </a:t>
            </a:r>
            <a:r>
              <a:rPr lang="en-US" sz="2400" dirty="0" smtClean="0"/>
              <a:t>genre </a:t>
            </a:r>
            <a:r>
              <a:rPr lang="en-US" sz="2400" dirty="0"/>
              <a:t>Hortatory Discourse.</a:t>
            </a:r>
            <a:endParaRPr lang="en-US" sz="2400" dirty="0" smtClean="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
        <p:nvSpPr>
          <p:cNvPr id="6" name="Content Placeholder 3"/>
          <p:cNvSpPr txBox="1">
            <a:spLocks/>
          </p:cNvSpPr>
          <p:nvPr/>
        </p:nvSpPr>
        <p:spPr>
          <a:xfrm>
            <a:off x="457200" y="32766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RULE:</a:t>
            </a:r>
          </a:p>
          <a:p>
            <a:r>
              <a:rPr lang="en-US" sz="2400" dirty="0" smtClean="0"/>
              <a:t>Hortatory </a:t>
            </a:r>
            <a:r>
              <a:rPr lang="en-US" sz="2400" dirty="0"/>
              <a:t>Discourse is the +projection genre in which the speaker/writer is </a:t>
            </a:r>
            <a:r>
              <a:rPr lang="en-US" sz="2400" b="1" dirty="0"/>
              <a:t>persuading</a:t>
            </a:r>
            <a:r>
              <a:rPr lang="en-US" sz="2400" dirty="0"/>
              <a:t> his audience, or trying to alter its </a:t>
            </a:r>
            <a:r>
              <a:rPr lang="en-US" sz="2400" dirty="0" smtClean="0"/>
              <a:t>behavior.</a:t>
            </a:r>
          </a:p>
          <a:p>
            <a:r>
              <a:rPr lang="en-US" sz="2400" b="1" dirty="0" smtClean="0"/>
              <a:t>One </a:t>
            </a:r>
            <a:r>
              <a:rPr lang="en-US" sz="2400" b="1" dirty="0"/>
              <a:t>of </a:t>
            </a:r>
            <a:r>
              <a:rPr lang="en-US" sz="2400" dirty="0"/>
              <a:t>its mainline verb forms is the </a:t>
            </a:r>
            <a:r>
              <a:rPr lang="en-US" sz="2400" b="1" dirty="0" smtClean="0">
                <a:solidFill>
                  <a:srgbClr val="FF00FF"/>
                </a:solidFill>
              </a:rPr>
              <a:t>imperative</a:t>
            </a:r>
            <a:r>
              <a:rPr lang="en-US" sz="2400" dirty="0" smtClean="0"/>
              <a:t>.</a:t>
            </a:r>
          </a:p>
          <a:p>
            <a:r>
              <a:rPr lang="en-US" sz="2400" dirty="0" smtClean="0"/>
              <a:t>Like </a:t>
            </a:r>
            <a:r>
              <a:rPr lang="en-US" sz="2400" dirty="0"/>
              <a:t>Predictive Narrative and Instructional Discourse, Hortatory Discourse is found only in direct speech.</a:t>
            </a:r>
            <a:endParaRPr lang="en-US" sz="2400" dirty="0" smtClean="0"/>
          </a:p>
        </p:txBody>
      </p:sp>
    </p:spTree>
    <p:extLst>
      <p:ext uri="{BB962C8B-B14F-4D97-AF65-F5344CB8AC3E}">
        <p14:creationId xmlns:p14="http://schemas.microsoft.com/office/powerpoint/2010/main" val="2576244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Goals</a:t>
            </a:r>
            <a:endParaRPr lang="en-US" dirty="0"/>
          </a:p>
        </p:txBody>
      </p:sp>
      <p:sp>
        <p:nvSpPr>
          <p:cNvPr id="4" name="Content Placeholder 3"/>
          <p:cNvSpPr>
            <a:spLocks noGrp="1"/>
          </p:cNvSpPr>
          <p:nvPr>
            <p:ph idx="1"/>
          </p:nvPr>
        </p:nvSpPr>
        <p:spPr>
          <a:xfrm>
            <a:off x="457200" y="1143001"/>
            <a:ext cx="8229600" cy="4343399"/>
          </a:xfrm>
        </p:spPr>
        <p:txBody>
          <a:bodyPr>
            <a:normAutofit/>
          </a:bodyPr>
          <a:lstStyle/>
          <a:p>
            <a:r>
              <a:rPr lang="en-US" sz="2400" dirty="0"/>
              <a:t>Identify and read the </a:t>
            </a:r>
            <a:r>
              <a:rPr lang="en-US" sz="2400" dirty="0" err="1"/>
              <a:t>Qal</a:t>
            </a:r>
            <a:r>
              <a:rPr lang="en-US" sz="2400" dirty="0"/>
              <a:t> masculine singular </a:t>
            </a:r>
            <a:r>
              <a:rPr lang="en-US" sz="2400" dirty="0">
                <a:solidFill>
                  <a:srgbClr val="0000FF"/>
                </a:solidFill>
              </a:rPr>
              <a:t>imperative</a:t>
            </a:r>
            <a:r>
              <a:rPr lang="en-US" sz="2400" dirty="0"/>
              <a:t>.</a:t>
            </a:r>
          </a:p>
          <a:p>
            <a:r>
              <a:rPr lang="en-US" sz="2400" dirty="0"/>
              <a:t>Distinguish </a:t>
            </a:r>
            <a:r>
              <a:rPr lang="en-US" sz="2400" dirty="0">
                <a:solidFill>
                  <a:srgbClr val="0000FF"/>
                </a:solidFill>
              </a:rPr>
              <a:t>Hortatory Discourse </a:t>
            </a:r>
            <a:r>
              <a:rPr lang="en-US" sz="2400" dirty="0"/>
              <a:t>from the other direct speech genres.</a:t>
            </a:r>
          </a:p>
          <a:p>
            <a:r>
              <a:rPr lang="en-US" sz="2400" dirty="0"/>
              <a:t>Identify and read the </a:t>
            </a:r>
            <a:r>
              <a:rPr lang="en-US" sz="2400" dirty="0">
                <a:solidFill>
                  <a:srgbClr val="0000FF"/>
                </a:solidFill>
              </a:rPr>
              <a:t>pronominal suffixes</a:t>
            </a:r>
            <a:r>
              <a:rPr lang="en-US" sz="2400" dirty="0"/>
              <a:t>.</a:t>
            </a:r>
          </a:p>
          <a:p>
            <a:r>
              <a:rPr lang="en-US" sz="2400" dirty="0"/>
              <a:t>Learn the </a:t>
            </a:r>
            <a:r>
              <a:rPr lang="en-US" sz="2400" dirty="0" err="1">
                <a:solidFill>
                  <a:srgbClr val="0000FF"/>
                </a:solidFill>
              </a:rPr>
              <a:t>mitigative</a:t>
            </a:r>
            <a:r>
              <a:rPr lang="en-US" sz="2400" dirty="0">
                <a:solidFill>
                  <a:srgbClr val="0000FF"/>
                </a:solidFill>
              </a:rPr>
              <a:t> function </a:t>
            </a:r>
            <a:r>
              <a:rPr lang="en-US" sz="2400" dirty="0" err="1">
                <a:solidFill>
                  <a:srgbClr val="0000FF"/>
                </a:solidFill>
              </a:rPr>
              <a:t>weqatal</a:t>
            </a:r>
            <a:r>
              <a:rPr lang="en-US" sz="2400" dirty="0">
                <a:solidFill>
                  <a:srgbClr val="0000FF"/>
                </a:solidFill>
              </a:rPr>
              <a:t> in Hortatory Discourse</a:t>
            </a:r>
            <a:r>
              <a:rPr lang="en-US" sz="2400" dirty="0"/>
              <a:t>.</a:t>
            </a:r>
            <a:endParaRPr lang="en-US" sz="2400" dirty="0" smtClean="0"/>
          </a:p>
        </p:txBody>
      </p:sp>
    </p:spTree>
    <p:extLst>
      <p:ext uri="{BB962C8B-B14F-4D97-AF65-F5344CB8AC3E}">
        <p14:creationId xmlns:p14="http://schemas.microsoft.com/office/powerpoint/2010/main" val="3749553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Vocative</a:t>
            </a:r>
          </a:p>
        </p:txBody>
      </p:sp>
      <p:sp>
        <p:nvSpPr>
          <p:cNvPr id="4" name="Content Placeholder 3"/>
          <p:cNvSpPr>
            <a:spLocks noGrp="1"/>
          </p:cNvSpPr>
          <p:nvPr>
            <p:ph idx="1"/>
          </p:nvPr>
        </p:nvSpPr>
        <p:spPr>
          <a:xfrm>
            <a:off x="457200" y="2209800"/>
            <a:ext cx="8229600" cy="1371600"/>
          </a:xfrm>
        </p:spPr>
        <p:txBody>
          <a:bodyPr>
            <a:normAutofit fontScale="92500"/>
          </a:bodyPr>
          <a:lstStyle/>
          <a:p>
            <a:pPr marL="0" indent="0">
              <a:buNone/>
            </a:pPr>
            <a:r>
              <a:rPr lang="en-US" sz="2400" dirty="0"/>
              <a:t>Since the subject of an imperative is unwritten</a:t>
            </a:r>
            <a:r>
              <a:rPr lang="en-US" sz="2400" dirty="0" smtClean="0"/>
              <a:t>, </a:t>
            </a:r>
            <a:r>
              <a:rPr lang="he-IL" sz="2400" dirty="0" smtClean="0">
                <a:latin typeface="SBL Hebrew" panose="02000000000000000000" pitchFamily="2" charset="-79"/>
                <a:cs typeface="SBL Hebrew" panose="02000000000000000000" pitchFamily="2" charset="-79"/>
              </a:rPr>
              <a:t>יִשְׂרָאֵל</a:t>
            </a:r>
            <a:r>
              <a:rPr lang="en-US" sz="2400" dirty="0" smtClean="0"/>
              <a:t> cannot </a:t>
            </a:r>
            <a:r>
              <a:rPr lang="en-US" sz="2400" dirty="0"/>
              <a:t>be the subject of the sentence even though it does name the one being spoken to. Rather it names the addressee. </a:t>
            </a:r>
            <a:r>
              <a:rPr lang="en-US" sz="2400" dirty="0" smtClean="0"/>
              <a:t>It’s called a </a:t>
            </a:r>
            <a:r>
              <a:rPr lang="en-US" sz="2400" dirty="0"/>
              <a:t>vocative.</a:t>
            </a:r>
            <a:endParaRPr lang="en-US" sz="2400" dirty="0" smtClean="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a:t>
            </a:r>
            <a:r>
              <a:rPr lang="he-IL" dirty="0" smtClean="0">
                <a:solidFill>
                  <a:srgbClr val="0000FF"/>
                </a:solidFill>
                <a:latin typeface="SBL Hebrew" panose="02000000000000000000" pitchFamily="2" charset="-79"/>
                <a:cs typeface="SBL Hebrew" panose="02000000000000000000" pitchFamily="2" charset="-79"/>
              </a:rPr>
              <a:t>יִשְׂרָאֵל</a:t>
            </a:r>
            <a:r>
              <a:rPr lang="he-IL" dirty="0" smtClean="0">
                <a:latin typeface="SBL Hebrew" panose="02000000000000000000" pitchFamily="2" charset="-79"/>
                <a:cs typeface="SBL Hebrew" panose="02000000000000000000" pitchFamily="2" charset="-79"/>
              </a:rPr>
              <a:t>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866338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Vocative</a:t>
            </a:r>
          </a:p>
        </p:txBody>
      </p:sp>
      <p:sp>
        <p:nvSpPr>
          <p:cNvPr id="4" name="Content Placeholder 3"/>
          <p:cNvSpPr>
            <a:spLocks noGrp="1"/>
          </p:cNvSpPr>
          <p:nvPr>
            <p:ph idx="1"/>
          </p:nvPr>
        </p:nvSpPr>
        <p:spPr>
          <a:xfrm>
            <a:off x="457200" y="2209800"/>
            <a:ext cx="8229600" cy="1371600"/>
          </a:xfrm>
        </p:spPr>
        <p:txBody>
          <a:bodyPr>
            <a:normAutofit fontScale="92500"/>
          </a:bodyPr>
          <a:lstStyle/>
          <a:p>
            <a:pPr marL="0" indent="0">
              <a:buNone/>
            </a:pPr>
            <a:r>
              <a:rPr lang="en-US" sz="2400" dirty="0"/>
              <a:t>Since the subject of an imperative is unwritten</a:t>
            </a:r>
            <a:r>
              <a:rPr lang="en-US" sz="2400" dirty="0" smtClean="0"/>
              <a:t>, </a:t>
            </a:r>
            <a:r>
              <a:rPr lang="he-IL" sz="2400" dirty="0" smtClean="0">
                <a:latin typeface="SBL Hebrew" panose="02000000000000000000" pitchFamily="2" charset="-79"/>
                <a:cs typeface="SBL Hebrew" panose="02000000000000000000" pitchFamily="2" charset="-79"/>
              </a:rPr>
              <a:t>יִשְׂרָאֵל</a:t>
            </a:r>
            <a:r>
              <a:rPr lang="en-US" sz="2400" dirty="0" smtClean="0"/>
              <a:t> cannot </a:t>
            </a:r>
            <a:r>
              <a:rPr lang="en-US" sz="2400" dirty="0"/>
              <a:t>be the subject of the sentence even though it does name the one being spoken to. Rather it names the addressee. </a:t>
            </a:r>
            <a:r>
              <a:rPr lang="en-US" sz="2400" dirty="0" smtClean="0"/>
              <a:t>It’s called a </a:t>
            </a:r>
            <a:r>
              <a:rPr lang="en-US" sz="2400" dirty="0"/>
              <a:t>vocative.</a:t>
            </a:r>
            <a:endParaRPr lang="en-US" sz="2400" dirty="0" smtClean="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a:t>
            </a:r>
            <a:r>
              <a:rPr lang="he-IL" dirty="0" smtClean="0">
                <a:solidFill>
                  <a:srgbClr val="0000FF"/>
                </a:solidFill>
                <a:latin typeface="SBL Hebrew" panose="02000000000000000000" pitchFamily="2" charset="-79"/>
                <a:cs typeface="SBL Hebrew" panose="02000000000000000000" pitchFamily="2" charset="-79"/>
              </a:rPr>
              <a:t>יִשְׂרָאֵל</a:t>
            </a:r>
            <a:r>
              <a:rPr lang="he-IL" dirty="0" smtClean="0">
                <a:latin typeface="SBL Hebrew" panose="02000000000000000000" pitchFamily="2" charset="-79"/>
                <a:cs typeface="SBL Hebrew" panose="02000000000000000000" pitchFamily="2" charset="-79"/>
              </a:rPr>
              <a:t>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
        <p:nvSpPr>
          <p:cNvPr id="6" name="Content Placeholder 3"/>
          <p:cNvSpPr txBox="1">
            <a:spLocks/>
          </p:cNvSpPr>
          <p:nvPr/>
        </p:nvSpPr>
        <p:spPr>
          <a:xfrm>
            <a:off x="457200" y="3733800"/>
            <a:ext cx="8229600" cy="9906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The </a:t>
            </a:r>
            <a:r>
              <a:rPr lang="en-US" sz="2400" dirty="0"/>
              <a:t>only way to distinguish between a vocative and the regular subject of the sentence is by context, and it is not always a clear distinction.</a:t>
            </a:r>
            <a:endParaRPr lang="en-US" sz="2400" dirty="0" smtClean="0"/>
          </a:p>
        </p:txBody>
      </p:sp>
    </p:spTree>
    <p:extLst>
      <p:ext uri="{BB962C8B-B14F-4D97-AF65-F5344CB8AC3E}">
        <p14:creationId xmlns:p14="http://schemas.microsoft.com/office/powerpoint/2010/main" val="2236937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r>
              <a:rPr lang="en-US" dirty="0"/>
              <a:t>Pronominal suffixes in two </a:t>
            </a:r>
            <a:r>
              <a:rPr lang="en-US" dirty="0" err="1"/>
              <a:t>verbless</a:t>
            </a:r>
            <a:r>
              <a:rPr lang="en-US" dirty="0"/>
              <a:t> clauses</a:t>
            </a:r>
          </a:p>
        </p:txBody>
      </p:sp>
      <p:sp>
        <p:nvSpPr>
          <p:cNvPr id="4" name="Content Placeholder 3"/>
          <p:cNvSpPr>
            <a:spLocks noGrp="1"/>
          </p:cNvSpPr>
          <p:nvPr>
            <p:ph idx="1"/>
          </p:nvPr>
        </p:nvSpPr>
        <p:spPr>
          <a:xfrm>
            <a:off x="457200" y="2209800"/>
            <a:ext cx="8229600" cy="2133600"/>
          </a:xfrm>
        </p:spPr>
        <p:txBody>
          <a:bodyPr>
            <a:normAutofit/>
          </a:bodyPr>
          <a:lstStyle/>
          <a:p>
            <a:pPr marL="0" indent="0">
              <a:buNone/>
            </a:pPr>
            <a:r>
              <a:rPr lang="he-IL" dirty="0">
                <a:solidFill>
                  <a:srgbClr val="0000FF"/>
                </a:solidFill>
                <a:latin typeface="SBL Hebrew" panose="02000000000000000000" pitchFamily="2" charset="-79"/>
                <a:cs typeface="SBL Hebrew" panose="02000000000000000000" pitchFamily="2" charset="-79"/>
              </a:rPr>
              <a:t>אֱלֹהֵ֫ינוּ</a:t>
            </a:r>
            <a:r>
              <a:rPr lang="he-IL" sz="2400" dirty="0">
                <a:solidFill>
                  <a:srgbClr val="0000FF"/>
                </a:solidFill>
                <a:latin typeface="SBL Hebrew" panose="02000000000000000000" pitchFamily="2" charset="-79"/>
                <a:cs typeface="SBL Hebrew" panose="02000000000000000000" pitchFamily="2" charset="-79"/>
              </a:rPr>
              <a:t> </a:t>
            </a:r>
            <a:r>
              <a:rPr lang="en-US" sz="2400" dirty="0" smtClean="0">
                <a:solidFill>
                  <a:srgbClr val="0000FF"/>
                </a:solidFill>
                <a:latin typeface="SBL Hebrew" panose="02000000000000000000" pitchFamily="2" charset="-79"/>
                <a:cs typeface="SBL Hebrew" panose="02000000000000000000" pitchFamily="2" charset="-79"/>
              </a:rPr>
              <a:t> </a:t>
            </a:r>
            <a:r>
              <a:rPr lang="en-US" sz="2400" dirty="0" smtClean="0"/>
              <a:t>consists of a construct form and a pronominal suffix.</a:t>
            </a:r>
          </a:p>
          <a:p>
            <a:pPr marL="0" indent="0">
              <a:buNone/>
            </a:pPr>
            <a:r>
              <a:rPr lang="en-US" sz="2400" dirty="0" smtClean="0"/>
              <a:t>Pronominal suffixes can indicate possession or an object.</a:t>
            </a:r>
          </a:p>
          <a:p>
            <a:pPr>
              <a:tabLst>
                <a:tab pos="2286000" algn="l"/>
                <a:tab pos="3200400" algn="l"/>
              </a:tabLst>
            </a:pPr>
            <a:r>
              <a:rPr lang="en-US" sz="2400" dirty="0" smtClean="0"/>
              <a:t>Possession	on	nouns, preposition </a:t>
            </a:r>
            <a:r>
              <a:rPr lang="he-IL" sz="2400" dirty="0" smtClean="0">
                <a:latin typeface="SBL Hebrew" panose="02000000000000000000" pitchFamily="2" charset="-79"/>
                <a:cs typeface="SBL Hebrew" panose="02000000000000000000" pitchFamily="2" charset="-79"/>
              </a:rPr>
              <a:t>לְ</a:t>
            </a:r>
            <a:endParaRPr lang="en-US" sz="2400" dirty="0" smtClean="0">
              <a:latin typeface="SBL Hebrew" panose="02000000000000000000" pitchFamily="2" charset="-79"/>
              <a:cs typeface="SBL Hebrew" panose="02000000000000000000" pitchFamily="2" charset="-79"/>
            </a:endParaRPr>
          </a:p>
          <a:p>
            <a:pPr>
              <a:tabLst>
                <a:tab pos="2286000" algn="l"/>
                <a:tab pos="3200400" algn="l"/>
              </a:tabLst>
            </a:pPr>
            <a:r>
              <a:rPr lang="en-US" sz="2400" dirty="0" smtClean="0"/>
              <a:t>An object	on	DDO, prepositions, verbs</a:t>
            </a:r>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שְׁמַע יִשְׂרָאֵל </a:t>
            </a:r>
            <a:r>
              <a:rPr lang="he-IL" dirty="0" smtClean="0">
                <a:solidFill>
                  <a:srgbClr val="0000FF"/>
                </a:solidFill>
                <a:latin typeface="SBL Hebrew" panose="02000000000000000000" pitchFamily="2" charset="-79"/>
                <a:cs typeface="SBL Hebrew" panose="02000000000000000000" pitchFamily="2" charset="-79"/>
              </a:rPr>
              <a:t>יְהוָה אֱלֹהֵ֫ינוּ יְהוָה אֶחָד</a:t>
            </a:r>
            <a:r>
              <a:rPr lang="he-IL" dirty="0" smtClean="0">
                <a:latin typeface="SBL Hebrew" panose="02000000000000000000" pitchFamily="2" charset="-79"/>
                <a:cs typeface="SBL Hebrew" panose="02000000000000000000" pitchFamily="2" charset="-79"/>
              </a:rPr>
              <a:t>׃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172500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85948616"/>
              </p:ext>
            </p:extLst>
          </p:nvPr>
        </p:nvGraphicFramePr>
        <p:xfrm>
          <a:off x="457200" y="1219202"/>
          <a:ext cx="8229600" cy="5029200"/>
        </p:xfrm>
        <a:graphic>
          <a:graphicData uri="http://schemas.openxmlformats.org/drawingml/2006/table">
            <a:tbl>
              <a:tblPr firstRow="1" bandRow="1">
                <a:tableStyleId>{5940675A-B579-460E-94D1-54222C63F5DA}</a:tableStyleId>
              </a:tblPr>
              <a:tblGrid>
                <a:gridCol w="838200"/>
                <a:gridCol w="3276600"/>
                <a:gridCol w="990600"/>
                <a:gridCol w="3124200"/>
              </a:tblGrid>
              <a:tr h="838200">
                <a:tc>
                  <a:txBody>
                    <a:bodyPr/>
                    <a:lstStyle/>
                    <a:p>
                      <a:endParaRPr lang="en-US" dirty="0"/>
                    </a:p>
                  </a:txBody>
                  <a:tcPr anchor="ctr"/>
                </a:tc>
                <a:tc>
                  <a:txBody>
                    <a:bodyPr/>
                    <a:lstStyle/>
                    <a:p>
                      <a:r>
                        <a:rPr lang="en-US" dirty="0" smtClean="0"/>
                        <a:t>Singular</a:t>
                      </a:r>
                      <a:endParaRPr lang="en-US" dirty="0"/>
                    </a:p>
                  </a:txBody>
                  <a:tcPr anchor="ctr"/>
                </a:tc>
                <a:tc>
                  <a:txBody>
                    <a:bodyPr/>
                    <a:lstStyle/>
                    <a:p>
                      <a:endParaRPr lang="en-US" dirty="0"/>
                    </a:p>
                  </a:txBody>
                  <a:tcPr anchor="ctr"/>
                </a:tc>
                <a:tc>
                  <a:txBody>
                    <a:bodyPr/>
                    <a:lstStyle/>
                    <a:p>
                      <a:r>
                        <a:rPr lang="en-US" dirty="0" smtClean="0"/>
                        <a:t>Plural</a:t>
                      </a:r>
                      <a:endParaRPr lang="en-US" dirty="0"/>
                    </a:p>
                  </a:txBody>
                  <a:tcPr anchor="ctr"/>
                </a:tc>
              </a:tr>
              <a:tr h="838200">
                <a:tc>
                  <a:txBody>
                    <a:bodyPr/>
                    <a:lstStyle/>
                    <a:p>
                      <a:r>
                        <a:rPr lang="en-US" dirty="0" smtClean="0"/>
                        <a:t>3ms</a:t>
                      </a:r>
                      <a:endParaRPr lang="en-US" dirty="0"/>
                    </a:p>
                  </a:txBody>
                  <a:tcPr anchor="ctr"/>
                </a:tc>
                <a:tc>
                  <a:txBody>
                    <a:bodyPr/>
                    <a:lstStyle/>
                    <a:p>
                      <a:pPr algn="r" rtl="1">
                        <a:tabLst>
                          <a:tab pos="457200" algn="r"/>
                        </a:tabLst>
                      </a:pPr>
                      <a:r>
                        <a:rPr lang="en-US" sz="4000" dirty="0" smtClean="0">
                          <a:latin typeface="SBL Hebrew" panose="02000000000000000000" pitchFamily="2" charset="-79"/>
                          <a:cs typeface="SBL Hebrew" panose="02000000000000000000" pitchFamily="2" charset="-79"/>
                        </a:rPr>
                        <a:t>	</a:t>
                      </a:r>
                      <a:r>
                        <a:rPr lang="he-IL" sz="4000" dirty="0" smtClean="0">
                          <a:latin typeface="SBL Hebrew" panose="02000000000000000000" pitchFamily="2" charset="-79"/>
                          <a:cs typeface="SBL Hebrew" panose="02000000000000000000" pitchFamily="2" charset="-79"/>
                        </a:rPr>
                        <a:t>לוֹ</a:t>
                      </a:r>
                      <a:endParaRPr lang="en-US" sz="4000" dirty="0">
                        <a:latin typeface="SBL Hebrew" panose="02000000000000000000" pitchFamily="2" charset="-79"/>
                        <a:cs typeface="SBL Hebrew" panose="02000000000000000000" pitchFamily="2" charset="-79"/>
                      </a:endParaRPr>
                    </a:p>
                  </a:txBody>
                  <a:tcPr anchor="ctr"/>
                </a:tc>
                <a:tc>
                  <a:txBody>
                    <a:bodyPr/>
                    <a:lstStyle/>
                    <a:p>
                      <a:r>
                        <a:rPr lang="en-US" dirty="0" smtClean="0"/>
                        <a:t>3mp</a:t>
                      </a:r>
                      <a:endParaRPr lang="en-US" dirty="0"/>
                    </a:p>
                  </a:txBody>
                  <a:tcPr anchor="ctr"/>
                </a:tc>
                <a:tc>
                  <a:txBody>
                    <a:bodyPr/>
                    <a:lstStyle/>
                    <a:p>
                      <a:pPr algn="r" rtl="1">
                        <a:tabLst>
                          <a:tab pos="457200" algn="r"/>
                        </a:tabLst>
                      </a:pPr>
                      <a:r>
                        <a:rPr lang="en-US" sz="4000" kern="1200" dirty="0" smtClean="0">
                          <a:solidFill>
                            <a:schemeClr val="tx1"/>
                          </a:solidFill>
                          <a:latin typeface="SBL Hebrew" panose="02000000000000000000" pitchFamily="2" charset="-79"/>
                          <a:ea typeface="+mn-ea"/>
                          <a:cs typeface="SBL Hebrew" panose="02000000000000000000" pitchFamily="2" charset="-79"/>
                        </a:rPr>
                        <a:t>	</a:t>
                      </a:r>
                      <a:r>
                        <a:rPr lang="he-IL" sz="4000" kern="1200" dirty="0" smtClean="0">
                          <a:solidFill>
                            <a:schemeClr val="tx1"/>
                          </a:solidFill>
                          <a:latin typeface="SBL Hebrew" panose="02000000000000000000" pitchFamily="2" charset="-79"/>
                          <a:ea typeface="+mn-ea"/>
                          <a:cs typeface="SBL Hebrew" panose="02000000000000000000" pitchFamily="2" charset="-79"/>
                        </a:rPr>
                        <a:t>לָהֶם</a:t>
                      </a:r>
                      <a:endParaRPr lang="en-US" sz="4000" kern="1200" dirty="0">
                        <a:solidFill>
                          <a:schemeClr val="tx1"/>
                        </a:solidFill>
                        <a:latin typeface="SBL Hebrew" panose="02000000000000000000" pitchFamily="2" charset="-79"/>
                        <a:ea typeface="+mn-ea"/>
                        <a:cs typeface="SBL Hebrew" panose="02000000000000000000" pitchFamily="2" charset="-79"/>
                      </a:endParaRPr>
                    </a:p>
                  </a:txBody>
                  <a:tcPr anchor="ctr"/>
                </a:tc>
              </a:tr>
              <a:tr h="838200">
                <a:tc>
                  <a:txBody>
                    <a:bodyPr/>
                    <a:lstStyle/>
                    <a:p>
                      <a:r>
                        <a:rPr lang="en-US" dirty="0" smtClean="0"/>
                        <a:t>3fs</a:t>
                      </a:r>
                      <a:endParaRPr lang="en-US" dirty="0"/>
                    </a:p>
                  </a:txBody>
                  <a:tcPr anchor="ctr"/>
                </a:tc>
                <a:tc>
                  <a:txBody>
                    <a:bodyPr/>
                    <a:lstStyle/>
                    <a:p>
                      <a:pPr algn="r" rtl="1">
                        <a:tabLst>
                          <a:tab pos="457200" algn="r"/>
                        </a:tabLst>
                      </a:pPr>
                      <a:r>
                        <a:rPr lang="en-US" sz="4000" dirty="0" smtClean="0">
                          <a:latin typeface="SBL Hebrew" panose="02000000000000000000" pitchFamily="2" charset="-79"/>
                          <a:cs typeface="SBL Hebrew" panose="02000000000000000000" pitchFamily="2" charset="-79"/>
                        </a:rPr>
                        <a:t>	</a:t>
                      </a:r>
                      <a:r>
                        <a:rPr lang="he-IL" sz="4000" dirty="0" smtClean="0">
                          <a:latin typeface="SBL Hebrew" panose="02000000000000000000" pitchFamily="2" charset="-79"/>
                          <a:cs typeface="SBL Hebrew" panose="02000000000000000000" pitchFamily="2" charset="-79"/>
                        </a:rPr>
                        <a:t>לָהּ</a:t>
                      </a:r>
                      <a:endParaRPr lang="en-US" sz="4000" dirty="0">
                        <a:latin typeface="SBL Hebrew" panose="02000000000000000000" pitchFamily="2" charset="-79"/>
                        <a:cs typeface="SBL Hebrew" panose="02000000000000000000" pitchFamily="2" charset="-79"/>
                      </a:endParaRPr>
                    </a:p>
                  </a:txBody>
                  <a:tcPr anchor="ctr"/>
                </a:tc>
                <a:tc>
                  <a:txBody>
                    <a:bodyPr/>
                    <a:lstStyle/>
                    <a:p>
                      <a:r>
                        <a:rPr lang="en-US" dirty="0" smtClean="0"/>
                        <a:t>3fp</a:t>
                      </a:r>
                      <a:endParaRPr lang="en-US" dirty="0"/>
                    </a:p>
                  </a:txBody>
                  <a:tcPr anchor="ctr"/>
                </a:tc>
                <a:tc>
                  <a:txBody>
                    <a:bodyPr/>
                    <a:lstStyle/>
                    <a:p>
                      <a:pPr algn="r" rtl="1">
                        <a:tabLst>
                          <a:tab pos="457200" algn="r"/>
                        </a:tabLst>
                      </a:pPr>
                      <a:r>
                        <a:rPr lang="en-US" sz="4000" kern="1200" dirty="0" smtClean="0">
                          <a:solidFill>
                            <a:schemeClr val="tx1"/>
                          </a:solidFill>
                          <a:latin typeface="SBL Hebrew" panose="02000000000000000000" pitchFamily="2" charset="-79"/>
                          <a:ea typeface="+mn-ea"/>
                          <a:cs typeface="SBL Hebrew" panose="02000000000000000000" pitchFamily="2" charset="-79"/>
                        </a:rPr>
                        <a:t>	</a:t>
                      </a:r>
                      <a:r>
                        <a:rPr lang="he-IL" sz="4000" kern="1200" dirty="0" smtClean="0">
                          <a:solidFill>
                            <a:schemeClr val="tx1"/>
                          </a:solidFill>
                          <a:latin typeface="SBL Hebrew" panose="02000000000000000000" pitchFamily="2" charset="-79"/>
                          <a:ea typeface="+mn-ea"/>
                          <a:cs typeface="SBL Hebrew" panose="02000000000000000000" pitchFamily="2" charset="-79"/>
                        </a:rPr>
                        <a:t>לָהֶן</a:t>
                      </a:r>
                      <a:endParaRPr lang="en-US" sz="4000" kern="1200" dirty="0">
                        <a:solidFill>
                          <a:schemeClr val="tx1"/>
                        </a:solidFill>
                        <a:latin typeface="SBL Hebrew" panose="02000000000000000000" pitchFamily="2" charset="-79"/>
                        <a:ea typeface="+mn-ea"/>
                        <a:cs typeface="SBL Hebrew" panose="02000000000000000000" pitchFamily="2" charset="-79"/>
                      </a:endParaRPr>
                    </a:p>
                  </a:txBody>
                  <a:tcPr anchor="ctr"/>
                </a:tc>
              </a:tr>
              <a:tr h="838200">
                <a:tc>
                  <a:txBody>
                    <a:bodyPr/>
                    <a:lstStyle/>
                    <a:p>
                      <a:r>
                        <a:rPr lang="en-US" dirty="0" smtClean="0"/>
                        <a:t>2ms</a:t>
                      </a:r>
                      <a:endParaRPr lang="en-US" dirty="0"/>
                    </a:p>
                  </a:txBody>
                  <a:tcPr anchor="ctr"/>
                </a:tc>
                <a:tc>
                  <a:txBody>
                    <a:bodyPr/>
                    <a:lstStyle/>
                    <a:p>
                      <a:pPr algn="r" rtl="1">
                        <a:tabLst>
                          <a:tab pos="457200" algn="r"/>
                        </a:tabLst>
                      </a:pPr>
                      <a:r>
                        <a:rPr lang="en-US" sz="4000" dirty="0" smtClean="0">
                          <a:latin typeface="SBL Hebrew" panose="02000000000000000000" pitchFamily="2" charset="-79"/>
                          <a:cs typeface="SBL Hebrew" panose="02000000000000000000" pitchFamily="2" charset="-79"/>
                        </a:rPr>
                        <a:t>	</a:t>
                      </a:r>
                      <a:r>
                        <a:rPr lang="he-IL" sz="4000" dirty="0" smtClean="0">
                          <a:latin typeface="SBL Hebrew" panose="02000000000000000000" pitchFamily="2" charset="-79"/>
                          <a:cs typeface="SBL Hebrew" panose="02000000000000000000" pitchFamily="2" charset="-79"/>
                        </a:rPr>
                        <a:t>לְךָ</a:t>
                      </a:r>
                      <a:endParaRPr lang="en-US" sz="4000" dirty="0">
                        <a:latin typeface="SBL Hebrew" panose="02000000000000000000" pitchFamily="2" charset="-79"/>
                        <a:cs typeface="SBL Hebrew" panose="02000000000000000000" pitchFamily="2" charset="-79"/>
                      </a:endParaRPr>
                    </a:p>
                  </a:txBody>
                  <a:tcPr anchor="ctr"/>
                </a:tc>
                <a:tc>
                  <a:txBody>
                    <a:bodyPr/>
                    <a:lstStyle/>
                    <a:p>
                      <a:r>
                        <a:rPr lang="en-US" dirty="0" smtClean="0"/>
                        <a:t>2mp</a:t>
                      </a:r>
                      <a:endParaRPr lang="en-US" dirty="0"/>
                    </a:p>
                  </a:txBody>
                  <a:tcPr anchor="ctr"/>
                </a:tc>
                <a:tc>
                  <a:txBody>
                    <a:bodyPr/>
                    <a:lstStyle/>
                    <a:p>
                      <a:pPr algn="r" rtl="1">
                        <a:tabLst>
                          <a:tab pos="457200" algn="r"/>
                        </a:tabLst>
                      </a:pPr>
                      <a:r>
                        <a:rPr lang="en-US" sz="4000" kern="1200" dirty="0" smtClean="0">
                          <a:solidFill>
                            <a:schemeClr val="tx1"/>
                          </a:solidFill>
                          <a:latin typeface="SBL Hebrew" panose="02000000000000000000" pitchFamily="2" charset="-79"/>
                          <a:ea typeface="+mn-ea"/>
                          <a:cs typeface="SBL Hebrew" panose="02000000000000000000" pitchFamily="2" charset="-79"/>
                        </a:rPr>
                        <a:t>	</a:t>
                      </a:r>
                      <a:r>
                        <a:rPr lang="he-IL" sz="4000" kern="1200" dirty="0" smtClean="0">
                          <a:solidFill>
                            <a:schemeClr val="tx1"/>
                          </a:solidFill>
                          <a:latin typeface="SBL Hebrew" panose="02000000000000000000" pitchFamily="2" charset="-79"/>
                          <a:ea typeface="+mn-ea"/>
                          <a:cs typeface="SBL Hebrew" panose="02000000000000000000" pitchFamily="2" charset="-79"/>
                        </a:rPr>
                        <a:t>לָכֶם</a:t>
                      </a:r>
                      <a:endParaRPr lang="en-US" sz="4000" kern="1200" dirty="0">
                        <a:solidFill>
                          <a:schemeClr val="tx1"/>
                        </a:solidFill>
                        <a:latin typeface="SBL Hebrew" panose="02000000000000000000" pitchFamily="2" charset="-79"/>
                        <a:ea typeface="+mn-ea"/>
                        <a:cs typeface="SBL Hebrew" panose="02000000000000000000" pitchFamily="2" charset="-79"/>
                      </a:endParaRPr>
                    </a:p>
                  </a:txBody>
                  <a:tcPr anchor="ctr"/>
                </a:tc>
              </a:tr>
              <a:tr h="838200">
                <a:tc>
                  <a:txBody>
                    <a:bodyPr/>
                    <a:lstStyle/>
                    <a:p>
                      <a:r>
                        <a:rPr lang="en-US" dirty="0" smtClean="0"/>
                        <a:t>2fs</a:t>
                      </a:r>
                      <a:endParaRPr lang="en-US" dirty="0"/>
                    </a:p>
                  </a:txBody>
                  <a:tcPr anchor="ctr"/>
                </a:tc>
                <a:tc>
                  <a:txBody>
                    <a:bodyPr/>
                    <a:lstStyle/>
                    <a:p>
                      <a:pPr algn="r" rtl="1">
                        <a:tabLst>
                          <a:tab pos="457200" algn="r"/>
                        </a:tabLst>
                      </a:pPr>
                      <a:r>
                        <a:rPr lang="en-US" sz="4000" dirty="0" smtClean="0">
                          <a:latin typeface="SBL Hebrew" panose="02000000000000000000" pitchFamily="2" charset="-79"/>
                          <a:cs typeface="SBL Hebrew" panose="02000000000000000000" pitchFamily="2" charset="-79"/>
                        </a:rPr>
                        <a:t>	</a:t>
                      </a:r>
                      <a:r>
                        <a:rPr lang="he-IL" sz="4000" dirty="0" smtClean="0">
                          <a:latin typeface="SBL Hebrew" panose="02000000000000000000" pitchFamily="2" charset="-79"/>
                          <a:cs typeface="SBL Hebrew" panose="02000000000000000000" pitchFamily="2" charset="-79"/>
                        </a:rPr>
                        <a:t>לָךְ</a:t>
                      </a:r>
                      <a:endParaRPr lang="en-US" sz="4000" dirty="0">
                        <a:latin typeface="SBL Hebrew" panose="02000000000000000000" pitchFamily="2" charset="-79"/>
                        <a:cs typeface="SBL Hebrew" panose="02000000000000000000" pitchFamily="2" charset="-79"/>
                      </a:endParaRPr>
                    </a:p>
                  </a:txBody>
                  <a:tcPr anchor="ctr"/>
                </a:tc>
                <a:tc>
                  <a:txBody>
                    <a:bodyPr/>
                    <a:lstStyle/>
                    <a:p>
                      <a:r>
                        <a:rPr lang="en-US" dirty="0" smtClean="0"/>
                        <a:t>2fp</a:t>
                      </a:r>
                      <a:endParaRPr lang="en-US" dirty="0"/>
                    </a:p>
                  </a:txBody>
                  <a:tcPr anchor="ctr"/>
                </a:tc>
                <a:tc>
                  <a:txBody>
                    <a:bodyPr/>
                    <a:lstStyle/>
                    <a:p>
                      <a:pPr algn="r" rtl="1">
                        <a:tabLst>
                          <a:tab pos="457200" algn="r"/>
                        </a:tabLst>
                      </a:pPr>
                      <a:r>
                        <a:rPr lang="en-US" sz="4000" kern="1200" dirty="0" smtClean="0">
                          <a:solidFill>
                            <a:schemeClr val="tx1"/>
                          </a:solidFill>
                          <a:latin typeface="SBL Hebrew" panose="02000000000000000000" pitchFamily="2" charset="-79"/>
                          <a:ea typeface="+mn-ea"/>
                          <a:cs typeface="SBL Hebrew" panose="02000000000000000000" pitchFamily="2" charset="-79"/>
                        </a:rPr>
                        <a:t>	</a:t>
                      </a:r>
                      <a:r>
                        <a:rPr lang="he-IL" sz="4000" kern="1200" dirty="0" smtClean="0">
                          <a:solidFill>
                            <a:schemeClr val="tx1"/>
                          </a:solidFill>
                          <a:latin typeface="SBL Hebrew" panose="02000000000000000000" pitchFamily="2" charset="-79"/>
                          <a:ea typeface="+mn-ea"/>
                          <a:cs typeface="SBL Hebrew" panose="02000000000000000000" pitchFamily="2" charset="-79"/>
                        </a:rPr>
                        <a:t>לָכֶן</a:t>
                      </a:r>
                      <a:endParaRPr lang="en-US" sz="4000" kern="1200" dirty="0">
                        <a:solidFill>
                          <a:schemeClr val="tx1"/>
                        </a:solidFill>
                        <a:latin typeface="SBL Hebrew" panose="02000000000000000000" pitchFamily="2" charset="-79"/>
                        <a:ea typeface="+mn-ea"/>
                        <a:cs typeface="SBL Hebrew" panose="02000000000000000000" pitchFamily="2" charset="-79"/>
                      </a:endParaRPr>
                    </a:p>
                  </a:txBody>
                  <a:tcPr anchor="ctr"/>
                </a:tc>
              </a:tr>
              <a:tr h="838200">
                <a:tc>
                  <a:txBody>
                    <a:bodyPr/>
                    <a:lstStyle/>
                    <a:p>
                      <a:r>
                        <a:rPr lang="en-US" dirty="0" smtClean="0"/>
                        <a:t>1cs</a:t>
                      </a:r>
                      <a:endParaRPr lang="en-US" dirty="0"/>
                    </a:p>
                  </a:txBody>
                  <a:tcPr anchor="ctr"/>
                </a:tc>
                <a:tc>
                  <a:txBody>
                    <a:bodyPr/>
                    <a:lstStyle/>
                    <a:p>
                      <a:pPr algn="r" rtl="1">
                        <a:tabLst>
                          <a:tab pos="457200" algn="r"/>
                        </a:tabLst>
                      </a:pPr>
                      <a:r>
                        <a:rPr lang="en-US" sz="4000" dirty="0" smtClean="0">
                          <a:latin typeface="SBL Hebrew" panose="02000000000000000000" pitchFamily="2" charset="-79"/>
                          <a:cs typeface="SBL Hebrew" panose="02000000000000000000" pitchFamily="2" charset="-79"/>
                        </a:rPr>
                        <a:t>	</a:t>
                      </a:r>
                      <a:r>
                        <a:rPr lang="he-IL" sz="4000" dirty="0" smtClean="0">
                          <a:latin typeface="SBL Hebrew" panose="02000000000000000000" pitchFamily="2" charset="-79"/>
                          <a:cs typeface="SBL Hebrew" panose="02000000000000000000" pitchFamily="2" charset="-79"/>
                        </a:rPr>
                        <a:t>לִי</a:t>
                      </a:r>
                      <a:endParaRPr lang="en-US" sz="4000" dirty="0">
                        <a:latin typeface="SBL Hebrew" panose="02000000000000000000" pitchFamily="2" charset="-79"/>
                        <a:cs typeface="SBL Hebrew" panose="02000000000000000000" pitchFamily="2" charset="-79"/>
                      </a:endParaRPr>
                    </a:p>
                  </a:txBody>
                  <a:tcPr anchor="ctr"/>
                </a:tc>
                <a:tc>
                  <a:txBody>
                    <a:bodyPr/>
                    <a:lstStyle/>
                    <a:p>
                      <a:r>
                        <a:rPr lang="en-US" dirty="0" smtClean="0"/>
                        <a:t>1cp</a:t>
                      </a:r>
                      <a:endParaRPr lang="en-US" dirty="0"/>
                    </a:p>
                  </a:txBody>
                  <a:tcPr anchor="ctr"/>
                </a:tc>
                <a:tc>
                  <a:txBody>
                    <a:bodyPr/>
                    <a:lstStyle/>
                    <a:p>
                      <a:pPr algn="r" rtl="1">
                        <a:tabLst>
                          <a:tab pos="457200" algn="r"/>
                        </a:tabLst>
                      </a:pPr>
                      <a:r>
                        <a:rPr lang="en-US" sz="4000" kern="1200" dirty="0" smtClean="0">
                          <a:solidFill>
                            <a:schemeClr val="tx1"/>
                          </a:solidFill>
                          <a:latin typeface="SBL Hebrew" panose="02000000000000000000" pitchFamily="2" charset="-79"/>
                          <a:ea typeface="+mn-ea"/>
                          <a:cs typeface="SBL Hebrew" panose="02000000000000000000" pitchFamily="2" charset="-79"/>
                        </a:rPr>
                        <a:t>	</a:t>
                      </a:r>
                      <a:r>
                        <a:rPr lang="he-IL" sz="4000" kern="1200" dirty="0" smtClean="0">
                          <a:solidFill>
                            <a:schemeClr val="tx1"/>
                          </a:solidFill>
                          <a:latin typeface="SBL Hebrew" panose="02000000000000000000" pitchFamily="2" charset="-79"/>
                          <a:ea typeface="+mn-ea"/>
                          <a:cs typeface="SBL Hebrew" panose="02000000000000000000" pitchFamily="2" charset="-79"/>
                        </a:rPr>
                        <a:t>לָ֫נוּ</a:t>
                      </a:r>
                      <a:endParaRPr lang="en-US" sz="4000" kern="1200" dirty="0">
                        <a:solidFill>
                          <a:schemeClr val="tx1"/>
                        </a:solidFill>
                        <a:latin typeface="SBL Hebrew" panose="02000000000000000000" pitchFamily="2" charset="-79"/>
                        <a:ea typeface="+mn-ea"/>
                        <a:cs typeface="SBL Hebrew" panose="02000000000000000000" pitchFamily="2" charset="-79"/>
                      </a:endParaRPr>
                    </a:p>
                  </a:txBody>
                  <a:tcPr anchor="ctr"/>
                </a:tc>
              </a:tr>
            </a:tbl>
          </a:graphicData>
        </a:graphic>
      </p:graphicFrame>
      <p:sp>
        <p:nvSpPr>
          <p:cNvPr id="6" name="Title 1"/>
          <p:cNvSpPr>
            <a:spLocks noGrp="1"/>
          </p:cNvSpPr>
          <p:nvPr>
            <p:ph type="title"/>
          </p:nvPr>
        </p:nvSpPr>
        <p:spPr>
          <a:xfrm>
            <a:off x="476250" y="0"/>
            <a:ext cx="8229600" cy="685800"/>
          </a:xfrm>
        </p:spPr>
        <p:txBody>
          <a:bodyPr>
            <a:normAutofit fontScale="90000"/>
          </a:bodyPr>
          <a:lstStyle/>
          <a:p>
            <a:r>
              <a:rPr lang="en-US" dirty="0" smtClean="0"/>
              <a:t>Pronominal Suffixes on </a:t>
            </a:r>
            <a:r>
              <a:rPr lang="he-IL" dirty="0" smtClean="0">
                <a:latin typeface="SBL Hebrew" panose="02000000000000000000" pitchFamily="2" charset="-79"/>
                <a:cs typeface="SBL Hebrew" panose="02000000000000000000" pitchFamily="2" charset="-79"/>
              </a:rPr>
              <a:t>לְ</a:t>
            </a:r>
            <a:endParaRPr lang="en-US" dirty="0">
              <a:latin typeface="SBL Hebrew" panose="02000000000000000000" pitchFamily="2" charset="-79"/>
              <a:cs typeface="SBL Hebrew" panose="02000000000000000000" pitchFamily="2" charset="-79"/>
            </a:endParaRPr>
          </a:p>
        </p:txBody>
      </p:sp>
      <p:sp>
        <p:nvSpPr>
          <p:cNvPr id="7" name="Rectangle 6"/>
          <p:cNvSpPr/>
          <p:nvPr/>
        </p:nvSpPr>
        <p:spPr>
          <a:xfrm>
            <a:off x="457200" y="6336268"/>
            <a:ext cx="8229600" cy="276999"/>
          </a:xfrm>
          <a:prstGeom prst="rect">
            <a:avLst/>
          </a:prstGeom>
        </p:spPr>
        <p:txBody>
          <a:bodyPr wrap="square">
            <a:spAutoFit/>
          </a:bodyPr>
          <a:lstStyle/>
          <a:p>
            <a:r>
              <a:rPr lang="en-US" sz="1200" dirty="0" smtClean="0"/>
              <a:t>Animated </a:t>
            </a:r>
            <a:r>
              <a:rPr lang="en-US" sz="1200" dirty="0"/>
              <a:t>H</a:t>
            </a:r>
            <a:r>
              <a:rPr lang="en-US" sz="1200" dirty="0" smtClean="0"/>
              <a:t>ebrew lecture 13</a:t>
            </a:r>
            <a:endParaRPr lang="en-US" sz="1200" dirty="0"/>
          </a:p>
        </p:txBody>
      </p:sp>
    </p:spTree>
    <p:extLst>
      <p:ext uri="{BB962C8B-B14F-4D97-AF65-F5344CB8AC3E}">
        <p14:creationId xmlns:p14="http://schemas.microsoft.com/office/powerpoint/2010/main" val="3931316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43435739"/>
              </p:ext>
            </p:extLst>
          </p:nvPr>
        </p:nvGraphicFramePr>
        <p:xfrm>
          <a:off x="304800" y="1511300"/>
          <a:ext cx="8610600" cy="4508500"/>
        </p:xfrm>
        <a:graphic>
          <a:graphicData uri="http://schemas.openxmlformats.org/drawingml/2006/table">
            <a:tbl>
              <a:tblPr firstRow="1" bandRow="1">
                <a:tableStyleId>{5940675A-B579-460E-94D1-54222C63F5DA}</a:tableStyleId>
              </a:tblPr>
              <a:tblGrid>
                <a:gridCol w="457200"/>
                <a:gridCol w="990600"/>
                <a:gridCol w="1219200"/>
                <a:gridCol w="1447800"/>
                <a:gridCol w="533400"/>
                <a:gridCol w="1066800"/>
                <a:gridCol w="1371600"/>
                <a:gridCol w="1524000"/>
              </a:tblGrid>
              <a:tr h="901700">
                <a:tc>
                  <a:txBody>
                    <a:bodyPr/>
                    <a:lstStyle/>
                    <a:p>
                      <a:r>
                        <a:rPr lang="en-US" sz="1200" dirty="0" smtClean="0"/>
                        <a:t>3ms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לוֹ</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אֹתוֹ</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3mp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לָהֶם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kumimoji="0" lang="he-IL" sz="2000" b="0" i="0" u="none" strike="noStrike" kern="1200" cap="none" spc="0" normalizeH="0" baseline="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אֹתָם</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468x</a:t>
                      </a:r>
                      <a:r>
                        <a:rPr lang="he-IL" sz="1200" kern="1200" dirty="0" smtClean="0">
                          <a:solidFill>
                            <a:schemeClr val="tx1"/>
                          </a:solidFill>
                          <a:latin typeface="SBL Hebrew" panose="02000000000000000000" pitchFamily="2" charset="-79"/>
                          <a:ea typeface="+mn-ea"/>
                          <a:cs typeface="SBL Hebrew" panose="02000000000000000000" pitchFamily="2" charset="-79"/>
                        </a:rPr>
                        <a:t>)</a:t>
                      </a:r>
                    </a:p>
                    <a:p>
                      <a:pPr algn="r" rtl="1"/>
                      <a:r>
                        <a:rPr lang="he-IL" sz="2000" kern="1200" dirty="0" smtClean="0">
                          <a:solidFill>
                            <a:schemeClr val="tx1"/>
                          </a:solidFill>
                          <a:latin typeface="SBL Hebrew" panose="02000000000000000000" pitchFamily="2" charset="-79"/>
                          <a:ea typeface="+mn-ea"/>
                          <a:cs typeface="SBL Hebrew" panose="02000000000000000000" pitchFamily="2" charset="-79"/>
                        </a:rPr>
                        <a:t>אֶתְהֶם</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5x</a:t>
                      </a:r>
                      <a:r>
                        <a:rPr lang="he-IL" sz="1200" kern="1200" dirty="0" smtClean="0">
                          <a:solidFill>
                            <a:schemeClr val="tx1"/>
                          </a:solidFill>
                          <a:latin typeface="SBL Hebrew" panose="02000000000000000000" pitchFamily="2" charset="-79"/>
                          <a:ea typeface="+mn-ea"/>
                          <a:cs typeface="SBL Hebrew" panose="02000000000000000000" pitchFamily="2" charset="-79"/>
                        </a:rPr>
                        <a:t>)</a:t>
                      </a:r>
                      <a:endParaRPr lang="en-US" sz="1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3fs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לָהּ</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אֹתָהּ</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3fp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לָהֶן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kumimoji="0" lang="he-IL" sz="2000" b="0" i="0" u="none" strike="noStrike" kern="1200" cap="none" spc="0" normalizeH="0" baseline="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אֹתָן</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4x</a:t>
                      </a:r>
                      <a:r>
                        <a:rPr lang="he-IL" sz="1200" kern="1200" dirty="0" smtClean="0">
                          <a:solidFill>
                            <a:schemeClr val="tx1"/>
                          </a:solidFill>
                          <a:latin typeface="SBL Hebrew" panose="02000000000000000000" pitchFamily="2" charset="-79"/>
                          <a:ea typeface="+mn-ea"/>
                          <a:cs typeface="SBL Hebrew" panose="02000000000000000000" pitchFamily="2" charset="-79"/>
                        </a:rPr>
                        <a:t>)</a:t>
                      </a:r>
                    </a:p>
                    <a:p>
                      <a:pPr algn="r" rtl="1"/>
                      <a:r>
                        <a:rPr lang="he-IL" sz="2000" kern="1200" dirty="0" smtClean="0">
                          <a:solidFill>
                            <a:schemeClr val="tx1"/>
                          </a:solidFill>
                          <a:latin typeface="SBL Hebrew" panose="02000000000000000000" pitchFamily="2" charset="-79"/>
                          <a:ea typeface="+mn-ea"/>
                          <a:cs typeface="SBL Hebrew" panose="02000000000000000000" pitchFamily="2" charset="-79"/>
                        </a:rPr>
                        <a:t>אֶתְהֶן</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13x</a:t>
                      </a:r>
                      <a:r>
                        <a:rPr lang="he-IL" sz="1200" kern="1200" dirty="0" smtClean="0">
                          <a:solidFill>
                            <a:schemeClr val="tx1"/>
                          </a:solidFill>
                          <a:latin typeface="SBL Hebrew" panose="02000000000000000000" pitchFamily="2" charset="-79"/>
                          <a:ea typeface="+mn-ea"/>
                          <a:cs typeface="SBL Hebrew" panose="02000000000000000000" pitchFamily="2" charset="-79"/>
                        </a:rPr>
                        <a:t>)</a:t>
                      </a:r>
                      <a:endParaRPr lang="en-US" sz="1200" kern="1200" dirty="0" smtClean="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2ms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אֱלֹהֶ֫יךָ</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2mp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לָכֶם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אֹתָם</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 (</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1x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אֶתְכֶם</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 (</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300x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endPar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אֱלֹהֵ֫יכֶם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2fs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אֱלֹהַ֫יִךְ</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2fp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לָכֶן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(Not attested in HB)</a:t>
                      </a: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אֱלֹהֵ֫יכֶן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1cs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לִי</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אֹתִי</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1cp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לָ֫נוּ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3200" kern="1200" dirty="0" smtClean="0">
                          <a:solidFill>
                            <a:schemeClr val="tx1"/>
                          </a:solidFill>
                          <a:latin typeface="SBL Hebrew" panose="02000000000000000000" pitchFamily="2" charset="-79"/>
                          <a:ea typeface="+mn-ea"/>
                          <a:cs typeface="SBL Hebrew" panose="02000000000000000000" pitchFamily="2" charset="-79"/>
                        </a:rPr>
                        <a:t>אֹתָ֫נוּ</a:t>
                      </a:r>
                      <a:r>
                        <a:rPr lang="en-US" sz="1200" kern="1200" dirty="0" smtClean="0">
                          <a:solidFill>
                            <a:schemeClr val="tx1"/>
                          </a:solidFill>
                          <a:latin typeface="SBL Hebrew" panose="02000000000000000000" pitchFamily="2" charset="-79"/>
                          <a:ea typeface="+mn-ea"/>
                          <a:cs typeface="SBL Hebrew" panose="02000000000000000000" pitchFamily="2" charset="-79"/>
                        </a:rPr>
                        <a:t> </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33x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endPar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אֱלֹהֵ֫ינוּ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bl>
          </a:graphicData>
        </a:graphic>
      </p:graphicFrame>
      <p:sp>
        <p:nvSpPr>
          <p:cNvPr id="3" name="TextBox 2"/>
          <p:cNvSpPr txBox="1"/>
          <p:nvPr/>
        </p:nvSpPr>
        <p:spPr>
          <a:xfrm>
            <a:off x="914400" y="452733"/>
            <a:ext cx="769698" cy="461665"/>
          </a:xfrm>
          <a:prstGeom prst="rect">
            <a:avLst/>
          </a:prstGeom>
          <a:noFill/>
        </p:spPr>
        <p:txBody>
          <a:bodyPr wrap="none" rtlCol="0">
            <a:spAutoFit/>
          </a:bodyPr>
          <a:lstStyle/>
          <a:p>
            <a:pPr algn="ctr"/>
            <a:r>
              <a:rPr lang="en-US" sz="1200" dirty="0" smtClean="0"/>
              <a:t>Basic</a:t>
            </a:r>
          </a:p>
          <a:p>
            <a:pPr algn="ctr"/>
            <a:r>
              <a:rPr lang="en-US" sz="1200" dirty="0" smtClean="0"/>
              <a:t>Paradigm</a:t>
            </a:r>
            <a:endParaRPr lang="en-US" sz="1200" dirty="0"/>
          </a:p>
        </p:txBody>
      </p:sp>
      <p:sp>
        <p:nvSpPr>
          <p:cNvPr id="4" name="TextBox 3"/>
          <p:cNvSpPr txBox="1"/>
          <p:nvPr/>
        </p:nvSpPr>
        <p:spPr>
          <a:xfrm>
            <a:off x="5105400" y="452733"/>
            <a:ext cx="769698" cy="461665"/>
          </a:xfrm>
          <a:prstGeom prst="rect">
            <a:avLst/>
          </a:prstGeom>
          <a:noFill/>
        </p:spPr>
        <p:txBody>
          <a:bodyPr wrap="none" rtlCol="0">
            <a:spAutoFit/>
          </a:bodyPr>
          <a:lstStyle/>
          <a:p>
            <a:pPr algn="ctr"/>
            <a:r>
              <a:rPr lang="en-US" sz="1200" dirty="0" smtClean="0"/>
              <a:t>Basic</a:t>
            </a:r>
          </a:p>
          <a:p>
            <a:pPr algn="ctr"/>
            <a:r>
              <a:rPr lang="en-US" sz="1200" dirty="0" smtClean="0"/>
              <a:t>Paradigm</a:t>
            </a:r>
            <a:endParaRPr lang="en-US" sz="1200" dirty="0"/>
          </a:p>
        </p:txBody>
      </p:sp>
      <p:sp>
        <p:nvSpPr>
          <p:cNvPr id="19" name="TextBox 18"/>
          <p:cNvSpPr txBox="1"/>
          <p:nvPr/>
        </p:nvSpPr>
        <p:spPr>
          <a:xfrm>
            <a:off x="6019800" y="6145857"/>
            <a:ext cx="1905000" cy="461665"/>
          </a:xfrm>
          <a:prstGeom prst="rect">
            <a:avLst/>
          </a:prstGeom>
          <a:noFill/>
          <a:ln>
            <a:solidFill>
              <a:srgbClr val="FF0000"/>
            </a:solidFill>
          </a:ln>
        </p:spPr>
        <p:txBody>
          <a:bodyPr wrap="square" rtlCol="0">
            <a:spAutoFit/>
          </a:bodyPr>
          <a:lstStyle/>
          <a:p>
            <a:r>
              <a:rPr lang="en-US" sz="1200" dirty="0" smtClean="0">
                <a:solidFill>
                  <a:srgbClr val="FF0000"/>
                </a:solidFill>
              </a:rPr>
              <a:t>Note error in </a:t>
            </a:r>
            <a:r>
              <a:rPr lang="en-US" sz="1200" dirty="0" err="1" smtClean="0">
                <a:solidFill>
                  <a:srgbClr val="FF0000"/>
                </a:solidFill>
              </a:rPr>
              <a:t>Rocine’s</a:t>
            </a:r>
            <a:r>
              <a:rPr lang="en-US" sz="1200" dirty="0" smtClean="0">
                <a:solidFill>
                  <a:srgbClr val="FF0000"/>
                </a:solidFill>
              </a:rPr>
              <a:t> table for DDO 2mp and 2fp.</a:t>
            </a:r>
            <a:endParaRPr lang="en-US" sz="1200" dirty="0">
              <a:solidFill>
                <a:srgbClr val="FF0000"/>
              </a:solidFill>
            </a:endParaRPr>
          </a:p>
        </p:txBody>
      </p:sp>
      <p:sp>
        <p:nvSpPr>
          <p:cNvPr id="33" name="TextBox 32"/>
          <p:cNvSpPr txBox="1"/>
          <p:nvPr/>
        </p:nvSpPr>
        <p:spPr>
          <a:xfrm>
            <a:off x="762000" y="1233100"/>
            <a:ext cx="990599" cy="276999"/>
          </a:xfrm>
          <a:prstGeom prst="rect">
            <a:avLst/>
          </a:prstGeom>
          <a:noFill/>
        </p:spPr>
        <p:txBody>
          <a:bodyPr wrap="square" rtlCol="0">
            <a:spAutoFit/>
          </a:bodyPr>
          <a:lstStyle/>
          <a:p>
            <a:pPr algn="ctr"/>
            <a:r>
              <a:rPr lang="en-US" sz="1200" dirty="0" smtClean="0"/>
              <a:t>Possessive</a:t>
            </a:r>
          </a:p>
        </p:txBody>
      </p:sp>
      <p:sp>
        <p:nvSpPr>
          <p:cNvPr id="35" name="TextBox 34"/>
          <p:cNvSpPr txBox="1"/>
          <p:nvPr/>
        </p:nvSpPr>
        <p:spPr>
          <a:xfrm>
            <a:off x="1752599" y="1233100"/>
            <a:ext cx="1219201" cy="276999"/>
          </a:xfrm>
          <a:prstGeom prst="rect">
            <a:avLst/>
          </a:prstGeom>
          <a:noFill/>
        </p:spPr>
        <p:txBody>
          <a:bodyPr wrap="square" rtlCol="0">
            <a:spAutoFit/>
          </a:bodyPr>
          <a:lstStyle/>
          <a:p>
            <a:pPr algn="ctr"/>
            <a:r>
              <a:rPr lang="en-US" sz="1200" dirty="0" smtClean="0"/>
              <a:t>Objective</a:t>
            </a:r>
          </a:p>
        </p:txBody>
      </p:sp>
      <p:sp>
        <p:nvSpPr>
          <p:cNvPr id="36" name="TextBox 35"/>
          <p:cNvSpPr txBox="1"/>
          <p:nvPr/>
        </p:nvSpPr>
        <p:spPr>
          <a:xfrm>
            <a:off x="2971801" y="1233100"/>
            <a:ext cx="1447800" cy="276999"/>
          </a:xfrm>
          <a:prstGeom prst="rect">
            <a:avLst/>
          </a:prstGeom>
          <a:noFill/>
        </p:spPr>
        <p:txBody>
          <a:bodyPr wrap="square" rtlCol="0">
            <a:spAutoFit/>
          </a:bodyPr>
          <a:lstStyle/>
          <a:p>
            <a:pPr algn="ctr"/>
            <a:r>
              <a:rPr lang="en-US" sz="1200" dirty="0" smtClean="0"/>
              <a:t>Possessive</a:t>
            </a:r>
          </a:p>
        </p:txBody>
      </p:sp>
      <p:sp>
        <p:nvSpPr>
          <p:cNvPr id="37" name="TextBox 36"/>
          <p:cNvSpPr txBox="1"/>
          <p:nvPr/>
        </p:nvSpPr>
        <p:spPr>
          <a:xfrm>
            <a:off x="4952999" y="1233100"/>
            <a:ext cx="1066801" cy="276999"/>
          </a:xfrm>
          <a:prstGeom prst="rect">
            <a:avLst/>
          </a:prstGeom>
          <a:noFill/>
        </p:spPr>
        <p:txBody>
          <a:bodyPr wrap="square" rtlCol="0">
            <a:spAutoFit/>
          </a:bodyPr>
          <a:lstStyle/>
          <a:p>
            <a:pPr algn="ctr"/>
            <a:r>
              <a:rPr lang="en-US" sz="1200" dirty="0" smtClean="0"/>
              <a:t>Possessive</a:t>
            </a:r>
          </a:p>
        </p:txBody>
      </p:sp>
      <p:sp>
        <p:nvSpPr>
          <p:cNvPr id="38" name="TextBox 37"/>
          <p:cNvSpPr txBox="1"/>
          <p:nvPr/>
        </p:nvSpPr>
        <p:spPr>
          <a:xfrm>
            <a:off x="6029325" y="1233100"/>
            <a:ext cx="1352550" cy="276999"/>
          </a:xfrm>
          <a:prstGeom prst="rect">
            <a:avLst/>
          </a:prstGeom>
          <a:noFill/>
        </p:spPr>
        <p:txBody>
          <a:bodyPr wrap="square" rtlCol="0">
            <a:spAutoFit/>
          </a:bodyPr>
          <a:lstStyle/>
          <a:p>
            <a:pPr algn="ctr"/>
            <a:r>
              <a:rPr lang="en-US" sz="1200" dirty="0" smtClean="0"/>
              <a:t>Objective</a:t>
            </a:r>
          </a:p>
        </p:txBody>
      </p:sp>
      <p:sp>
        <p:nvSpPr>
          <p:cNvPr id="39" name="TextBox 38"/>
          <p:cNvSpPr txBox="1"/>
          <p:nvPr/>
        </p:nvSpPr>
        <p:spPr>
          <a:xfrm>
            <a:off x="7391400" y="1233099"/>
            <a:ext cx="1524000" cy="276999"/>
          </a:xfrm>
          <a:prstGeom prst="rect">
            <a:avLst/>
          </a:prstGeom>
          <a:noFill/>
        </p:spPr>
        <p:txBody>
          <a:bodyPr wrap="square" rtlCol="0">
            <a:spAutoFit/>
          </a:bodyPr>
          <a:lstStyle/>
          <a:p>
            <a:pPr algn="ctr"/>
            <a:r>
              <a:rPr lang="en-US" sz="1200" dirty="0" smtClean="0"/>
              <a:t>Possessive</a:t>
            </a:r>
          </a:p>
        </p:txBody>
      </p:sp>
      <p:sp>
        <p:nvSpPr>
          <p:cNvPr id="57" name="Double Bracket 56"/>
          <p:cNvSpPr/>
          <p:nvPr/>
        </p:nvSpPr>
        <p:spPr>
          <a:xfrm>
            <a:off x="6191250" y="2476501"/>
            <a:ext cx="1276350" cy="1704974"/>
          </a:xfrm>
          <a:prstGeom prst="bracketPair">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6072952" y="4133850"/>
            <a:ext cx="127823" cy="2009775"/>
          </a:xfrm>
          <a:custGeom>
            <a:avLst/>
            <a:gdLst>
              <a:gd name="connsiteX0" fmla="*/ 80198 w 127823"/>
              <a:gd name="connsiteY0" fmla="*/ 2009775 h 2009775"/>
              <a:gd name="connsiteX1" fmla="*/ 3998 w 127823"/>
              <a:gd name="connsiteY1" fmla="*/ 1114425 h 2009775"/>
              <a:gd name="connsiteX2" fmla="*/ 23048 w 127823"/>
              <a:gd name="connsiteY2" fmla="*/ 295275 h 2009775"/>
              <a:gd name="connsiteX3" fmla="*/ 127823 w 127823"/>
              <a:gd name="connsiteY3" fmla="*/ 0 h 2009775"/>
            </a:gdLst>
            <a:ahLst/>
            <a:cxnLst>
              <a:cxn ang="0">
                <a:pos x="connsiteX0" y="connsiteY0"/>
              </a:cxn>
              <a:cxn ang="0">
                <a:pos x="connsiteX1" y="connsiteY1"/>
              </a:cxn>
              <a:cxn ang="0">
                <a:pos x="connsiteX2" y="connsiteY2"/>
              </a:cxn>
              <a:cxn ang="0">
                <a:pos x="connsiteX3" y="connsiteY3"/>
              </a:cxn>
            </a:cxnLst>
            <a:rect l="l" t="t" r="r" b="b"/>
            <a:pathLst>
              <a:path w="127823" h="2009775">
                <a:moveTo>
                  <a:pt x="80198" y="2009775"/>
                </a:moveTo>
                <a:cubicBezTo>
                  <a:pt x="46860" y="1704975"/>
                  <a:pt x="13523" y="1400175"/>
                  <a:pt x="3998" y="1114425"/>
                </a:cubicBezTo>
                <a:cubicBezTo>
                  <a:pt x="-5527" y="828675"/>
                  <a:pt x="2411" y="481012"/>
                  <a:pt x="23048" y="295275"/>
                </a:cubicBezTo>
                <a:cubicBezTo>
                  <a:pt x="43685" y="109538"/>
                  <a:pt x="85754" y="54769"/>
                  <a:pt x="127823" y="0"/>
                </a:cubicBezTo>
              </a:path>
            </a:pathLst>
          </a:custGeom>
          <a:noFill/>
          <a:ln w="9525">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246621" y="83401"/>
            <a:ext cx="3485441" cy="369332"/>
          </a:xfrm>
          <a:prstGeom prst="rect">
            <a:avLst/>
          </a:prstGeom>
          <a:noFill/>
        </p:spPr>
        <p:txBody>
          <a:bodyPr wrap="none" rtlCol="0">
            <a:spAutoFit/>
          </a:bodyPr>
          <a:lstStyle/>
          <a:p>
            <a:r>
              <a:rPr lang="en-US" dirty="0" smtClean="0"/>
              <a:t>Find the differences in the endings.</a:t>
            </a:r>
            <a:endParaRPr lang="en-US" dirty="0"/>
          </a:p>
        </p:txBody>
      </p:sp>
      <p:sp>
        <p:nvSpPr>
          <p:cNvPr id="17" name="TextBox 16"/>
          <p:cNvSpPr txBox="1"/>
          <p:nvPr/>
        </p:nvSpPr>
        <p:spPr>
          <a:xfrm>
            <a:off x="2046182" y="452733"/>
            <a:ext cx="632033" cy="461665"/>
          </a:xfrm>
          <a:prstGeom prst="rect">
            <a:avLst/>
          </a:prstGeom>
          <a:noFill/>
        </p:spPr>
        <p:txBody>
          <a:bodyPr wrap="none" rtlCol="0">
            <a:spAutoFit/>
          </a:bodyPr>
          <a:lstStyle/>
          <a:p>
            <a:pPr algn="ctr"/>
            <a:r>
              <a:rPr lang="en-US" sz="1200" dirty="0" smtClean="0"/>
              <a:t>DDO</a:t>
            </a:r>
          </a:p>
          <a:p>
            <a:pPr algn="ctr"/>
            <a:r>
              <a:rPr lang="en-US" sz="1200" dirty="0" smtClean="0"/>
              <a:t>+ suffix</a:t>
            </a:r>
            <a:endParaRPr lang="en-US" sz="1200" dirty="0"/>
          </a:p>
        </p:txBody>
      </p:sp>
      <p:sp>
        <p:nvSpPr>
          <p:cNvPr id="18" name="TextBox 17"/>
          <p:cNvSpPr txBox="1"/>
          <p:nvPr/>
        </p:nvSpPr>
        <p:spPr>
          <a:xfrm>
            <a:off x="6389583" y="452733"/>
            <a:ext cx="632033" cy="461665"/>
          </a:xfrm>
          <a:prstGeom prst="rect">
            <a:avLst/>
          </a:prstGeom>
          <a:noFill/>
        </p:spPr>
        <p:txBody>
          <a:bodyPr wrap="none" rtlCol="0">
            <a:spAutoFit/>
          </a:bodyPr>
          <a:lstStyle/>
          <a:p>
            <a:pPr algn="ctr"/>
            <a:r>
              <a:rPr lang="en-US" sz="1200" dirty="0" smtClean="0"/>
              <a:t>DDO</a:t>
            </a:r>
          </a:p>
          <a:p>
            <a:pPr algn="ctr"/>
            <a:r>
              <a:rPr lang="en-US" sz="1200" dirty="0" smtClean="0"/>
              <a:t>+ suffix</a:t>
            </a:r>
            <a:endParaRPr lang="en-US" sz="1200" dirty="0"/>
          </a:p>
        </p:txBody>
      </p:sp>
      <p:sp>
        <p:nvSpPr>
          <p:cNvPr id="20" name="TextBox 19"/>
          <p:cNvSpPr txBox="1"/>
          <p:nvPr/>
        </p:nvSpPr>
        <p:spPr>
          <a:xfrm>
            <a:off x="3379684" y="452733"/>
            <a:ext cx="632033" cy="461665"/>
          </a:xfrm>
          <a:prstGeom prst="rect">
            <a:avLst/>
          </a:prstGeom>
          <a:noFill/>
        </p:spPr>
        <p:txBody>
          <a:bodyPr wrap="none" rtlCol="0">
            <a:spAutoFit/>
          </a:bodyPr>
          <a:lstStyle/>
          <a:p>
            <a:pPr algn="ctr"/>
            <a:r>
              <a:rPr lang="en-US" sz="1200" dirty="0" smtClean="0"/>
              <a:t>Noun</a:t>
            </a:r>
          </a:p>
          <a:p>
            <a:pPr algn="ctr"/>
            <a:r>
              <a:rPr lang="en-US" sz="1200" dirty="0" smtClean="0"/>
              <a:t>+ suffix</a:t>
            </a:r>
            <a:endParaRPr lang="en-US" sz="1200" dirty="0"/>
          </a:p>
        </p:txBody>
      </p:sp>
      <p:sp>
        <p:nvSpPr>
          <p:cNvPr id="21" name="TextBox 20"/>
          <p:cNvSpPr txBox="1"/>
          <p:nvPr/>
        </p:nvSpPr>
        <p:spPr>
          <a:xfrm>
            <a:off x="7837383" y="452733"/>
            <a:ext cx="632033" cy="461665"/>
          </a:xfrm>
          <a:prstGeom prst="rect">
            <a:avLst/>
          </a:prstGeom>
          <a:noFill/>
        </p:spPr>
        <p:txBody>
          <a:bodyPr wrap="none" rtlCol="0">
            <a:spAutoFit/>
          </a:bodyPr>
          <a:lstStyle/>
          <a:p>
            <a:pPr algn="ctr"/>
            <a:r>
              <a:rPr lang="en-US" sz="1200" dirty="0" smtClean="0"/>
              <a:t>Noun</a:t>
            </a:r>
          </a:p>
          <a:p>
            <a:pPr algn="ctr"/>
            <a:r>
              <a:rPr lang="en-US" sz="1200" dirty="0" smtClean="0"/>
              <a:t>+ suffix</a:t>
            </a:r>
            <a:endParaRPr lang="en-US" sz="1200" dirty="0"/>
          </a:p>
        </p:txBody>
      </p:sp>
    </p:spTree>
    <p:extLst>
      <p:ext uri="{BB962C8B-B14F-4D97-AF65-F5344CB8AC3E}">
        <p14:creationId xmlns:p14="http://schemas.microsoft.com/office/powerpoint/2010/main" val="3836046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86033256"/>
              </p:ext>
            </p:extLst>
          </p:nvPr>
        </p:nvGraphicFramePr>
        <p:xfrm>
          <a:off x="304800" y="1511300"/>
          <a:ext cx="8610600" cy="4508500"/>
        </p:xfrm>
        <a:graphic>
          <a:graphicData uri="http://schemas.openxmlformats.org/drawingml/2006/table">
            <a:tbl>
              <a:tblPr firstRow="1" bandRow="1">
                <a:tableStyleId>{5940675A-B579-460E-94D1-54222C63F5DA}</a:tableStyleId>
              </a:tblPr>
              <a:tblGrid>
                <a:gridCol w="457200"/>
                <a:gridCol w="990600"/>
                <a:gridCol w="1219200"/>
                <a:gridCol w="1447800"/>
                <a:gridCol w="533400"/>
                <a:gridCol w="1066800"/>
                <a:gridCol w="1371600"/>
                <a:gridCol w="1524000"/>
              </a:tblGrid>
              <a:tr h="901700">
                <a:tc>
                  <a:txBody>
                    <a:bodyPr/>
                    <a:lstStyle/>
                    <a:p>
                      <a:r>
                        <a:rPr lang="en-US" sz="1200" dirty="0" smtClean="0"/>
                        <a:t>3ms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לוֹ</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אֹתוֹ</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3mp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לָהֶם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kumimoji="0" lang="he-IL" sz="2000" b="0" i="0" u="none" strike="noStrike" kern="1200" cap="none" spc="0" normalizeH="0" baseline="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אֹתָם</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468x</a:t>
                      </a:r>
                      <a:r>
                        <a:rPr lang="he-IL" sz="1200" kern="1200" dirty="0" smtClean="0">
                          <a:solidFill>
                            <a:schemeClr val="tx1"/>
                          </a:solidFill>
                          <a:latin typeface="SBL Hebrew" panose="02000000000000000000" pitchFamily="2" charset="-79"/>
                          <a:ea typeface="+mn-ea"/>
                          <a:cs typeface="SBL Hebrew" panose="02000000000000000000" pitchFamily="2" charset="-79"/>
                        </a:rPr>
                        <a:t>)</a:t>
                      </a:r>
                    </a:p>
                    <a:p>
                      <a:pPr algn="r" rtl="1"/>
                      <a:r>
                        <a:rPr lang="he-IL" sz="2000" kern="1200" dirty="0" smtClean="0">
                          <a:solidFill>
                            <a:schemeClr val="tx1"/>
                          </a:solidFill>
                          <a:latin typeface="SBL Hebrew" panose="02000000000000000000" pitchFamily="2" charset="-79"/>
                          <a:ea typeface="+mn-ea"/>
                          <a:cs typeface="SBL Hebrew" panose="02000000000000000000" pitchFamily="2" charset="-79"/>
                        </a:rPr>
                        <a:t>אֶתְהֶם</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5x</a:t>
                      </a:r>
                      <a:r>
                        <a:rPr lang="he-IL" sz="1200" kern="1200" dirty="0" smtClean="0">
                          <a:solidFill>
                            <a:schemeClr val="tx1"/>
                          </a:solidFill>
                          <a:latin typeface="SBL Hebrew" panose="02000000000000000000" pitchFamily="2" charset="-79"/>
                          <a:ea typeface="+mn-ea"/>
                          <a:cs typeface="SBL Hebrew" panose="02000000000000000000" pitchFamily="2" charset="-79"/>
                        </a:rPr>
                        <a:t>)</a:t>
                      </a:r>
                      <a:endParaRPr lang="en-US" sz="1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3fs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לָהּ</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אֹתָהּ</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3fp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לָהֶן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kumimoji="0" lang="he-IL" sz="2000" b="0" i="0" u="none" strike="noStrike" kern="1200" cap="none" spc="0" normalizeH="0" baseline="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אֹתָן</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4x</a:t>
                      </a:r>
                      <a:r>
                        <a:rPr lang="he-IL" sz="1200" kern="1200" dirty="0" smtClean="0">
                          <a:solidFill>
                            <a:schemeClr val="tx1"/>
                          </a:solidFill>
                          <a:latin typeface="SBL Hebrew" panose="02000000000000000000" pitchFamily="2" charset="-79"/>
                          <a:ea typeface="+mn-ea"/>
                          <a:cs typeface="SBL Hebrew" panose="02000000000000000000" pitchFamily="2" charset="-79"/>
                        </a:rPr>
                        <a:t>)</a:t>
                      </a:r>
                    </a:p>
                    <a:p>
                      <a:pPr algn="r" rtl="1"/>
                      <a:r>
                        <a:rPr lang="he-IL" sz="2000" kern="1200" dirty="0" smtClean="0">
                          <a:solidFill>
                            <a:schemeClr val="tx1"/>
                          </a:solidFill>
                          <a:latin typeface="SBL Hebrew" panose="02000000000000000000" pitchFamily="2" charset="-79"/>
                          <a:ea typeface="+mn-ea"/>
                          <a:cs typeface="SBL Hebrew" panose="02000000000000000000" pitchFamily="2" charset="-79"/>
                        </a:rPr>
                        <a:t>אֶתְהֶן</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13x</a:t>
                      </a:r>
                      <a:r>
                        <a:rPr lang="he-IL" sz="1200" kern="1200" dirty="0" smtClean="0">
                          <a:solidFill>
                            <a:schemeClr val="tx1"/>
                          </a:solidFill>
                          <a:latin typeface="SBL Hebrew" panose="02000000000000000000" pitchFamily="2" charset="-79"/>
                          <a:ea typeface="+mn-ea"/>
                          <a:cs typeface="SBL Hebrew" panose="02000000000000000000" pitchFamily="2" charset="-79"/>
                        </a:rPr>
                        <a:t>)</a:t>
                      </a:r>
                      <a:endParaRPr lang="en-US" sz="1200" kern="1200" dirty="0" smtClean="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2ms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אֱלֹהֶ֫יךָ</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2mp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לָכֶם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אֹתָם</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 (</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1x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אֶתְכֶם</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 (</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300x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endPar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אֱלֹהֵ֫יכֶם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2fs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אֱלֹהַ֫יִךְ</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2fp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לָכֶן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(Not attested in HB)</a:t>
                      </a: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אֱלֹהֵ֫יכֶן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1cs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לִי</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אֹתִי</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1cp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לָ֫נוּ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3200" kern="1200" dirty="0" smtClean="0">
                          <a:solidFill>
                            <a:schemeClr val="tx1"/>
                          </a:solidFill>
                          <a:latin typeface="SBL Hebrew" panose="02000000000000000000" pitchFamily="2" charset="-79"/>
                          <a:ea typeface="+mn-ea"/>
                          <a:cs typeface="SBL Hebrew" panose="02000000000000000000" pitchFamily="2" charset="-79"/>
                        </a:rPr>
                        <a:t>אֹתָ֫נוּ</a:t>
                      </a:r>
                      <a:r>
                        <a:rPr lang="en-US" sz="1200" kern="1200" dirty="0" smtClean="0">
                          <a:solidFill>
                            <a:schemeClr val="tx1"/>
                          </a:solidFill>
                          <a:latin typeface="SBL Hebrew" panose="02000000000000000000" pitchFamily="2" charset="-79"/>
                          <a:ea typeface="+mn-ea"/>
                          <a:cs typeface="SBL Hebrew" panose="02000000000000000000" pitchFamily="2" charset="-79"/>
                        </a:rPr>
                        <a:t> </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33x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endPar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אֱלֹהֵ֫ינוּ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bl>
          </a:graphicData>
        </a:graphic>
      </p:graphicFrame>
      <p:sp>
        <p:nvSpPr>
          <p:cNvPr id="3" name="TextBox 2"/>
          <p:cNvSpPr txBox="1"/>
          <p:nvPr/>
        </p:nvSpPr>
        <p:spPr>
          <a:xfrm>
            <a:off x="914400" y="452733"/>
            <a:ext cx="769698" cy="461665"/>
          </a:xfrm>
          <a:prstGeom prst="rect">
            <a:avLst/>
          </a:prstGeom>
          <a:noFill/>
        </p:spPr>
        <p:txBody>
          <a:bodyPr wrap="none" rtlCol="0">
            <a:spAutoFit/>
          </a:bodyPr>
          <a:lstStyle/>
          <a:p>
            <a:pPr algn="ctr"/>
            <a:r>
              <a:rPr lang="en-US" sz="1200" dirty="0" smtClean="0"/>
              <a:t>Basic</a:t>
            </a:r>
          </a:p>
          <a:p>
            <a:pPr algn="ctr"/>
            <a:r>
              <a:rPr lang="en-US" sz="1200" dirty="0" smtClean="0"/>
              <a:t>Paradigm</a:t>
            </a:r>
            <a:endParaRPr lang="en-US" sz="1200" dirty="0"/>
          </a:p>
        </p:txBody>
      </p:sp>
      <p:sp>
        <p:nvSpPr>
          <p:cNvPr id="4" name="TextBox 3"/>
          <p:cNvSpPr txBox="1"/>
          <p:nvPr/>
        </p:nvSpPr>
        <p:spPr>
          <a:xfrm>
            <a:off x="5105400" y="452733"/>
            <a:ext cx="769698" cy="461665"/>
          </a:xfrm>
          <a:prstGeom prst="rect">
            <a:avLst/>
          </a:prstGeom>
          <a:noFill/>
        </p:spPr>
        <p:txBody>
          <a:bodyPr wrap="none" rtlCol="0">
            <a:spAutoFit/>
          </a:bodyPr>
          <a:lstStyle/>
          <a:p>
            <a:pPr algn="ctr"/>
            <a:r>
              <a:rPr lang="en-US" sz="1200" dirty="0" smtClean="0"/>
              <a:t>Basic</a:t>
            </a:r>
          </a:p>
          <a:p>
            <a:pPr algn="ctr"/>
            <a:r>
              <a:rPr lang="en-US" sz="1200" dirty="0" smtClean="0"/>
              <a:t>Paradigm</a:t>
            </a:r>
            <a:endParaRPr lang="en-US" sz="1200" dirty="0"/>
          </a:p>
        </p:txBody>
      </p:sp>
      <p:sp>
        <p:nvSpPr>
          <p:cNvPr id="19" name="TextBox 18"/>
          <p:cNvSpPr txBox="1"/>
          <p:nvPr/>
        </p:nvSpPr>
        <p:spPr>
          <a:xfrm>
            <a:off x="6019800" y="6145857"/>
            <a:ext cx="1905000" cy="461665"/>
          </a:xfrm>
          <a:prstGeom prst="rect">
            <a:avLst/>
          </a:prstGeom>
          <a:noFill/>
          <a:ln>
            <a:solidFill>
              <a:srgbClr val="FF0000"/>
            </a:solidFill>
          </a:ln>
        </p:spPr>
        <p:txBody>
          <a:bodyPr wrap="square" rtlCol="0">
            <a:spAutoFit/>
          </a:bodyPr>
          <a:lstStyle/>
          <a:p>
            <a:r>
              <a:rPr lang="en-US" sz="1200" dirty="0" smtClean="0">
                <a:solidFill>
                  <a:srgbClr val="FF0000"/>
                </a:solidFill>
              </a:rPr>
              <a:t>Note error in </a:t>
            </a:r>
            <a:r>
              <a:rPr lang="en-US" sz="1200" dirty="0" err="1" smtClean="0">
                <a:solidFill>
                  <a:srgbClr val="FF0000"/>
                </a:solidFill>
              </a:rPr>
              <a:t>Rocine’s</a:t>
            </a:r>
            <a:r>
              <a:rPr lang="en-US" sz="1200" dirty="0" smtClean="0">
                <a:solidFill>
                  <a:srgbClr val="FF0000"/>
                </a:solidFill>
              </a:rPr>
              <a:t> table for DDO 2mp and 2fp.</a:t>
            </a:r>
            <a:endParaRPr lang="en-US" sz="1200" dirty="0">
              <a:solidFill>
                <a:srgbClr val="FF0000"/>
              </a:solidFill>
            </a:endParaRPr>
          </a:p>
        </p:txBody>
      </p:sp>
      <p:sp>
        <p:nvSpPr>
          <p:cNvPr id="33" name="TextBox 32"/>
          <p:cNvSpPr txBox="1"/>
          <p:nvPr/>
        </p:nvSpPr>
        <p:spPr>
          <a:xfrm>
            <a:off x="762000" y="1233100"/>
            <a:ext cx="990599" cy="276999"/>
          </a:xfrm>
          <a:prstGeom prst="rect">
            <a:avLst/>
          </a:prstGeom>
          <a:noFill/>
        </p:spPr>
        <p:txBody>
          <a:bodyPr wrap="square" rtlCol="0">
            <a:spAutoFit/>
          </a:bodyPr>
          <a:lstStyle/>
          <a:p>
            <a:pPr algn="ctr"/>
            <a:r>
              <a:rPr lang="en-US" sz="1200" dirty="0" smtClean="0"/>
              <a:t>Possessive</a:t>
            </a:r>
          </a:p>
        </p:txBody>
      </p:sp>
      <p:sp>
        <p:nvSpPr>
          <p:cNvPr id="35" name="TextBox 34"/>
          <p:cNvSpPr txBox="1"/>
          <p:nvPr/>
        </p:nvSpPr>
        <p:spPr>
          <a:xfrm>
            <a:off x="1752599" y="1233100"/>
            <a:ext cx="1219201" cy="276999"/>
          </a:xfrm>
          <a:prstGeom prst="rect">
            <a:avLst/>
          </a:prstGeom>
          <a:noFill/>
        </p:spPr>
        <p:txBody>
          <a:bodyPr wrap="square" rtlCol="0">
            <a:spAutoFit/>
          </a:bodyPr>
          <a:lstStyle/>
          <a:p>
            <a:pPr algn="ctr"/>
            <a:r>
              <a:rPr lang="en-US" sz="1200" dirty="0" smtClean="0"/>
              <a:t>Objective</a:t>
            </a:r>
          </a:p>
        </p:txBody>
      </p:sp>
      <p:sp>
        <p:nvSpPr>
          <p:cNvPr id="36" name="TextBox 35"/>
          <p:cNvSpPr txBox="1"/>
          <p:nvPr/>
        </p:nvSpPr>
        <p:spPr>
          <a:xfrm>
            <a:off x="2971801" y="1233100"/>
            <a:ext cx="1447800" cy="276999"/>
          </a:xfrm>
          <a:prstGeom prst="rect">
            <a:avLst/>
          </a:prstGeom>
          <a:noFill/>
        </p:spPr>
        <p:txBody>
          <a:bodyPr wrap="square" rtlCol="0">
            <a:spAutoFit/>
          </a:bodyPr>
          <a:lstStyle/>
          <a:p>
            <a:pPr algn="ctr"/>
            <a:r>
              <a:rPr lang="en-US" sz="1200" dirty="0" smtClean="0"/>
              <a:t>Possessive</a:t>
            </a:r>
          </a:p>
        </p:txBody>
      </p:sp>
      <p:sp>
        <p:nvSpPr>
          <p:cNvPr id="37" name="TextBox 36"/>
          <p:cNvSpPr txBox="1"/>
          <p:nvPr/>
        </p:nvSpPr>
        <p:spPr>
          <a:xfrm>
            <a:off x="4952999" y="1233100"/>
            <a:ext cx="1066801" cy="276999"/>
          </a:xfrm>
          <a:prstGeom prst="rect">
            <a:avLst/>
          </a:prstGeom>
          <a:noFill/>
        </p:spPr>
        <p:txBody>
          <a:bodyPr wrap="square" rtlCol="0">
            <a:spAutoFit/>
          </a:bodyPr>
          <a:lstStyle/>
          <a:p>
            <a:pPr algn="ctr"/>
            <a:r>
              <a:rPr lang="en-US" sz="1200" dirty="0" smtClean="0"/>
              <a:t>Possessive</a:t>
            </a:r>
          </a:p>
        </p:txBody>
      </p:sp>
      <p:sp>
        <p:nvSpPr>
          <p:cNvPr id="38" name="TextBox 37"/>
          <p:cNvSpPr txBox="1"/>
          <p:nvPr/>
        </p:nvSpPr>
        <p:spPr>
          <a:xfrm>
            <a:off x="6029325" y="1233100"/>
            <a:ext cx="1352550" cy="276999"/>
          </a:xfrm>
          <a:prstGeom prst="rect">
            <a:avLst/>
          </a:prstGeom>
          <a:noFill/>
        </p:spPr>
        <p:txBody>
          <a:bodyPr wrap="square" rtlCol="0">
            <a:spAutoFit/>
          </a:bodyPr>
          <a:lstStyle/>
          <a:p>
            <a:pPr algn="ctr"/>
            <a:r>
              <a:rPr lang="en-US" sz="1200" dirty="0" smtClean="0"/>
              <a:t>Objective</a:t>
            </a:r>
          </a:p>
        </p:txBody>
      </p:sp>
      <p:sp>
        <p:nvSpPr>
          <p:cNvPr id="39" name="TextBox 38"/>
          <p:cNvSpPr txBox="1"/>
          <p:nvPr/>
        </p:nvSpPr>
        <p:spPr>
          <a:xfrm>
            <a:off x="7391400" y="1233099"/>
            <a:ext cx="1524000" cy="276999"/>
          </a:xfrm>
          <a:prstGeom prst="rect">
            <a:avLst/>
          </a:prstGeom>
          <a:noFill/>
        </p:spPr>
        <p:txBody>
          <a:bodyPr wrap="square" rtlCol="0">
            <a:spAutoFit/>
          </a:bodyPr>
          <a:lstStyle/>
          <a:p>
            <a:pPr algn="ctr"/>
            <a:r>
              <a:rPr lang="en-US" sz="1200" dirty="0" smtClean="0"/>
              <a:t>Possessive</a:t>
            </a:r>
          </a:p>
        </p:txBody>
      </p:sp>
      <p:cxnSp>
        <p:nvCxnSpPr>
          <p:cNvPr id="40" name="Straight Arrow Connector 39"/>
          <p:cNvCxnSpPr/>
          <p:nvPr/>
        </p:nvCxnSpPr>
        <p:spPr>
          <a:xfrm>
            <a:off x="1299249" y="914399"/>
            <a:ext cx="0" cy="2241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5490249" y="914399"/>
            <a:ext cx="0" cy="2241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Double Bracket 56"/>
          <p:cNvSpPr/>
          <p:nvPr/>
        </p:nvSpPr>
        <p:spPr>
          <a:xfrm>
            <a:off x="6191250" y="2476501"/>
            <a:ext cx="1276350" cy="1704974"/>
          </a:xfrm>
          <a:prstGeom prst="bracketPair">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6072952" y="4133850"/>
            <a:ext cx="127823" cy="2009775"/>
          </a:xfrm>
          <a:custGeom>
            <a:avLst/>
            <a:gdLst>
              <a:gd name="connsiteX0" fmla="*/ 80198 w 127823"/>
              <a:gd name="connsiteY0" fmla="*/ 2009775 h 2009775"/>
              <a:gd name="connsiteX1" fmla="*/ 3998 w 127823"/>
              <a:gd name="connsiteY1" fmla="*/ 1114425 h 2009775"/>
              <a:gd name="connsiteX2" fmla="*/ 23048 w 127823"/>
              <a:gd name="connsiteY2" fmla="*/ 295275 h 2009775"/>
              <a:gd name="connsiteX3" fmla="*/ 127823 w 127823"/>
              <a:gd name="connsiteY3" fmla="*/ 0 h 2009775"/>
            </a:gdLst>
            <a:ahLst/>
            <a:cxnLst>
              <a:cxn ang="0">
                <a:pos x="connsiteX0" y="connsiteY0"/>
              </a:cxn>
              <a:cxn ang="0">
                <a:pos x="connsiteX1" y="connsiteY1"/>
              </a:cxn>
              <a:cxn ang="0">
                <a:pos x="connsiteX2" y="connsiteY2"/>
              </a:cxn>
              <a:cxn ang="0">
                <a:pos x="connsiteX3" y="connsiteY3"/>
              </a:cxn>
            </a:cxnLst>
            <a:rect l="l" t="t" r="r" b="b"/>
            <a:pathLst>
              <a:path w="127823" h="2009775">
                <a:moveTo>
                  <a:pt x="80198" y="2009775"/>
                </a:moveTo>
                <a:cubicBezTo>
                  <a:pt x="46860" y="1704975"/>
                  <a:pt x="13523" y="1400175"/>
                  <a:pt x="3998" y="1114425"/>
                </a:cubicBezTo>
                <a:cubicBezTo>
                  <a:pt x="-5527" y="828675"/>
                  <a:pt x="2411" y="481012"/>
                  <a:pt x="23048" y="295275"/>
                </a:cubicBezTo>
                <a:cubicBezTo>
                  <a:pt x="43685" y="109538"/>
                  <a:pt x="85754" y="54769"/>
                  <a:pt x="127823" y="0"/>
                </a:cubicBezTo>
              </a:path>
            </a:pathLst>
          </a:custGeom>
          <a:noFill/>
          <a:ln w="9525">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246621" y="83401"/>
            <a:ext cx="3485441" cy="369332"/>
          </a:xfrm>
          <a:prstGeom prst="rect">
            <a:avLst/>
          </a:prstGeom>
          <a:noFill/>
        </p:spPr>
        <p:txBody>
          <a:bodyPr wrap="none" rtlCol="0">
            <a:spAutoFit/>
          </a:bodyPr>
          <a:lstStyle/>
          <a:p>
            <a:r>
              <a:rPr lang="en-US" dirty="0" smtClean="0"/>
              <a:t>Find the differences in the endings.</a:t>
            </a:r>
            <a:endParaRPr lang="en-US" dirty="0"/>
          </a:p>
        </p:txBody>
      </p:sp>
      <p:cxnSp>
        <p:nvCxnSpPr>
          <p:cNvPr id="17" name="Straight Arrow Connector 16"/>
          <p:cNvCxnSpPr/>
          <p:nvPr/>
        </p:nvCxnSpPr>
        <p:spPr>
          <a:xfrm>
            <a:off x="2721191" y="1219200"/>
            <a:ext cx="0" cy="264319"/>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368422" y="942201"/>
            <a:ext cx="603379" cy="276999"/>
          </a:xfrm>
          <a:prstGeom prst="rect">
            <a:avLst/>
          </a:prstGeom>
          <a:noFill/>
          <a:ln>
            <a:solidFill>
              <a:srgbClr val="FF00FF"/>
            </a:solidFill>
          </a:ln>
        </p:spPr>
        <p:txBody>
          <a:bodyPr wrap="square" rtlCol="0">
            <a:spAutoFit/>
          </a:bodyPr>
          <a:lstStyle/>
          <a:p>
            <a:r>
              <a:rPr lang="en-US" sz="1200" dirty="0" err="1" smtClean="0">
                <a:solidFill>
                  <a:srgbClr val="FF00FF"/>
                </a:solidFill>
              </a:rPr>
              <a:t>Holem</a:t>
            </a:r>
            <a:endParaRPr lang="en-US" sz="1200" dirty="0">
              <a:solidFill>
                <a:srgbClr val="FF00FF"/>
              </a:solidFill>
            </a:endParaRPr>
          </a:p>
        </p:txBody>
      </p:sp>
      <p:sp>
        <p:nvSpPr>
          <p:cNvPr id="20" name="Oval 19"/>
          <p:cNvSpPr/>
          <p:nvPr/>
        </p:nvSpPr>
        <p:spPr>
          <a:xfrm>
            <a:off x="2613460" y="17147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613460" y="25908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613460" y="35052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613460" y="440055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613460" y="5305425"/>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7096125" y="161925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7096125" y="25146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096125" y="3409949"/>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029450" y="5305424"/>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046182" y="452733"/>
            <a:ext cx="632033" cy="461665"/>
          </a:xfrm>
          <a:prstGeom prst="rect">
            <a:avLst/>
          </a:prstGeom>
          <a:noFill/>
        </p:spPr>
        <p:txBody>
          <a:bodyPr wrap="none" rtlCol="0">
            <a:spAutoFit/>
          </a:bodyPr>
          <a:lstStyle/>
          <a:p>
            <a:pPr algn="ctr"/>
            <a:r>
              <a:rPr lang="en-US" sz="1200" dirty="0" smtClean="0"/>
              <a:t>DDO</a:t>
            </a:r>
          </a:p>
          <a:p>
            <a:pPr algn="ctr"/>
            <a:r>
              <a:rPr lang="en-US" sz="1200" dirty="0" smtClean="0"/>
              <a:t>+ suffix</a:t>
            </a:r>
            <a:endParaRPr lang="en-US" sz="1200" dirty="0"/>
          </a:p>
        </p:txBody>
      </p:sp>
      <p:sp>
        <p:nvSpPr>
          <p:cNvPr id="30" name="TextBox 29"/>
          <p:cNvSpPr txBox="1"/>
          <p:nvPr/>
        </p:nvSpPr>
        <p:spPr>
          <a:xfrm>
            <a:off x="6389583" y="452733"/>
            <a:ext cx="632033" cy="461665"/>
          </a:xfrm>
          <a:prstGeom prst="rect">
            <a:avLst/>
          </a:prstGeom>
          <a:noFill/>
        </p:spPr>
        <p:txBody>
          <a:bodyPr wrap="none" rtlCol="0">
            <a:spAutoFit/>
          </a:bodyPr>
          <a:lstStyle/>
          <a:p>
            <a:pPr algn="ctr"/>
            <a:r>
              <a:rPr lang="en-US" sz="1200" dirty="0" smtClean="0"/>
              <a:t>DDO</a:t>
            </a:r>
          </a:p>
          <a:p>
            <a:pPr algn="ctr"/>
            <a:r>
              <a:rPr lang="en-US" sz="1200" dirty="0" smtClean="0"/>
              <a:t>+ suffix</a:t>
            </a:r>
            <a:endParaRPr lang="en-US" sz="1200" dirty="0"/>
          </a:p>
        </p:txBody>
      </p:sp>
      <p:sp>
        <p:nvSpPr>
          <p:cNvPr id="31" name="TextBox 30"/>
          <p:cNvSpPr txBox="1"/>
          <p:nvPr/>
        </p:nvSpPr>
        <p:spPr>
          <a:xfrm>
            <a:off x="3379684" y="452733"/>
            <a:ext cx="632033" cy="461665"/>
          </a:xfrm>
          <a:prstGeom prst="rect">
            <a:avLst/>
          </a:prstGeom>
          <a:noFill/>
        </p:spPr>
        <p:txBody>
          <a:bodyPr wrap="none" rtlCol="0">
            <a:spAutoFit/>
          </a:bodyPr>
          <a:lstStyle/>
          <a:p>
            <a:pPr algn="ctr"/>
            <a:r>
              <a:rPr lang="en-US" sz="1200" dirty="0" smtClean="0"/>
              <a:t>Noun</a:t>
            </a:r>
          </a:p>
          <a:p>
            <a:pPr algn="ctr"/>
            <a:r>
              <a:rPr lang="en-US" sz="1200" dirty="0" smtClean="0"/>
              <a:t>+ suffix</a:t>
            </a:r>
            <a:endParaRPr lang="en-US" sz="1200" dirty="0"/>
          </a:p>
        </p:txBody>
      </p:sp>
      <p:sp>
        <p:nvSpPr>
          <p:cNvPr id="32" name="TextBox 31"/>
          <p:cNvSpPr txBox="1"/>
          <p:nvPr/>
        </p:nvSpPr>
        <p:spPr>
          <a:xfrm>
            <a:off x="7837383" y="452733"/>
            <a:ext cx="632033" cy="461665"/>
          </a:xfrm>
          <a:prstGeom prst="rect">
            <a:avLst/>
          </a:prstGeom>
          <a:noFill/>
        </p:spPr>
        <p:txBody>
          <a:bodyPr wrap="none" rtlCol="0">
            <a:spAutoFit/>
          </a:bodyPr>
          <a:lstStyle/>
          <a:p>
            <a:pPr algn="ctr"/>
            <a:r>
              <a:rPr lang="en-US" sz="1200" dirty="0" smtClean="0"/>
              <a:t>Noun</a:t>
            </a:r>
          </a:p>
          <a:p>
            <a:pPr algn="ctr"/>
            <a:r>
              <a:rPr lang="en-US" sz="1200" dirty="0" smtClean="0"/>
              <a:t>+ suffix</a:t>
            </a:r>
            <a:endParaRPr lang="en-US" sz="1200" dirty="0"/>
          </a:p>
        </p:txBody>
      </p:sp>
      <p:sp>
        <p:nvSpPr>
          <p:cNvPr id="42" name="TextBox 41"/>
          <p:cNvSpPr txBox="1"/>
          <p:nvPr/>
        </p:nvSpPr>
        <p:spPr>
          <a:xfrm>
            <a:off x="6816441" y="942201"/>
            <a:ext cx="603379" cy="276999"/>
          </a:xfrm>
          <a:prstGeom prst="rect">
            <a:avLst/>
          </a:prstGeom>
          <a:noFill/>
          <a:ln>
            <a:solidFill>
              <a:srgbClr val="FF00FF"/>
            </a:solidFill>
          </a:ln>
        </p:spPr>
        <p:txBody>
          <a:bodyPr wrap="square" rtlCol="0">
            <a:spAutoFit/>
          </a:bodyPr>
          <a:lstStyle/>
          <a:p>
            <a:r>
              <a:rPr lang="en-US" sz="1200" dirty="0" err="1" smtClean="0">
                <a:solidFill>
                  <a:srgbClr val="FF00FF"/>
                </a:solidFill>
              </a:rPr>
              <a:t>Holem</a:t>
            </a:r>
            <a:endParaRPr lang="en-US" sz="1200" dirty="0">
              <a:solidFill>
                <a:srgbClr val="FF00FF"/>
              </a:solidFill>
            </a:endParaRPr>
          </a:p>
        </p:txBody>
      </p:sp>
      <p:cxnSp>
        <p:nvCxnSpPr>
          <p:cNvPr id="43" name="Straight Arrow Connector 42"/>
          <p:cNvCxnSpPr/>
          <p:nvPr/>
        </p:nvCxnSpPr>
        <p:spPr>
          <a:xfrm>
            <a:off x="7191372" y="1219200"/>
            <a:ext cx="0" cy="264319"/>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343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66177614"/>
              </p:ext>
            </p:extLst>
          </p:nvPr>
        </p:nvGraphicFramePr>
        <p:xfrm>
          <a:off x="304800" y="1511300"/>
          <a:ext cx="8610600" cy="4508500"/>
        </p:xfrm>
        <a:graphic>
          <a:graphicData uri="http://schemas.openxmlformats.org/drawingml/2006/table">
            <a:tbl>
              <a:tblPr firstRow="1" bandRow="1">
                <a:tableStyleId>{5940675A-B579-460E-94D1-54222C63F5DA}</a:tableStyleId>
              </a:tblPr>
              <a:tblGrid>
                <a:gridCol w="457200"/>
                <a:gridCol w="990600"/>
                <a:gridCol w="1219200"/>
                <a:gridCol w="1447800"/>
                <a:gridCol w="533400"/>
                <a:gridCol w="1066800"/>
                <a:gridCol w="1371600"/>
                <a:gridCol w="1524000"/>
              </a:tblGrid>
              <a:tr h="901700">
                <a:tc>
                  <a:txBody>
                    <a:bodyPr/>
                    <a:lstStyle/>
                    <a:p>
                      <a:r>
                        <a:rPr lang="en-US" sz="1200" dirty="0" smtClean="0"/>
                        <a:t>3ms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לוֹ</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אֹתוֹ</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3mp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לָהֶם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kumimoji="0" lang="he-IL" sz="2000" b="0" i="0" u="none" strike="noStrike" kern="1200" cap="none" spc="0" normalizeH="0" baseline="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אֹתָם</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468x</a:t>
                      </a:r>
                      <a:r>
                        <a:rPr lang="he-IL" sz="1200" kern="1200" dirty="0" smtClean="0">
                          <a:solidFill>
                            <a:schemeClr val="tx1"/>
                          </a:solidFill>
                          <a:latin typeface="SBL Hebrew" panose="02000000000000000000" pitchFamily="2" charset="-79"/>
                          <a:ea typeface="+mn-ea"/>
                          <a:cs typeface="SBL Hebrew" panose="02000000000000000000" pitchFamily="2" charset="-79"/>
                        </a:rPr>
                        <a:t>)</a:t>
                      </a:r>
                    </a:p>
                    <a:p>
                      <a:pPr algn="r" rtl="1"/>
                      <a:r>
                        <a:rPr lang="he-IL" sz="2000" kern="1200" dirty="0" smtClean="0">
                          <a:solidFill>
                            <a:schemeClr val="tx1"/>
                          </a:solidFill>
                          <a:latin typeface="SBL Hebrew" panose="02000000000000000000" pitchFamily="2" charset="-79"/>
                          <a:ea typeface="+mn-ea"/>
                          <a:cs typeface="SBL Hebrew" panose="02000000000000000000" pitchFamily="2" charset="-79"/>
                        </a:rPr>
                        <a:t>אֶתְהֶם</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5x</a:t>
                      </a:r>
                      <a:r>
                        <a:rPr lang="he-IL" sz="1200" kern="1200" dirty="0" smtClean="0">
                          <a:solidFill>
                            <a:schemeClr val="tx1"/>
                          </a:solidFill>
                          <a:latin typeface="SBL Hebrew" panose="02000000000000000000" pitchFamily="2" charset="-79"/>
                          <a:ea typeface="+mn-ea"/>
                          <a:cs typeface="SBL Hebrew" panose="02000000000000000000" pitchFamily="2" charset="-79"/>
                        </a:rPr>
                        <a:t>)</a:t>
                      </a:r>
                      <a:endParaRPr lang="en-US" sz="1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3fs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לָהּ</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אֹתָהּ</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3fp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לָהֶן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kumimoji="0" lang="he-IL" sz="2000" b="0" i="0" u="none" strike="noStrike" kern="1200" cap="none" spc="0" normalizeH="0" baseline="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אֹתָן</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4x</a:t>
                      </a:r>
                      <a:r>
                        <a:rPr lang="he-IL" sz="1200" kern="1200" dirty="0" smtClean="0">
                          <a:solidFill>
                            <a:schemeClr val="tx1"/>
                          </a:solidFill>
                          <a:latin typeface="SBL Hebrew" panose="02000000000000000000" pitchFamily="2" charset="-79"/>
                          <a:ea typeface="+mn-ea"/>
                          <a:cs typeface="SBL Hebrew" panose="02000000000000000000" pitchFamily="2" charset="-79"/>
                        </a:rPr>
                        <a:t>)</a:t>
                      </a:r>
                    </a:p>
                    <a:p>
                      <a:pPr algn="r" rtl="1"/>
                      <a:r>
                        <a:rPr lang="he-IL" sz="2000" kern="1200" dirty="0" smtClean="0">
                          <a:solidFill>
                            <a:schemeClr val="tx1"/>
                          </a:solidFill>
                          <a:latin typeface="SBL Hebrew" panose="02000000000000000000" pitchFamily="2" charset="-79"/>
                          <a:ea typeface="+mn-ea"/>
                          <a:cs typeface="SBL Hebrew" panose="02000000000000000000" pitchFamily="2" charset="-79"/>
                        </a:rPr>
                        <a:t>אֶתְהֶן</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13x</a:t>
                      </a:r>
                      <a:r>
                        <a:rPr lang="he-IL" sz="1200" kern="1200" dirty="0" smtClean="0">
                          <a:solidFill>
                            <a:schemeClr val="tx1"/>
                          </a:solidFill>
                          <a:latin typeface="SBL Hebrew" panose="02000000000000000000" pitchFamily="2" charset="-79"/>
                          <a:ea typeface="+mn-ea"/>
                          <a:cs typeface="SBL Hebrew" panose="02000000000000000000" pitchFamily="2" charset="-79"/>
                        </a:rPr>
                        <a:t>)</a:t>
                      </a:r>
                      <a:endParaRPr lang="en-US" sz="1200" kern="1200" dirty="0" smtClean="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2ms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אֱלֹהֶ֫יךָ</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2mp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לָכֶם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אֹתָם</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 (</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1x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אֶתְכֶם</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 (</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300x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endPar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אֱלֹהֵ֫יכֶם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2fs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אֱלֹהַ֫יִךְ</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2fp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לָכֶן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(Not attested in HB)</a:t>
                      </a: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אֱלֹהֵ֫יכֶן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1cs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לִי</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אֹתִי</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1cp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לָ֫נוּ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3200" kern="1200" dirty="0" smtClean="0">
                          <a:solidFill>
                            <a:schemeClr val="tx1"/>
                          </a:solidFill>
                          <a:latin typeface="SBL Hebrew" panose="02000000000000000000" pitchFamily="2" charset="-79"/>
                          <a:ea typeface="+mn-ea"/>
                          <a:cs typeface="SBL Hebrew" panose="02000000000000000000" pitchFamily="2" charset="-79"/>
                        </a:rPr>
                        <a:t>אֹתָ֫נוּ</a:t>
                      </a:r>
                      <a:r>
                        <a:rPr lang="en-US" sz="1200" kern="1200" dirty="0" smtClean="0">
                          <a:solidFill>
                            <a:schemeClr val="tx1"/>
                          </a:solidFill>
                          <a:latin typeface="SBL Hebrew" panose="02000000000000000000" pitchFamily="2" charset="-79"/>
                          <a:ea typeface="+mn-ea"/>
                          <a:cs typeface="SBL Hebrew" panose="02000000000000000000" pitchFamily="2" charset="-79"/>
                        </a:rPr>
                        <a:t> </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33x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endPar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אֱלֹהֵ֫ינוּ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bl>
          </a:graphicData>
        </a:graphic>
      </p:graphicFrame>
      <p:sp>
        <p:nvSpPr>
          <p:cNvPr id="3" name="TextBox 2"/>
          <p:cNvSpPr txBox="1"/>
          <p:nvPr/>
        </p:nvSpPr>
        <p:spPr>
          <a:xfrm>
            <a:off x="914400" y="452733"/>
            <a:ext cx="769698" cy="461665"/>
          </a:xfrm>
          <a:prstGeom prst="rect">
            <a:avLst/>
          </a:prstGeom>
          <a:noFill/>
        </p:spPr>
        <p:txBody>
          <a:bodyPr wrap="none" rtlCol="0">
            <a:spAutoFit/>
          </a:bodyPr>
          <a:lstStyle/>
          <a:p>
            <a:pPr algn="ctr"/>
            <a:r>
              <a:rPr lang="en-US" sz="1200" dirty="0" smtClean="0"/>
              <a:t>Basic</a:t>
            </a:r>
          </a:p>
          <a:p>
            <a:pPr algn="ctr"/>
            <a:r>
              <a:rPr lang="en-US" sz="1200" dirty="0" smtClean="0"/>
              <a:t>Paradigm</a:t>
            </a:r>
            <a:endParaRPr lang="en-US" sz="1200" dirty="0"/>
          </a:p>
        </p:txBody>
      </p:sp>
      <p:sp>
        <p:nvSpPr>
          <p:cNvPr id="4" name="TextBox 3"/>
          <p:cNvSpPr txBox="1"/>
          <p:nvPr/>
        </p:nvSpPr>
        <p:spPr>
          <a:xfrm>
            <a:off x="5105400" y="452733"/>
            <a:ext cx="769698" cy="461665"/>
          </a:xfrm>
          <a:prstGeom prst="rect">
            <a:avLst/>
          </a:prstGeom>
          <a:noFill/>
        </p:spPr>
        <p:txBody>
          <a:bodyPr wrap="none" rtlCol="0">
            <a:spAutoFit/>
          </a:bodyPr>
          <a:lstStyle/>
          <a:p>
            <a:pPr algn="ctr"/>
            <a:r>
              <a:rPr lang="en-US" sz="1200" dirty="0" smtClean="0"/>
              <a:t>Basic</a:t>
            </a:r>
          </a:p>
          <a:p>
            <a:pPr algn="ctr"/>
            <a:r>
              <a:rPr lang="en-US" sz="1200" dirty="0" smtClean="0"/>
              <a:t>Paradigm</a:t>
            </a:r>
            <a:endParaRPr lang="en-US" sz="1200" dirty="0"/>
          </a:p>
        </p:txBody>
      </p:sp>
      <p:sp>
        <p:nvSpPr>
          <p:cNvPr id="9" name="Freeform 8"/>
          <p:cNvSpPr/>
          <p:nvPr/>
        </p:nvSpPr>
        <p:spPr>
          <a:xfrm>
            <a:off x="3435012" y="1701987"/>
            <a:ext cx="424719" cy="520720"/>
          </a:xfrm>
          <a:custGeom>
            <a:avLst/>
            <a:gdLst>
              <a:gd name="connsiteX0" fmla="*/ 38438 w 481764"/>
              <a:gd name="connsiteY0" fmla="*/ 25213 h 520720"/>
              <a:gd name="connsiteX1" fmla="*/ 241638 w 481764"/>
              <a:gd name="connsiteY1" fmla="*/ 6163 h 520720"/>
              <a:gd name="connsiteX2" fmla="*/ 298788 w 481764"/>
              <a:gd name="connsiteY2" fmla="*/ 88713 h 520720"/>
              <a:gd name="connsiteX3" fmla="*/ 260688 w 481764"/>
              <a:gd name="connsiteY3" fmla="*/ 304613 h 520720"/>
              <a:gd name="connsiteX4" fmla="*/ 292438 w 481764"/>
              <a:gd name="connsiteY4" fmla="*/ 412563 h 520720"/>
              <a:gd name="connsiteX5" fmla="*/ 387688 w 481764"/>
              <a:gd name="connsiteY5" fmla="*/ 349063 h 520720"/>
              <a:gd name="connsiteX6" fmla="*/ 470238 w 481764"/>
              <a:gd name="connsiteY6" fmla="*/ 399863 h 520720"/>
              <a:gd name="connsiteX7" fmla="*/ 451188 w 481764"/>
              <a:gd name="connsiteY7" fmla="*/ 514163 h 520720"/>
              <a:gd name="connsiteX8" fmla="*/ 197188 w 481764"/>
              <a:gd name="connsiteY8" fmla="*/ 501463 h 520720"/>
              <a:gd name="connsiteX9" fmla="*/ 25738 w 481764"/>
              <a:gd name="connsiteY9" fmla="*/ 457013 h 520720"/>
              <a:gd name="connsiteX10" fmla="*/ 338 w 481764"/>
              <a:gd name="connsiteY10" fmla="*/ 177613 h 520720"/>
              <a:gd name="connsiteX11" fmla="*/ 38438 w 481764"/>
              <a:gd name="connsiteY11" fmla="*/ 25213 h 52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1764" h="520720">
                <a:moveTo>
                  <a:pt x="38438" y="25213"/>
                </a:moveTo>
                <a:cubicBezTo>
                  <a:pt x="78655" y="-3362"/>
                  <a:pt x="198246" y="-4420"/>
                  <a:pt x="241638" y="6163"/>
                </a:cubicBezTo>
                <a:cubicBezTo>
                  <a:pt x="285030" y="16746"/>
                  <a:pt x="295613" y="38971"/>
                  <a:pt x="298788" y="88713"/>
                </a:cubicBezTo>
                <a:cubicBezTo>
                  <a:pt x="301963" y="138455"/>
                  <a:pt x="261746" y="250638"/>
                  <a:pt x="260688" y="304613"/>
                </a:cubicBezTo>
                <a:cubicBezTo>
                  <a:pt x="259630" y="358588"/>
                  <a:pt x="271271" y="405155"/>
                  <a:pt x="292438" y="412563"/>
                </a:cubicBezTo>
                <a:cubicBezTo>
                  <a:pt x="313605" y="419971"/>
                  <a:pt x="358055" y="351180"/>
                  <a:pt x="387688" y="349063"/>
                </a:cubicBezTo>
                <a:cubicBezTo>
                  <a:pt x="417321" y="346946"/>
                  <a:pt x="459655" y="372346"/>
                  <a:pt x="470238" y="399863"/>
                </a:cubicBezTo>
                <a:cubicBezTo>
                  <a:pt x="480821" y="427380"/>
                  <a:pt x="496696" y="497230"/>
                  <a:pt x="451188" y="514163"/>
                </a:cubicBezTo>
                <a:cubicBezTo>
                  <a:pt x="405680" y="531096"/>
                  <a:pt x="268096" y="510988"/>
                  <a:pt x="197188" y="501463"/>
                </a:cubicBezTo>
                <a:cubicBezTo>
                  <a:pt x="126280" y="491938"/>
                  <a:pt x="58546" y="510988"/>
                  <a:pt x="25738" y="457013"/>
                </a:cubicBezTo>
                <a:cubicBezTo>
                  <a:pt x="-7070" y="403038"/>
                  <a:pt x="1396" y="249580"/>
                  <a:pt x="338" y="177613"/>
                </a:cubicBezTo>
                <a:cubicBezTo>
                  <a:pt x="-720" y="105646"/>
                  <a:pt x="-1779" y="53788"/>
                  <a:pt x="38438" y="25213"/>
                </a:cubicBezTo>
                <a:close/>
              </a:path>
            </a:pathLst>
          </a:cu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20716" y="2590800"/>
            <a:ext cx="288154" cy="533400"/>
          </a:xfrm>
          <a:prstGeom prst="ellipse">
            <a:avLst/>
          </a:pr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019800" y="6145857"/>
            <a:ext cx="1905000" cy="461665"/>
          </a:xfrm>
          <a:prstGeom prst="rect">
            <a:avLst/>
          </a:prstGeom>
          <a:noFill/>
          <a:ln>
            <a:solidFill>
              <a:srgbClr val="FF0000"/>
            </a:solidFill>
          </a:ln>
        </p:spPr>
        <p:txBody>
          <a:bodyPr wrap="square" rtlCol="0">
            <a:spAutoFit/>
          </a:bodyPr>
          <a:lstStyle/>
          <a:p>
            <a:r>
              <a:rPr lang="en-US" sz="1200" dirty="0" smtClean="0">
                <a:solidFill>
                  <a:srgbClr val="FF0000"/>
                </a:solidFill>
              </a:rPr>
              <a:t>Note error in </a:t>
            </a:r>
            <a:r>
              <a:rPr lang="en-US" sz="1200" dirty="0" err="1" smtClean="0">
                <a:solidFill>
                  <a:srgbClr val="FF0000"/>
                </a:solidFill>
              </a:rPr>
              <a:t>Rocine’s</a:t>
            </a:r>
            <a:r>
              <a:rPr lang="en-US" sz="1200" dirty="0" smtClean="0">
                <a:solidFill>
                  <a:srgbClr val="FF0000"/>
                </a:solidFill>
              </a:rPr>
              <a:t> table for DDO 2mp and 2fp.</a:t>
            </a:r>
            <a:endParaRPr lang="en-US" sz="1200" dirty="0">
              <a:solidFill>
                <a:srgbClr val="FF0000"/>
              </a:solidFill>
            </a:endParaRPr>
          </a:p>
        </p:txBody>
      </p:sp>
      <p:sp>
        <p:nvSpPr>
          <p:cNvPr id="33" name="TextBox 32"/>
          <p:cNvSpPr txBox="1"/>
          <p:nvPr/>
        </p:nvSpPr>
        <p:spPr>
          <a:xfrm>
            <a:off x="762000" y="1233100"/>
            <a:ext cx="990599" cy="276999"/>
          </a:xfrm>
          <a:prstGeom prst="rect">
            <a:avLst/>
          </a:prstGeom>
          <a:noFill/>
        </p:spPr>
        <p:txBody>
          <a:bodyPr wrap="square" rtlCol="0">
            <a:spAutoFit/>
          </a:bodyPr>
          <a:lstStyle/>
          <a:p>
            <a:pPr algn="ctr"/>
            <a:r>
              <a:rPr lang="en-US" sz="1200" dirty="0" smtClean="0"/>
              <a:t>Possessive</a:t>
            </a:r>
          </a:p>
        </p:txBody>
      </p:sp>
      <p:sp>
        <p:nvSpPr>
          <p:cNvPr id="35" name="TextBox 34"/>
          <p:cNvSpPr txBox="1"/>
          <p:nvPr/>
        </p:nvSpPr>
        <p:spPr>
          <a:xfrm>
            <a:off x="1752599" y="1233100"/>
            <a:ext cx="1219201" cy="276999"/>
          </a:xfrm>
          <a:prstGeom prst="rect">
            <a:avLst/>
          </a:prstGeom>
          <a:noFill/>
        </p:spPr>
        <p:txBody>
          <a:bodyPr wrap="square" rtlCol="0">
            <a:spAutoFit/>
          </a:bodyPr>
          <a:lstStyle/>
          <a:p>
            <a:pPr algn="ctr"/>
            <a:r>
              <a:rPr lang="en-US" sz="1200" dirty="0" smtClean="0"/>
              <a:t>Objective</a:t>
            </a:r>
          </a:p>
        </p:txBody>
      </p:sp>
      <p:sp>
        <p:nvSpPr>
          <p:cNvPr id="36" name="TextBox 35"/>
          <p:cNvSpPr txBox="1"/>
          <p:nvPr/>
        </p:nvSpPr>
        <p:spPr>
          <a:xfrm>
            <a:off x="2971801" y="1233100"/>
            <a:ext cx="1447800" cy="276999"/>
          </a:xfrm>
          <a:prstGeom prst="rect">
            <a:avLst/>
          </a:prstGeom>
          <a:noFill/>
        </p:spPr>
        <p:txBody>
          <a:bodyPr wrap="square" rtlCol="0">
            <a:spAutoFit/>
          </a:bodyPr>
          <a:lstStyle/>
          <a:p>
            <a:pPr algn="ctr"/>
            <a:r>
              <a:rPr lang="en-US" sz="1200" dirty="0" smtClean="0"/>
              <a:t>Possessive</a:t>
            </a:r>
          </a:p>
        </p:txBody>
      </p:sp>
      <p:sp>
        <p:nvSpPr>
          <p:cNvPr id="37" name="TextBox 36"/>
          <p:cNvSpPr txBox="1"/>
          <p:nvPr/>
        </p:nvSpPr>
        <p:spPr>
          <a:xfrm>
            <a:off x="4952999" y="1233100"/>
            <a:ext cx="1066801" cy="276999"/>
          </a:xfrm>
          <a:prstGeom prst="rect">
            <a:avLst/>
          </a:prstGeom>
          <a:noFill/>
        </p:spPr>
        <p:txBody>
          <a:bodyPr wrap="square" rtlCol="0">
            <a:spAutoFit/>
          </a:bodyPr>
          <a:lstStyle/>
          <a:p>
            <a:pPr algn="ctr"/>
            <a:r>
              <a:rPr lang="en-US" sz="1200" dirty="0" smtClean="0"/>
              <a:t>Possessive</a:t>
            </a:r>
          </a:p>
        </p:txBody>
      </p:sp>
      <p:sp>
        <p:nvSpPr>
          <p:cNvPr id="38" name="TextBox 37"/>
          <p:cNvSpPr txBox="1"/>
          <p:nvPr/>
        </p:nvSpPr>
        <p:spPr>
          <a:xfrm>
            <a:off x="6029325" y="1233100"/>
            <a:ext cx="1352550" cy="276999"/>
          </a:xfrm>
          <a:prstGeom prst="rect">
            <a:avLst/>
          </a:prstGeom>
          <a:noFill/>
        </p:spPr>
        <p:txBody>
          <a:bodyPr wrap="square" rtlCol="0">
            <a:spAutoFit/>
          </a:bodyPr>
          <a:lstStyle/>
          <a:p>
            <a:pPr algn="ctr"/>
            <a:r>
              <a:rPr lang="en-US" sz="1200" dirty="0" smtClean="0"/>
              <a:t>Objective</a:t>
            </a:r>
          </a:p>
        </p:txBody>
      </p:sp>
      <p:sp>
        <p:nvSpPr>
          <p:cNvPr id="39" name="TextBox 38"/>
          <p:cNvSpPr txBox="1"/>
          <p:nvPr/>
        </p:nvSpPr>
        <p:spPr>
          <a:xfrm>
            <a:off x="7391400" y="1233099"/>
            <a:ext cx="1524000" cy="276999"/>
          </a:xfrm>
          <a:prstGeom prst="rect">
            <a:avLst/>
          </a:prstGeom>
          <a:noFill/>
        </p:spPr>
        <p:txBody>
          <a:bodyPr wrap="square" rtlCol="0">
            <a:spAutoFit/>
          </a:bodyPr>
          <a:lstStyle/>
          <a:p>
            <a:pPr algn="ctr"/>
            <a:r>
              <a:rPr lang="en-US" sz="1200" dirty="0" smtClean="0"/>
              <a:t>Possessive</a:t>
            </a:r>
          </a:p>
        </p:txBody>
      </p:sp>
      <p:cxnSp>
        <p:nvCxnSpPr>
          <p:cNvPr id="40" name="Straight Arrow Connector 39"/>
          <p:cNvCxnSpPr/>
          <p:nvPr/>
        </p:nvCxnSpPr>
        <p:spPr>
          <a:xfrm>
            <a:off x="1299249" y="914399"/>
            <a:ext cx="0" cy="2241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5490249" y="914399"/>
            <a:ext cx="0" cy="2241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131195" y="2590800"/>
            <a:ext cx="288154" cy="533400"/>
          </a:xfrm>
          <a:prstGeom prst="ellipse">
            <a:avLst/>
          </a:pr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1202797" y="2590800"/>
            <a:ext cx="288154" cy="533400"/>
          </a:xfrm>
          <a:prstGeom prst="ellipse">
            <a:avLst/>
          </a:pr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247901" y="1714500"/>
            <a:ext cx="190498" cy="428625"/>
          </a:xfrm>
          <a:prstGeom prst="ellipse">
            <a:avLst/>
          </a:pr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346875" y="1714500"/>
            <a:ext cx="190498" cy="428625"/>
          </a:xfrm>
          <a:prstGeom prst="ellipse">
            <a:avLst/>
          </a:pr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1466850" y="1586502"/>
            <a:ext cx="2028825" cy="118473"/>
          </a:xfrm>
          <a:custGeom>
            <a:avLst/>
            <a:gdLst>
              <a:gd name="connsiteX0" fmla="*/ 0 w 2028825"/>
              <a:gd name="connsiteY0" fmla="*/ 118473 h 118473"/>
              <a:gd name="connsiteX1" fmla="*/ 381000 w 2028825"/>
              <a:gd name="connsiteY1" fmla="*/ 32748 h 118473"/>
              <a:gd name="connsiteX2" fmla="*/ 838200 w 2028825"/>
              <a:gd name="connsiteY2" fmla="*/ 108948 h 118473"/>
              <a:gd name="connsiteX3" fmla="*/ 1285875 w 2028825"/>
              <a:gd name="connsiteY3" fmla="*/ 23223 h 118473"/>
              <a:gd name="connsiteX4" fmla="*/ 1819275 w 2028825"/>
              <a:gd name="connsiteY4" fmla="*/ 4173 h 118473"/>
              <a:gd name="connsiteX5" fmla="*/ 2028825 w 2028825"/>
              <a:gd name="connsiteY5" fmla="*/ 89898 h 11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28825" h="118473">
                <a:moveTo>
                  <a:pt x="0" y="118473"/>
                </a:moveTo>
                <a:cubicBezTo>
                  <a:pt x="120650" y="76404"/>
                  <a:pt x="241300" y="34335"/>
                  <a:pt x="381000" y="32748"/>
                </a:cubicBezTo>
                <a:cubicBezTo>
                  <a:pt x="520700" y="31160"/>
                  <a:pt x="687388" y="110535"/>
                  <a:pt x="838200" y="108948"/>
                </a:cubicBezTo>
                <a:cubicBezTo>
                  <a:pt x="989012" y="107361"/>
                  <a:pt x="1122363" y="40685"/>
                  <a:pt x="1285875" y="23223"/>
                </a:cubicBezTo>
                <a:cubicBezTo>
                  <a:pt x="1449387" y="5761"/>
                  <a:pt x="1695450" y="-6940"/>
                  <a:pt x="1819275" y="4173"/>
                </a:cubicBezTo>
                <a:cubicBezTo>
                  <a:pt x="1943100" y="15286"/>
                  <a:pt x="1985962" y="52592"/>
                  <a:pt x="2028825" y="89898"/>
                </a:cubicBezTo>
              </a:path>
            </a:pathLst>
          </a:custGeom>
          <a:noFill/>
          <a:ln w="9525">
            <a:solidFill>
              <a:srgbClr val="008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1346876" y="2453277"/>
            <a:ext cx="2088136" cy="118473"/>
          </a:xfrm>
          <a:custGeom>
            <a:avLst/>
            <a:gdLst>
              <a:gd name="connsiteX0" fmla="*/ 0 w 2028825"/>
              <a:gd name="connsiteY0" fmla="*/ 118473 h 118473"/>
              <a:gd name="connsiteX1" fmla="*/ 381000 w 2028825"/>
              <a:gd name="connsiteY1" fmla="*/ 32748 h 118473"/>
              <a:gd name="connsiteX2" fmla="*/ 838200 w 2028825"/>
              <a:gd name="connsiteY2" fmla="*/ 108948 h 118473"/>
              <a:gd name="connsiteX3" fmla="*/ 1285875 w 2028825"/>
              <a:gd name="connsiteY3" fmla="*/ 23223 h 118473"/>
              <a:gd name="connsiteX4" fmla="*/ 1819275 w 2028825"/>
              <a:gd name="connsiteY4" fmla="*/ 4173 h 118473"/>
              <a:gd name="connsiteX5" fmla="*/ 2028825 w 2028825"/>
              <a:gd name="connsiteY5" fmla="*/ 89898 h 11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28825" h="118473">
                <a:moveTo>
                  <a:pt x="0" y="118473"/>
                </a:moveTo>
                <a:cubicBezTo>
                  <a:pt x="120650" y="76404"/>
                  <a:pt x="241300" y="34335"/>
                  <a:pt x="381000" y="32748"/>
                </a:cubicBezTo>
                <a:cubicBezTo>
                  <a:pt x="520700" y="31160"/>
                  <a:pt x="687388" y="110535"/>
                  <a:pt x="838200" y="108948"/>
                </a:cubicBezTo>
                <a:cubicBezTo>
                  <a:pt x="989012" y="107361"/>
                  <a:pt x="1122363" y="40685"/>
                  <a:pt x="1285875" y="23223"/>
                </a:cubicBezTo>
                <a:cubicBezTo>
                  <a:pt x="1449387" y="5761"/>
                  <a:pt x="1695450" y="-6940"/>
                  <a:pt x="1819275" y="4173"/>
                </a:cubicBezTo>
                <a:cubicBezTo>
                  <a:pt x="1943100" y="15286"/>
                  <a:pt x="1985962" y="52592"/>
                  <a:pt x="2028825" y="89898"/>
                </a:cubicBezTo>
              </a:path>
            </a:pathLst>
          </a:custGeom>
          <a:noFill/>
          <a:ln w="9525">
            <a:solidFill>
              <a:srgbClr val="008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2613460" y="17147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613460" y="25908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2613460" y="35052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613460" y="440055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613460" y="5305425"/>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7096125" y="161925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096125" y="25146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096125" y="3409949"/>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029450" y="5305424"/>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Double Bracket 56"/>
          <p:cNvSpPr/>
          <p:nvPr/>
        </p:nvSpPr>
        <p:spPr>
          <a:xfrm>
            <a:off x="6191250" y="2476501"/>
            <a:ext cx="1276350" cy="1704974"/>
          </a:xfrm>
          <a:prstGeom prst="bracketPair">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6072952" y="4133850"/>
            <a:ext cx="127823" cy="2009775"/>
          </a:xfrm>
          <a:custGeom>
            <a:avLst/>
            <a:gdLst>
              <a:gd name="connsiteX0" fmla="*/ 80198 w 127823"/>
              <a:gd name="connsiteY0" fmla="*/ 2009775 h 2009775"/>
              <a:gd name="connsiteX1" fmla="*/ 3998 w 127823"/>
              <a:gd name="connsiteY1" fmla="*/ 1114425 h 2009775"/>
              <a:gd name="connsiteX2" fmla="*/ 23048 w 127823"/>
              <a:gd name="connsiteY2" fmla="*/ 295275 h 2009775"/>
              <a:gd name="connsiteX3" fmla="*/ 127823 w 127823"/>
              <a:gd name="connsiteY3" fmla="*/ 0 h 2009775"/>
            </a:gdLst>
            <a:ahLst/>
            <a:cxnLst>
              <a:cxn ang="0">
                <a:pos x="connsiteX0" y="connsiteY0"/>
              </a:cxn>
              <a:cxn ang="0">
                <a:pos x="connsiteX1" y="connsiteY1"/>
              </a:cxn>
              <a:cxn ang="0">
                <a:pos x="connsiteX2" y="connsiteY2"/>
              </a:cxn>
              <a:cxn ang="0">
                <a:pos x="connsiteX3" y="connsiteY3"/>
              </a:cxn>
            </a:cxnLst>
            <a:rect l="l" t="t" r="r" b="b"/>
            <a:pathLst>
              <a:path w="127823" h="2009775">
                <a:moveTo>
                  <a:pt x="80198" y="2009775"/>
                </a:moveTo>
                <a:cubicBezTo>
                  <a:pt x="46860" y="1704975"/>
                  <a:pt x="13523" y="1400175"/>
                  <a:pt x="3998" y="1114425"/>
                </a:cubicBezTo>
                <a:cubicBezTo>
                  <a:pt x="-5527" y="828675"/>
                  <a:pt x="2411" y="481012"/>
                  <a:pt x="23048" y="295275"/>
                </a:cubicBezTo>
                <a:cubicBezTo>
                  <a:pt x="43685" y="109538"/>
                  <a:pt x="85754" y="54769"/>
                  <a:pt x="127823" y="0"/>
                </a:cubicBezTo>
              </a:path>
            </a:pathLst>
          </a:custGeom>
          <a:noFill/>
          <a:ln w="9525">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246621" y="83401"/>
            <a:ext cx="3485441" cy="369332"/>
          </a:xfrm>
          <a:prstGeom prst="rect">
            <a:avLst/>
          </a:prstGeom>
          <a:noFill/>
        </p:spPr>
        <p:txBody>
          <a:bodyPr wrap="none" rtlCol="0">
            <a:spAutoFit/>
          </a:bodyPr>
          <a:lstStyle/>
          <a:p>
            <a:r>
              <a:rPr lang="en-US" dirty="0" smtClean="0"/>
              <a:t>Find the differences in the endings.</a:t>
            </a:r>
            <a:endParaRPr lang="en-US" dirty="0"/>
          </a:p>
        </p:txBody>
      </p:sp>
      <p:sp>
        <p:nvSpPr>
          <p:cNvPr id="60" name="TextBox 59"/>
          <p:cNvSpPr txBox="1"/>
          <p:nvPr/>
        </p:nvSpPr>
        <p:spPr>
          <a:xfrm>
            <a:off x="3048000" y="942201"/>
            <a:ext cx="1143001" cy="276999"/>
          </a:xfrm>
          <a:prstGeom prst="rect">
            <a:avLst/>
          </a:prstGeom>
          <a:noFill/>
          <a:ln>
            <a:solidFill>
              <a:srgbClr val="008000"/>
            </a:solidFill>
          </a:ln>
        </p:spPr>
        <p:txBody>
          <a:bodyPr wrap="square" rtlCol="0">
            <a:spAutoFit/>
          </a:bodyPr>
          <a:lstStyle/>
          <a:p>
            <a:pPr algn="ctr"/>
            <a:r>
              <a:rPr lang="en-US" sz="1200" dirty="0" smtClean="0">
                <a:solidFill>
                  <a:srgbClr val="008000"/>
                </a:solidFill>
              </a:rPr>
              <a:t>Note changes.</a:t>
            </a:r>
            <a:endParaRPr lang="en-US" sz="1200" dirty="0">
              <a:solidFill>
                <a:srgbClr val="008000"/>
              </a:solidFill>
            </a:endParaRPr>
          </a:p>
        </p:txBody>
      </p:sp>
      <p:cxnSp>
        <p:nvCxnSpPr>
          <p:cNvPr id="61" name="Straight Arrow Connector 60"/>
          <p:cNvCxnSpPr/>
          <p:nvPr/>
        </p:nvCxnSpPr>
        <p:spPr>
          <a:xfrm>
            <a:off x="2721191" y="1219200"/>
            <a:ext cx="0" cy="264319"/>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368422" y="942201"/>
            <a:ext cx="603379" cy="276999"/>
          </a:xfrm>
          <a:prstGeom prst="rect">
            <a:avLst/>
          </a:prstGeom>
          <a:noFill/>
          <a:ln>
            <a:solidFill>
              <a:srgbClr val="FF00FF"/>
            </a:solidFill>
          </a:ln>
        </p:spPr>
        <p:txBody>
          <a:bodyPr wrap="square" rtlCol="0">
            <a:spAutoFit/>
          </a:bodyPr>
          <a:lstStyle/>
          <a:p>
            <a:r>
              <a:rPr lang="en-US" sz="1200" dirty="0" err="1" smtClean="0">
                <a:solidFill>
                  <a:srgbClr val="FF00FF"/>
                </a:solidFill>
              </a:rPr>
              <a:t>Holem</a:t>
            </a:r>
            <a:endParaRPr lang="en-US" sz="1200" dirty="0">
              <a:solidFill>
                <a:srgbClr val="FF00FF"/>
              </a:solidFill>
            </a:endParaRPr>
          </a:p>
        </p:txBody>
      </p:sp>
      <p:sp>
        <p:nvSpPr>
          <p:cNvPr id="63" name="TextBox 62"/>
          <p:cNvSpPr txBox="1"/>
          <p:nvPr/>
        </p:nvSpPr>
        <p:spPr>
          <a:xfrm>
            <a:off x="2046182" y="452733"/>
            <a:ext cx="632033" cy="461665"/>
          </a:xfrm>
          <a:prstGeom prst="rect">
            <a:avLst/>
          </a:prstGeom>
          <a:noFill/>
        </p:spPr>
        <p:txBody>
          <a:bodyPr wrap="none" rtlCol="0">
            <a:spAutoFit/>
          </a:bodyPr>
          <a:lstStyle/>
          <a:p>
            <a:pPr algn="ctr"/>
            <a:r>
              <a:rPr lang="en-US" sz="1200" dirty="0" smtClean="0"/>
              <a:t>DDO</a:t>
            </a:r>
          </a:p>
          <a:p>
            <a:pPr algn="ctr"/>
            <a:r>
              <a:rPr lang="en-US" sz="1200" dirty="0" smtClean="0"/>
              <a:t>+ suffix</a:t>
            </a:r>
            <a:endParaRPr lang="en-US" sz="1200" dirty="0"/>
          </a:p>
        </p:txBody>
      </p:sp>
      <p:sp>
        <p:nvSpPr>
          <p:cNvPr id="64" name="TextBox 63"/>
          <p:cNvSpPr txBox="1"/>
          <p:nvPr/>
        </p:nvSpPr>
        <p:spPr>
          <a:xfrm>
            <a:off x="6389583" y="452733"/>
            <a:ext cx="632033" cy="461665"/>
          </a:xfrm>
          <a:prstGeom prst="rect">
            <a:avLst/>
          </a:prstGeom>
          <a:noFill/>
        </p:spPr>
        <p:txBody>
          <a:bodyPr wrap="none" rtlCol="0">
            <a:spAutoFit/>
          </a:bodyPr>
          <a:lstStyle/>
          <a:p>
            <a:pPr algn="ctr"/>
            <a:r>
              <a:rPr lang="en-US" sz="1200" dirty="0" smtClean="0"/>
              <a:t>DDO</a:t>
            </a:r>
          </a:p>
          <a:p>
            <a:pPr algn="ctr"/>
            <a:r>
              <a:rPr lang="en-US" sz="1200" dirty="0" smtClean="0"/>
              <a:t>+ suffix</a:t>
            </a:r>
            <a:endParaRPr lang="en-US" sz="1200" dirty="0"/>
          </a:p>
        </p:txBody>
      </p:sp>
      <p:sp>
        <p:nvSpPr>
          <p:cNvPr id="65" name="TextBox 64"/>
          <p:cNvSpPr txBox="1"/>
          <p:nvPr/>
        </p:nvSpPr>
        <p:spPr>
          <a:xfrm>
            <a:off x="3379684" y="452733"/>
            <a:ext cx="632033" cy="461665"/>
          </a:xfrm>
          <a:prstGeom prst="rect">
            <a:avLst/>
          </a:prstGeom>
          <a:noFill/>
        </p:spPr>
        <p:txBody>
          <a:bodyPr wrap="none" rtlCol="0">
            <a:spAutoFit/>
          </a:bodyPr>
          <a:lstStyle/>
          <a:p>
            <a:pPr algn="ctr"/>
            <a:r>
              <a:rPr lang="en-US" sz="1200" dirty="0" smtClean="0"/>
              <a:t>Noun</a:t>
            </a:r>
          </a:p>
          <a:p>
            <a:pPr algn="ctr"/>
            <a:r>
              <a:rPr lang="en-US" sz="1200" dirty="0" smtClean="0"/>
              <a:t>+ suffix</a:t>
            </a:r>
            <a:endParaRPr lang="en-US" sz="1200" dirty="0"/>
          </a:p>
        </p:txBody>
      </p:sp>
      <p:sp>
        <p:nvSpPr>
          <p:cNvPr id="66" name="TextBox 65"/>
          <p:cNvSpPr txBox="1"/>
          <p:nvPr/>
        </p:nvSpPr>
        <p:spPr>
          <a:xfrm>
            <a:off x="7837383" y="452733"/>
            <a:ext cx="632033" cy="461665"/>
          </a:xfrm>
          <a:prstGeom prst="rect">
            <a:avLst/>
          </a:prstGeom>
          <a:noFill/>
        </p:spPr>
        <p:txBody>
          <a:bodyPr wrap="none" rtlCol="0">
            <a:spAutoFit/>
          </a:bodyPr>
          <a:lstStyle/>
          <a:p>
            <a:pPr algn="ctr"/>
            <a:r>
              <a:rPr lang="en-US" sz="1200" dirty="0" smtClean="0"/>
              <a:t>Noun</a:t>
            </a:r>
          </a:p>
          <a:p>
            <a:pPr algn="ctr"/>
            <a:r>
              <a:rPr lang="en-US" sz="1200" dirty="0" smtClean="0"/>
              <a:t>+ suffix</a:t>
            </a:r>
            <a:endParaRPr lang="en-US" sz="1200" dirty="0"/>
          </a:p>
        </p:txBody>
      </p:sp>
      <p:sp>
        <p:nvSpPr>
          <p:cNvPr id="67" name="TextBox 66"/>
          <p:cNvSpPr txBox="1"/>
          <p:nvPr/>
        </p:nvSpPr>
        <p:spPr>
          <a:xfrm>
            <a:off x="6816441" y="942201"/>
            <a:ext cx="603379" cy="276999"/>
          </a:xfrm>
          <a:prstGeom prst="rect">
            <a:avLst/>
          </a:prstGeom>
          <a:noFill/>
          <a:ln>
            <a:solidFill>
              <a:srgbClr val="FF00FF"/>
            </a:solidFill>
          </a:ln>
        </p:spPr>
        <p:txBody>
          <a:bodyPr wrap="square" rtlCol="0">
            <a:spAutoFit/>
          </a:bodyPr>
          <a:lstStyle/>
          <a:p>
            <a:r>
              <a:rPr lang="en-US" sz="1200" dirty="0" err="1" smtClean="0">
                <a:solidFill>
                  <a:srgbClr val="FF00FF"/>
                </a:solidFill>
              </a:rPr>
              <a:t>Holem</a:t>
            </a:r>
            <a:endParaRPr lang="en-US" sz="1200" dirty="0">
              <a:solidFill>
                <a:srgbClr val="FF00FF"/>
              </a:solidFill>
            </a:endParaRPr>
          </a:p>
        </p:txBody>
      </p:sp>
      <p:cxnSp>
        <p:nvCxnSpPr>
          <p:cNvPr id="68" name="Straight Arrow Connector 67"/>
          <p:cNvCxnSpPr/>
          <p:nvPr/>
        </p:nvCxnSpPr>
        <p:spPr>
          <a:xfrm>
            <a:off x="7191372" y="1219200"/>
            <a:ext cx="0" cy="264319"/>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3081338" y="1219200"/>
            <a:ext cx="119062" cy="347663"/>
          </a:xfrm>
          <a:prstGeom prst="straightConnector1">
            <a:avLst/>
          </a:prstGeom>
          <a:ln>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3200400" y="1219200"/>
            <a:ext cx="0" cy="1171575"/>
          </a:xfrm>
          <a:prstGeom prst="straightConnector1">
            <a:avLst/>
          </a:prstGeom>
          <a:ln>
            <a:solidFill>
              <a:srgbClr val="008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9093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72447256"/>
              </p:ext>
            </p:extLst>
          </p:nvPr>
        </p:nvGraphicFramePr>
        <p:xfrm>
          <a:off x="304800" y="1511300"/>
          <a:ext cx="8610600" cy="4508500"/>
        </p:xfrm>
        <a:graphic>
          <a:graphicData uri="http://schemas.openxmlformats.org/drawingml/2006/table">
            <a:tbl>
              <a:tblPr firstRow="1" bandRow="1">
                <a:tableStyleId>{5940675A-B579-460E-94D1-54222C63F5DA}</a:tableStyleId>
              </a:tblPr>
              <a:tblGrid>
                <a:gridCol w="457200"/>
                <a:gridCol w="990600"/>
                <a:gridCol w="1219200"/>
                <a:gridCol w="1447800"/>
                <a:gridCol w="533400"/>
                <a:gridCol w="1066800"/>
                <a:gridCol w="1371600"/>
                <a:gridCol w="1524000"/>
              </a:tblGrid>
              <a:tr h="901700">
                <a:tc>
                  <a:txBody>
                    <a:bodyPr/>
                    <a:lstStyle/>
                    <a:p>
                      <a:r>
                        <a:rPr lang="en-US" sz="1200" dirty="0" smtClean="0"/>
                        <a:t>3ms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לוֹ</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אֹתוֹ</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3mp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לָהֶם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kumimoji="0" lang="he-IL" sz="2000" b="0" i="0" u="none" strike="noStrike" kern="1200" cap="none" spc="0" normalizeH="0" baseline="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אֹתָם</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468x</a:t>
                      </a:r>
                      <a:r>
                        <a:rPr lang="he-IL" sz="1200" kern="1200" dirty="0" smtClean="0">
                          <a:solidFill>
                            <a:schemeClr val="tx1"/>
                          </a:solidFill>
                          <a:latin typeface="SBL Hebrew" panose="02000000000000000000" pitchFamily="2" charset="-79"/>
                          <a:ea typeface="+mn-ea"/>
                          <a:cs typeface="SBL Hebrew" panose="02000000000000000000" pitchFamily="2" charset="-79"/>
                        </a:rPr>
                        <a:t>)</a:t>
                      </a:r>
                    </a:p>
                    <a:p>
                      <a:pPr algn="r" rtl="1"/>
                      <a:r>
                        <a:rPr lang="he-IL" sz="2000" kern="1200" dirty="0" smtClean="0">
                          <a:solidFill>
                            <a:schemeClr val="tx1"/>
                          </a:solidFill>
                          <a:latin typeface="SBL Hebrew" panose="02000000000000000000" pitchFamily="2" charset="-79"/>
                          <a:ea typeface="+mn-ea"/>
                          <a:cs typeface="SBL Hebrew" panose="02000000000000000000" pitchFamily="2" charset="-79"/>
                        </a:rPr>
                        <a:t>אֶתְהֶם</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5x</a:t>
                      </a:r>
                      <a:r>
                        <a:rPr lang="he-IL" sz="1200" kern="1200" dirty="0" smtClean="0">
                          <a:solidFill>
                            <a:schemeClr val="tx1"/>
                          </a:solidFill>
                          <a:latin typeface="SBL Hebrew" panose="02000000000000000000" pitchFamily="2" charset="-79"/>
                          <a:ea typeface="+mn-ea"/>
                          <a:cs typeface="SBL Hebrew" panose="02000000000000000000" pitchFamily="2" charset="-79"/>
                        </a:rPr>
                        <a:t>)</a:t>
                      </a:r>
                      <a:endParaRPr lang="en-US" sz="1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3fs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לָהּ</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אֹתָהּ</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3fp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לָהֶן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kumimoji="0" lang="he-IL" sz="2000" b="0" i="0" u="none" strike="noStrike" kern="1200" cap="none" spc="0" normalizeH="0" baseline="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אֹתָן</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4x</a:t>
                      </a:r>
                      <a:r>
                        <a:rPr lang="he-IL" sz="1200" kern="1200" dirty="0" smtClean="0">
                          <a:solidFill>
                            <a:schemeClr val="tx1"/>
                          </a:solidFill>
                          <a:latin typeface="SBL Hebrew" panose="02000000000000000000" pitchFamily="2" charset="-79"/>
                          <a:ea typeface="+mn-ea"/>
                          <a:cs typeface="SBL Hebrew" panose="02000000000000000000" pitchFamily="2" charset="-79"/>
                        </a:rPr>
                        <a:t>)</a:t>
                      </a:r>
                    </a:p>
                    <a:p>
                      <a:pPr algn="r" rtl="1"/>
                      <a:r>
                        <a:rPr lang="he-IL" sz="2000" kern="1200" dirty="0" smtClean="0">
                          <a:solidFill>
                            <a:schemeClr val="tx1"/>
                          </a:solidFill>
                          <a:latin typeface="SBL Hebrew" panose="02000000000000000000" pitchFamily="2" charset="-79"/>
                          <a:ea typeface="+mn-ea"/>
                          <a:cs typeface="SBL Hebrew" panose="02000000000000000000" pitchFamily="2" charset="-79"/>
                        </a:rPr>
                        <a:t>אֶתְהֶן</a:t>
                      </a:r>
                      <a:r>
                        <a:rPr lang="he-IL" sz="1200" kern="1200" dirty="0" smtClean="0">
                          <a:solidFill>
                            <a:schemeClr val="tx1"/>
                          </a:solidFill>
                          <a:latin typeface="SBL Hebrew" panose="02000000000000000000" pitchFamily="2" charset="-79"/>
                          <a:ea typeface="+mn-ea"/>
                          <a:cs typeface="SBL Hebrew" panose="02000000000000000000" pitchFamily="2" charset="-79"/>
                        </a:rPr>
                        <a:t> (</a:t>
                      </a:r>
                      <a:r>
                        <a:rPr lang="en-US" sz="1200" kern="1200" dirty="0" smtClean="0">
                          <a:solidFill>
                            <a:schemeClr val="tx1"/>
                          </a:solidFill>
                          <a:latin typeface="SBL Hebrew" panose="02000000000000000000" pitchFamily="2" charset="-79"/>
                          <a:ea typeface="+mn-ea"/>
                          <a:cs typeface="SBL Hebrew" panose="02000000000000000000" pitchFamily="2" charset="-79"/>
                        </a:rPr>
                        <a:t>13x</a:t>
                      </a:r>
                      <a:r>
                        <a:rPr lang="he-IL" sz="1200" kern="1200" dirty="0" smtClean="0">
                          <a:solidFill>
                            <a:schemeClr val="tx1"/>
                          </a:solidFill>
                          <a:latin typeface="SBL Hebrew" panose="02000000000000000000" pitchFamily="2" charset="-79"/>
                          <a:ea typeface="+mn-ea"/>
                          <a:cs typeface="SBL Hebrew" panose="02000000000000000000" pitchFamily="2" charset="-79"/>
                        </a:rPr>
                        <a:t>)</a:t>
                      </a:r>
                      <a:endParaRPr lang="en-US" sz="1200" kern="1200" dirty="0" smtClean="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אֱלֹהֵ֫יהֶן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2ms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אֱלֹהֶ֫יךָ</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2mp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לָכֶם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אֹתָם</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 (</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1x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אֶתְכֶם</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 (</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300x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endPar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אֱלֹהֵ֫יכֶם</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2fs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אֹתָךְ</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אֱלֹהַ֫יִךְ</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2fp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לָכֶן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(Not attested in HB)</a:t>
                      </a: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אֱלֹהֵ֫יכֶן</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r h="901700">
                <a:tc>
                  <a:txBody>
                    <a:bodyPr/>
                    <a:lstStyle/>
                    <a:p>
                      <a:r>
                        <a:rPr lang="en-US" sz="1200" dirty="0" smtClean="0"/>
                        <a:t>1cs</a:t>
                      </a:r>
                      <a:endParaRPr lang="en-US" sz="1200" dirty="0"/>
                    </a:p>
                  </a:txBody>
                  <a:tcPr anchor="ctr"/>
                </a:tc>
                <a:tc>
                  <a:txBody>
                    <a:bodyPr/>
                    <a:lstStyle/>
                    <a:p>
                      <a:pPr algn="r" rtl="1"/>
                      <a:r>
                        <a:rPr lang="he-IL" sz="3200" dirty="0" smtClean="0">
                          <a:latin typeface="SBL Hebrew" panose="02000000000000000000" pitchFamily="2" charset="-79"/>
                          <a:cs typeface="SBL Hebrew" panose="02000000000000000000" pitchFamily="2" charset="-79"/>
                        </a:rPr>
                        <a:t>לִי</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dirty="0" smtClean="0">
                          <a:latin typeface="SBL Hebrew" panose="02000000000000000000" pitchFamily="2" charset="-79"/>
                          <a:cs typeface="SBL Hebrew" panose="02000000000000000000" pitchFamily="2" charset="-79"/>
                        </a:rPr>
                        <a:t>אֹתִי</a:t>
                      </a:r>
                      <a:endParaRPr lang="en-US" sz="3200" dirty="0">
                        <a:latin typeface="SBL Hebrew" panose="02000000000000000000" pitchFamily="2" charset="-79"/>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r>
                        <a:rPr lang="en-US" sz="1200" dirty="0" smtClean="0"/>
                        <a:t>1cp</a:t>
                      </a:r>
                      <a:endParaRPr lang="en-US" sz="1200" dirty="0"/>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לָ֫נוּ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3200" kern="1200" dirty="0" smtClean="0">
                          <a:solidFill>
                            <a:schemeClr val="tx1"/>
                          </a:solidFill>
                          <a:latin typeface="SBL Hebrew" panose="02000000000000000000" pitchFamily="2" charset="-79"/>
                          <a:ea typeface="+mn-ea"/>
                          <a:cs typeface="SBL Hebrew" panose="02000000000000000000" pitchFamily="2" charset="-79"/>
                        </a:rPr>
                        <a:t>אֹתָ֫נוּ</a:t>
                      </a:r>
                      <a:r>
                        <a:rPr lang="en-US" sz="1200" kern="1200" dirty="0" smtClean="0">
                          <a:solidFill>
                            <a:schemeClr val="tx1"/>
                          </a:solidFill>
                          <a:latin typeface="SBL Hebrew" panose="02000000000000000000" pitchFamily="2" charset="-79"/>
                          <a:ea typeface="+mn-ea"/>
                          <a:cs typeface="SBL Hebrew" panose="02000000000000000000" pitchFamily="2" charset="-79"/>
                        </a:rPr>
                        <a:t> </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r>
                        <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33x</a:t>
                      </a:r>
                      <a:r>
                        <a:rPr kumimoji="0" lang="he-IL"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rPr>
                        <a:t>)</a:t>
                      </a:r>
                      <a:endParaRPr kumimoji="0" lang="en-US" sz="1200" b="0" i="0" u="none" strike="noStrike" kern="1200" cap="none" spc="0" normalizeH="0" baseline="0" noProof="0" dirty="0" smtClean="0">
                        <a:ln>
                          <a:noFill/>
                        </a:ln>
                        <a:solidFill>
                          <a:prstClr val="black"/>
                        </a:solidFill>
                        <a:effectLst/>
                        <a:uLnTx/>
                        <a:uFillTx/>
                        <a:latin typeface="SBL Hebrew" panose="02000000000000000000" pitchFamily="2" charset="-79"/>
                        <a:ea typeface="+mn-ea"/>
                        <a:cs typeface="SBL Hebrew" panose="02000000000000000000" pitchFamily="2" charset="-79"/>
                      </a:endParaRPr>
                    </a:p>
                  </a:txBody>
                  <a:tcPr anchor="ctr"/>
                </a:tc>
                <a:tc>
                  <a:txBody>
                    <a:bodyPr/>
                    <a:lstStyle/>
                    <a:p>
                      <a:pPr algn="r" rtl="1"/>
                      <a:r>
                        <a:rPr lang="he-IL" sz="3200" kern="1200" dirty="0" smtClean="0">
                          <a:solidFill>
                            <a:schemeClr val="tx1"/>
                          </a:solidFill>
                          <a:latin typeface="SBL Hebrew" panose="02000000000000000000" pitchFamily="2" charset="-79"/>
                          <a:ea typeface="+mn-ea"/>
                          <a:cs typeface="SBL Hebrew" panose="02000000000000000000" pitchFamily="2" charset="-79"/>
                        </a:rPr>
                        <a:t>אֱלֹהֵ֫ינוּ</a:t>
                      </a:r>
                      <a:endParaRPr lang="en-US" sz="3200" kern="1200" dirty="0">
                        <a:solidFill>
                          <a:schemeClr val="tx1"/>
                        </a:solidFill>
                        <a:latin typeface="SBL Hebrew" panose="02000000000000000000" pitchFamily="2" charset="-79"/>
                        <a:ea typeface="+mn-ea"/>
                        <a:cs typeface="SBL Hebrew" panose="02000000000000000000" pitchFamily="2" charset="-79"/>
                      </a:endParaRPr>
                    </a:p>
                  </a:txBody>
                  <a:tcPr anchor="ctr"/>
                </a:tc>
              </a:tr>
            </a:tbl>
          </a:graphicData>
        </a:graphic>
      </p:graphicFrame>
      <p:sp>
        <p:nvSpPr>
          <p:cNvPr id="3" name="TextBox 2"/>
          <p:cNvSpPr txBox="1"/>
          <p:nvPr/>
        </p:nvSpPr>
        <p:spPr>
          <a:xfrm>
            <a:off x="914400" y="452733"/>
            <a:ext cx="769698" cy="461665"/>
          </a:xfrm>
          <a:prstGeom prst="rect">
            <a:avLst/>
          </a:prstGeom>
          <a:noFill/>
        </p:spPr>
        <p:txBody>
          <a:bodyPr wrap="none" rtlCol="0">
            <a:spAutoFit/>
          </a:bodyPr>
          <a:lstStyle/>
          <a:p>
            <a:pPr algn="ctr"/>
            <a:r>
              <a:rPr lang="en-US" sz="1200" dirty="0" smtClean="0"/>
              <a:t>Basic</a:t>
            </a:r>
          </a:p>
          <a:p>
            <a:pPr algn="ctr"/>
            <a:r>
              <a:rPr lang="en-US" sz="1200" dirty="0" smtClean="0"/>
              <a:t>Paradigm</a:t>
            </a:r>
            <a:endParaRPr lang="en-US" sz="1200" dirty="0"/>
          </a:p>
        </p:txBody>
      </p:sp>
      <p:sp>
        <p:nvSpPr>
          <p:cNvPr id="4" name="TextBox 3"/>
          <p:cNvSpPr txBox="1"/>
          <p:nvPr/>
        </p:nvSpPr>
        <p:spPr>
          <a:xfrm>
            <a:off x="5105400" y="452733"/>
            <a:ext cx="769698" cy="461665"/>
          </a:xfrm>
          <a:prstGeom prst="rect">
            <a:avLst/>
          </a:prstGeom>
          <a:noFill/>
        </p:spPr>
        <p:txBody>
          <a:bodyPr wrap="none" rtlCol="0">
            <a:spAutoFit/>
          </a:bodyPr>
          <a:lstStyle/>
          <a:p>
            <a:pPr algn="ctr"/>
            <a:r>
              <a:rPr lang="en-US" sz="1200" dirty="0" smtClean="0"/>
              <a:t>Basic</a:t>
            </a:r>
          </a:p>
          <a:p>
            <a:pPr algn="ctr"/>
            <a:r>
              <a:rPr lang="en-US" sz="1200" dirty="0" smtClean="0"/>
              <a:t>Paradigm</a:t>
            </a:r>
            <a:endParaRPr lang="en-US" sz="1200" dirty="0"/>
          </a:p>
        </p:txBody>
      </p:sp>
      <p:sp>
        <p:nvSpPr>
          <p:cNvPr id="9" name="Freeform 8"/>
          <p:cNvSpPr/>
          <p:nvPr/>
        </p:nvSpPr>
        <p:spPr>
          <a:xfrm>
            <a:off x="3435012" y="1701987"/>
            <a:ext cx="424719" cy="520720"/>
          </a:xfrm>
          <a:custGeom>
            <a:avLst/>
            <a:gdLst>
              <a:gd name="connsiteX0" fmla="*/ 38438 w 481764"/>
              <a:gd name="connsiteY0" fmla="*/ 25213 h 520720"/>
              <a:gd name="connsiteX1" fmla="*/ 241638 w 481764"/>
              <a:gd name="connsiteY1" fmla="*/ 6163 h 520720"/>
              <a:gd name="connsiteX2" fmla="*/ 298788 w 481764"/>
              <a:gd name="connsiteY2" fmla="*/ 88713 h 520720"/>
              <a:gd name="connsiteX3" fmla="*/ 260688 w 481764"/>
              <a:gd name="connsiteY3" fmla="*/ 304613 h 520720"/>
              <a:gd name="connsiteX4" fmla="*/ 292438 w 481764"/>
              <a:gd name="connsiteY4" fmla="*/ 412563 h 520720"/>
              <a:gd name="connsiteX5" fmla="*/ 387688 w 481764"/>
              <a:gd name="connsiteY5" fmla="*/ 349063 h 520720"/>
              <a:gd name="connsiteX6" fmla="*/ 470238 w 481764"/>
              <a:gd name="connsiteY6" fmla="*/ 399863 h 520720"/>
              <a:gd name="connsiteX7" fmla="*/ 451188 w 481764"/>
              <a:gd name="connsiteY7" fmla="*/ 514163 h 520720"/>
              <a:gd name="connsiteX8" fmla="*/ 197188 w 481764"/>
              <a:gd name="connsiteY8" fmla="*/ 501463 h 520720"/>
              <a:gd name="connsiteX9" fmla="*/ 25738 w 481764"/>
              <a:gd name="connsiteY9" fmla="*/ 457013 h 520720"/>
              <a:gd name="connsiteX10" fmla="*/ 338 w 481764"/>
              <a:gd name="connsiteY10" fmla="*/ 177613 h 520720"/>
              <a:gd name="connsiteX11" fmla="*/ 38438 w 481764"/>
              <a:gd name="connsiteY11" fmla="*/ 25213 h 52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1764" h="520720">
                <a:moveTo>
                  <a:pt x="38438" y="25213"/>
                </a:moveTo>
                <a:cubicBezTo>
                  <a:pt x="78655" y="-3362"/>
                  <a:pt x="198246" y="-4420"/>
                  <a:pt x="241638" y="6163"/>
                </a:cubicBezTo>
                <a:cubicBezTo>
                  <a:pt x="285030" y="16746"/>
                  <a:pt x="295613" y="38971"/>
                  <a:pt x="298788" y="88713"/>
                </a:cubicBezTo>
                <a:cubicBezTo>
                  <a:pt x="301963" y="138455"/>
                  <a:pt x="261746" y="250638"/>
                  <a:pt x="260688" y="304613"/>
                </a:cubicBezTo>
                <a:cubicBezTo>
                  <a:pt x="259630" y="358588"/>
                  <a:pt x="271271" y="405155"/>
                  <a:pt x="292438" y="412563"/>
                </a:cubicBezTo>
                <a:cubicBezTo>
                  <a:pt x="313605" y="419971"/>
                  <a:pt x="358055" y="351180"/>
                  <a:pt x="387688" y="349063"/>
                </a:cubicBezTo>
                <a:cubicBezTo>
                  <a:pt x="417321" y="346946"/>
                  <a:pt x="459655" y="372346"/>
                  <a:pt x="470238" y="399863"/>
                </a:cubicBezTo>
                <a:cubicBezTo>
                  <a:pt x="480821" y="427380"/>
                  <a:pt x="496696" y="497230"/>
                  <a:pt x="451188" y="514163"/>
                </a:cubicBezTo>
                <a:cubicBezTo>
                  <a:pt x="405680" y="531096"/>
                  <a:pt x="268096" y="510988"/>
                  <a:pt x="197188" y="501463"/>
                </a:cubicBezTo>
                <a:cubicBezTo>
                  <a:pt x="126280" y="491938"/>
                  <a:pt x="58546" y="510988"/>
                  <a:pt x="25738" y="457013"/>
                </a:cubicBezTo>
                <a:cubicBezTo>
                  <a:pt x="-7070" y="403038"/>
                  <a:pt x="1396" y="249580"/>
                  <a:pt x="338" y="177613"/>
                </a:cubicBezTo>
                <a:cubicBezTo>
                  <a:pt x="-720" y="105646"/>
                  <a:pt x="-1779" y="53788"/>
                  <a:pt x="38438" y="25213"/>
                </a:cubicBezTo>
                <a:close/>
              </a:path>
            </a:pathLst>
          </a:cu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320716" y="2590800"/>
            <a:ext cx="288154" cy="533400"/>
          </a:xfrm>
          <a:prstGeom prst="ellipse">
            <a:avLst/>
          </a:pr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019800" y="6145857"/>
            <a:ext cx="1905000" cy="461665"/>
          </a:xfrm>
          <a:prstGeom prst="rect">
            <a:avLst/>
          </a:prstGeom>
          <a:noFill/>
          <a:ln>
            <a:solidFill>
              <a:srgbClr val="FF0000"/>
            </a:solidFill>
          </a:ln>
        </p:spPr>
        <p:txBody>
          <a:bodyPr wrap="square" rtlCol="0">
            <a:spAutoFit/>
          </a:bodyPr>
          <a:lstStyle/>
          <a:p>
            <a:r>
              <a:rPr lang="en-US" sz="1200" dirty="0" smtClean="0">
                <a:solidFill>
                  <a:srgbClr val="FF0000"/>
                </a:solidFill>
              </a:rPr>
              <a:t>Note error in </a:t>
            </a:r>
            <a:r>
              <a:rPr lang="en-US" sz="1200" dirty="0" err="1" smtClean="0">
                <a:solidFill>
                  <a:srgbClr val="FF0000"/>
                </a:solidFill>
              </a:rPr>
              <a:t>Rocine’s</a:t>
            </a:r>
            <a:r>
              <a:rPr lang="en-US" sz="1200" dirty="0" smtClean="0">
                <a:solidFill>
                  <a:srgbClr val="FF0000"/>
                </a:solidFill>
              </a:rPr>
              <a:t> table for DDO 2mp and 2fp.</a:t>
            </a:r>
            <a:endParaRPr lang="en-US" sz="1200" dirty="0">
              <a:solidFill>
                <a:srgbClr val="FF0000"/>
              </a:solidFill>
            </a:endParaRPr>
          </a:p>
        </p:txBody>
      </p:sp>
      <p:sp>
        <p:nvSpPr>
          <p:cNvPr id="33" name="TextBox 32"/>
          <p:cNvSpPr txBox="1"/>
          <p:nvPr/>
        </p:nvSpPr>
        <p:spPr>
          <a:xfrm>
            <a:off x="762000" y="1233100"/>
            <a:ext cx="990599" cy="276999"/>
          </a:xfrm>
          <a:prstGeom prst="rect">
            <a:avLst/>
          </a:prstGeom>
          <a:noFill/>
        </p:spPr>
        <p:txBody>
          <a:bodyPr wrap="square" rtlCol="0">
            <a:spAutoFit/>
          </a:bodyPr>
          <a:lstStyle/>
          <a:p>
            <a:pPr algn="ctr"/>
            <a:r>
              <a:rPr lang="en-US" sz="1200" dirty="0" smtClean="0"/>
              <a:t>Possessive</a:t>
            </a:r>
          </a:p>
        </p:txBody>
      </p:sp>
      <p:sp>
        <p:nvSpPr>
          <p:cNvPr id="35" name="TextBox 34"/>
          <p:cNvSpPr txBox="1"/>
          <p:nvPr/>
        </p:nvSpPr>
        <p:spPr>
          <a:xfrm>
            <a:off x="1752599" y="1233100"/>
            <a:ext cx="1219201" cy="276999"/>
          </a:xfrm>
          <a:prstGeom prst="rect">
            <a:avLst/>
          </a:prstGeom>
          <a:noFill/>
        </p:spPr>
        <p:txBody>
          <a:bodyPr wrap="square" rtlCol="0">
            <a:spAutoFit/>
          </a:bodyPr>
          <a:lstStyle/>
          <a:p>
            <a:pPr algn="ctr"/>
            <a:r>
              <a:rPr lang="en-US" sz="1200" dirty="0" smtClean="0"/>
              <a:t>Objective</a:t>
            </a:r>
          </a:p>
        </p:txBody>
      </p:sp>
      <p:sp>
        <p:nvSpPr>
          <p:cNvPr id="36" name="TextBox 35"/>
          <p:cNvSpPr txBox="1"/>
          <p:nvPr/>
        </p:nvSpPr>
        <p:spPr>
          <a:xfrm>
            <a:off x="2971801" y="1233100"/>
            <a:ext cx="1447800" cy="276999"/>
          </a:xfrm>
          <a:prstGeom prst="rect">
            <a:avLst/>
          </a:prstGeom>
          <a:noFill/>
        </p:spPr>
        <p:txBody>
          <a:bodyPr wrap="square" rtlCol="0">
            <a:spAutoFit/>
          </a:bodyPr>
          <a:lstStyle/>
          <a:p>
            <a:pPr algn="ctr"/>
            <a:r>
              <a:rPr lang="en-US" sz="1200" dirty="0" smtClean="0"/>
              <a:t>Possessive</a:t>
            </a:r>
          </a:p>
        </p:txBody>
      </p:sp>
      <p:sp>
        <p:nvSpPr>
          <p:cNvPr id="37" name="TextBox 36"/>
          <p:cNvSpPr txBox="1"/>
          <p:nvPr/>
        </p:nvSpPr>
        <p:spPr>
          <a:xfrm>
            <a:off x="4952999" y="1233100"/>
            <a:ext cx="1066801" cy="276999"/>
          </a:xfrm>
          <a:prstGeom prst="rect">
            <a:avLst/>
          </a:prstGeom>
          <a:noFill/>
        </p:spPr>
        <p:txBody>
          <a:bodyPr wrap="square" rtlCol="0">
            <a:spAutoFit/>
          </a:bodyPr>
          <a:lstStyle/>
          <a:p>
            <a:pPr algn="ctr"/>
            <a:r>
              <a:rPr lang="en-US" sz="1200" dirty="0" smtClean="0"/>
              <a:t>Possessive</a:t>
            </a:r>
          </a:p>
        </p:txBody>
      </p:sp>
      <p:sp>
        <p:nvSpPr>
          <p:cNvPr id="38" name="TextBox 37"/>
          <p:cNvSpPr txBox="1"/>
          <p:nvPr/>
        </p:nvSpPr>
        <p:spPr>
          <a:xfrm>
            <a:off x="6029325" y="1233100"/>
            <a:ext cx="1352550" cy="276999"/>
          </a:xfrm>
          <a:prstGeom prst="rect">
            <a:avLst/>
          </a:prstGeom>
          <a:noFill/>
        </p:spPr>
        <p:txBody>
          <a:bodyPr wrap="square" rtlCol="0">
            <a:spAutoFit/>
          </a:bodyPr>
          <a:lstStyle/>
          <a:p>
            <a:pPr algn="ctr"/>
            <a:r>
              <a:rPr lang="en-US" sz="1200" dirty="0" smtClean="0"/>
              <a:t>Objective</a:t>
            </a:r>
          </a:p>
        </p:txBody>
      </p:sp>
      <p:sp>
        <p:nvSpPr>
          <p:cNvPr id="39" name="TextBox 38"/>
          <p:cNvSpPr txBox="1"/>
          <p:nvPr/>
        </p:nvSpPr>
        <p:spPr>
          <a:xfrm>
            <a:off x="7391400" y="1233099"/>
            <a:ext cx="1524000" cy="276999"/>
          </a:xfrm>
          <a:prstGeom prst="rect">
            <a:avLst/>
          </a:prstGeom>
          <a:noFill/>
        </p:spPr>
        <p:txBody>
          <a:bodyPr wrap="square" rtlCol="0">
            <a:spAutoFit/>
          </a:bodyPr>
          <a:lstStyle/>
          <a:p>
            <a:pPr algn="ctr"/>
            <a:r>
              <a:rPr lang="en-US" sz="1200" dirty="0" smtClean="0"/>
              <a:t>Possessive</a:t>
            </a:r>
          </a:p>
        </p:txBody>
      </p:sp>
      <p:cxnSp>
        <p:nvCxnSpPr>
          <p:cNvPr id="40" name="Straight Arrow Connector 39"/>
          <p:cNvCxnSpPr/>
          <p:nvPr/>
        </p:nvCxnSpPr>
        <p:spPr>
          <a:xfrm>
            <a:off x="1299249" y="914399"/>
            <a:ext cx="0" cy="2241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5490249" y="914399"/>
            <a:ext cx="0" cy="2241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131195" y="2590800"/>
            <a:ext cx="288154" cy="533400"/>
          </a:xfrm>
          <a:prstGeom prst="ellipse">
            <a:avLst/>
          </a:pr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1202797" y="2590800"/>
            <a:ext cx="288154" cy="533400"/>
          </a:xfrm>
          <a:prstGeom prst="ellipse">
            <a:avLst/>
          </a:pr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247901" y="1714500"/>
            <a:ext cx="190498" cy="428625"/>
          </a:xfrm>
          <a:prstGeom prst="ellipse">
            <a:avLst/>
          </a:pr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346875" y="1714500"/>
            <a:ext cx="190498" cy="428625"/>
          </a:xfrm>
          <a:prstGeom prst="ellipse">
            <a:avLst/>
          </a:prstGeom>
          <a:no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1466850" y="1586502"/>
            <a:ext cx="2028825" cy="118473"/>
          </a:xfrm>
          <a:custGeom>
            <a:avLst/>
            <a:gdLst>
              <a:gd name="connsiteX0" fmla="*/ 0 w 2028825"/>
              <a:gd name="connsiteY0" fmla="*/ 118473 h 118473"/>
              <a:gd name="connsiteX1" fmla="*/ 381000 w 2028825"/>
              <a:gd name="connsiteY1" fmla="*/ 32748 h 118473"/>
              <a:gd name="connsiteX2" fmla="*/ 838200 w 2028825"/>
              <a:gd name="connsiteY2" fmla="*/ 108948 h 118473"/>
              <a:gd name="connsiteX3" fmla="*/ 1285875 w 2028825"/>
              <a:gd name="connsiteY3" fmla="*/ 23223 h 118473"/>
              <a:gd name="connsiteX4" fmla="*/ 1819275 w 2028825"/>
              <a:gd name="connsiteY4" fmla="*/ 4173 h 118473"/>
              <a:gd name="connsiteX5" fmla="*/ 2028825 w 2028825"/>
              <a:gd name="connsiteY5" fmla="*/ 89898 h 11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28825" h="118473">
                <a:moveTo>
                  <a:pt x="0" y="118473"/>
                </a:moveTo>
                <a:cubicBezTo>
                  <a:pt x="120650" y="76404"/>
                  <a:pt x="241300" y="34335"/>
                  <a:pt x="381000" y="32748"/>
                </a:cubicBezTo>
                <a:cubicBezTo>
                  <a:pt x="520700" y="31160"/>
                  <a:pt x="687388" y="110535"/>
                  <a:pt x="838200" y="108948"/>
                </a:cubicBezTo>
                <a:cubicBezTo>
                  <a:pt x="989012" y="107361"/>
                  <a:pt x="1122363" y="40685"/>
                  <a:pt x="1285875" y="23223"/>
                </a:cubicBezTo>
                <a:cubicBezTo>
                  <a:pt x="1449387" y="5761"/>
                  <a:pt x="1695450" y="-6940"/>
                  <a:pt x="1819275" y="4173"/>
                </a:cubicBezTo>
                <a:cubicBezTo>
                  <a:pt x="1943100" y="15286"/>
                  <a:pt x="1985962" y="52592"/>
                  <a:pt x="2028825" y="89898"/>
                </a:cubicBezTo>
              </a:path>
            </a:pathLst>
          </a:custGeom>
          <a:noFill/>
          <a:ln w="9525">
            <a:solidFill>
              <a:srgbClr val="008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1346876" y="2453277"/>
            <a:ext cx="2088136" cy="118473"/>
          </a:xfrm>
          <a:custGeom>
            <a:avLst/>
            <a:gdLst>
              <a:gd name="connsiteX0" fmla="*/ 0 w 2028825"/>
              <a:gd name="connsiteY0" fmla="*/ 118473 h 118473"/>
              <a:gd name="connsiteX1" fmla="*/ 381000 w 2028825"/>
              <a:gd name="connsiteY1" fmla="*/ 32748 h 118473"/>
              <a:gd name="connsiteX2" fmla="*/ 838200 w 2028825"/>
              <a:gd name="connsiteY2" fmla="*/ 108948 h 118473"/>
              <a:gd name="connsiteX3" fmla="*/ 1285875 w 2028825"/>
              <a:gd name="connsiteY3" fmla="*/ 23223 h 118473"/>
              <a:gd name="connsiteX4" fmla="*/ 1819275 w 2028825"/>
              <a:gd name="connsiteY4" fmla="*/ 4173 h 118473"/>
              <a:gd name="connsiteX5" fmla="*/ 2028825 w 2028825"/>
              <a:gd name="connsiteY5" fmla="*/ 89898 h 11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28825" h="118473">
                <a:moveTo>
                  <a:pt x="0" y="118473"/>
                </a:moveTo>
                <a:cubicBezTo>
                  <a:pt x="120650" y="76404"/>
                  <a:pt x="241300" y="34335"/>
                  <a:pt x="381000" y="32748"/>
                </a:cubicBezTo>
                <a:cubicBezTo>
                  <a:pt x="520700" y="31160"/>
                  <a:pt x="687388" y="110535"/>
                  <a:pt x="838200" y="108948"/>
                </a:cubicBezTo>
                <a:cubicBezTo>
                  <a:pt x="989012" y="107361"/>
                  <a:pt x="1122363" y="40685"/>
                  <a:pt x="1285875" y="23223"/>
                </a:cubicBezTo>
                <a:cubicBezTo>
                  <a:pt x="1449387" y="5761"/>
                  <a:pt x="1695450" y="-6940"/>
                  <a:pt x="1819275" y="4173"/>
                </a:cubicBezTo>
                <a:cubicBezTo>
                  <a:pt x="1943100" y="15286"/>
                  <a:pt x="1985962" y="52592"/>
                  <a:pt x="2028825" y="89898"/>
                </a:cubicBezTo>
              </a:path>
            </a:pathLst>
          </a:custGeom>
          <a:noFill/>
          <a:ln w="9525">
            <a:solidFill>
              <a:srgbClr val="008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2613460" y="17147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613460" y="25908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2613460" y="35052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613460" y="440055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613460" y="5305425"/>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7096125" y="161925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096125" y="2514600"/>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096125" y="3409949"/>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029450" y="5305424"/>
            <a:ext cx="177362" cy="179403"/>
          </a:xfrm>
          <a:prstGeom prst="ellipse">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Double Bracket 56"/>
          <p:cNvSpPr/>
          <p:nvPr/>
        </p:nvSpPr>
        <p:spPr>
          <a:xfrm>
            <a:off x="6191250" y="2476501"/>
            <a:ext cx="1276350" cy="1704974"/>
          </a:xfrm>
          <a:prstGeom prst="bracketPair">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6072952" y="4133850"/>
            <a:ext cx="127823" cy="2009775"/>
          </a:xfrm>
          <a:custGeom>
            <a:avLst/>
            <a:gdLst>
              <a:gd name="connsiteX0" fmla="*/ 80198 w 127823"/>
              <a:gd name="connsiteY0" fmla="*/ 2009775 h 2009775"/>
              <a:gd name="connsiteX1" fmla="*/ 3998 w 127823"/>
              <a:gd name="connsiteY1" fmla="*/ 1114425 h 2009775"/>
              <a:gd name="connsiteX2" fmla="*/ 23048 w 127823"/>
              <a:gd name="connsiteY2" fmla="*/ 295275 h 2009775"/>
              <a:gd name="connsiteX3" fmla="*/ 127823 w 127823"/>
              <a:gd name="connsiteY3" fmla="*/ 0 h 2009775"/>
            </a:gdLst>
            <a:ahLst/>
            <a:cxnLst>
              <a:cxn ang="0">
                <a:pos x="connsiteX0" y="connsiteY0"/>
              </a:cxn>
              <a:cxn ang="0">
                <a:pos x="connsiteX1" y="connsiteY1"/>
              </a:cxn>
              <a:cxn ang="0">
                <a:pos x="connsiteX2" y="connsiteY2"/>
              </a:cxn>
              <a:cxn ang="0">
                <a:pos x="connsiteX3" y="connsiteY3"/>
              </a:cxn>
            </a:cxnLst>
            <a:rect l="l" t="t" r="r" b="b"/>
            <a:pathLst>
              <a:path w="127823" h="2009775">
                <a:moveTo>
                  <a:pt x="80198" y="2009775"/>
                </a:moveTo>
                <a:cubicBezTo>
                  <a:pt x="46860" y="1704975"/>
                  <a:pt x="13523" y="1400175"/>
                  <a:pt x="3998" y="1114425"/>
                </a:cubicBezTo>
                <a:cubicBezTo>
                  <a:pt x="-5527" y="828675"/>
                  <a:pt x="2411" y="481012"/>
                  <a:pt x="23048" y="295275"/>
                </a:cubicBezTo>
                <a:cubicBezTo>
                  <a:pt x="43685" y="109538"/>
                  <a:pt x="85754" y="54769"/>
                  <a:pt x="127823" y="0"/>
                </a:cubicBezTo>
              </a:path>
            </a:pathLst>
          </a:custGeom>
          <a:noFill/>
          <a:ln w="9525">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246621" y="83401"/>
            <a:ext cx="3485441" cy="369332"/>
          </a:xfrm>
          <a:prstGeom prst="rect">
            <a:avLst/>
          </a:prstGeom>
          <a:noFill/>
        </p:spPr>
        <p:txBody>
          <a:bodyPr wrap="none" rtlCol="0">
            <a:spAutoFit/>
          </a:bodyPr>
          <a:lstStyle/>
          <a:p>
            <a:r>
              <a:rPr lang="en-US" dirty="0" smtClean="0"/>
              <a:t>Find the differences in the endings.</a:t>
            </a:r>
            <a:endParaRPr lang="en-US" dirty="0"/>
          </a:p>
        </p:txBody>
      </p:sp>
      <p:sp>
        <p:nvSpPr>
          <p:cNvPr id="60" name="TextBox 59"/>
          <p:cNvSpPr txBox="1"/>
          <p:nvPr/>
        </p:nvSpPr>
        <p:spPr>
          <a:xfrm>
            <a:off x="3048000" y="942201"/>
            <a:ext cx="1143001" cy="276999"/>
          </a:xfrm>
          <a:prstGeom prst="rect">
            <a:avLst/>
          </a:prstGeom>
          <a:noFill/>
          <a:ln>
            <a:solidFill>
              <a:srgbClr val="008000"/>
            </a:solidFill>
          </a:ln>
        </p:spPr>
        <p:txBody>
          <a:bodyPr wrap="square" rtlCol="0">
            <a:spAutoFit/>
          </a:bodyPr>
          <a:lstStyle/>
          <a:p>
            <a:pPr algn="ctr"/>
            <a:r>
              <a:rPr lang="en-US" sz="1200" dirty="0" smtClean="0">
                <a:solidFill>
                  <a:srgbClr val="008000"/>
                </a:solidFill>
              </a:rPr>
              <a:t>Note changes.</a:t>
            </a:r>
            <a:endParaRPr lang="en-US" sz="1200" dirty="0">
              <a:solidFill>
                <a:srgbClr val="008000"/>
              </a:solidFill>
            </a:endParaRPr>
          </a:p>
        </p:txBody>
      </p:sp>
      <p:cxnSp>
        <p:nvCxnSpPr>
          <p:cNvPr id="61" name="Straight Arrow Connector 60"/>
          <p:cNvCxnSpPr/>
          <p:nvPr/>
        </p:nvCxnSpPr>
        <p:spPr>
          <a:xfrm>
            <a:off x="2721191" y="1219200"/>
            <a:ext cx="0" cy="264319"/>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368422" y="942201"/>
            <a:ext cx="603379" cy="276999"/>
          </a:xfrm>
          <a:prstGeom prst="rect">
            <a:avLst/>
          </a:prstGeom>
          <a:noFill/>
          <a:ln>
            <a:solidFill>
              <a:srgbClr val="FF00FF"/>
            </a:solidFill>
          </a:ln>
        </p:spPr>
        <p:txBody>
          <a:bodyPr wrap="square" rtlCol="0">
            <a:spAutoFit/>
          </a:bodyPr>
          <a:lstStyle/>
          <a:p>
            <a:r>
              <a:rPr lang="en-US" sz="1200" dirty="0" err="1" smtClean="0">
                <a:solidFill>
                  <a:srgbClr val="FF00FF"/>
                </a:solidFill>
              </a:rPr>
              <a:t>Holem</a:t>
            </a:r>
            <a:endParaRPr lang="en-US" sz="1200" dirty="0">
              <a:solidFill>
                <a:srgbClr val="FF00FF"/>
              </a:solidFill>
            </a:endParaRPr>
          </a:p>
        </p:txBody>
      </p:sp>
      <p:sp>
        <p:nvSpPr>
          <p:cNvPr id="63" name="TextBox 62"/>
          <p:cNvSpPr txBox="1"/>
          <p:nvPr/>
        </p:nvSpPr>
        <p:spPr>
          <a:xfrm>
            <a:off x="2046182" y="452733"/>
            <a:ext cx="632033" cy="461665"/>
          </a:xfrm>
          <a:prstGeom prst="rect">
            <a:avLst/>
          </a:prstGeom>
          <a:noFill/>
        </p:spPr>
        <p:txBody>
          <a:bodyPr wrap="none" rtlCol="0">
            <a:spAutoFit/>
          </a:bodyPr>
          <a:lstStyle/>
          <a:p>
            <a:pPr algn="ctr"/>
            <a:r>
              <a:rPr lang="en-US" sz="1200" dirty="0" smtClean="0"/>
              <a:t>DDO</a:t>
            </a:r>
          </a:p>
          <a:p>
            <a:pPr algn="ctr"/>
            <a:r>
              <a:rPr lang="en-US" sz="1200" dirty="0" smtClean="0"/>
              <a:t>+ suffix</a:t>
            </a:r>
            <a:endParaRPr lang="en-US" sz="1200" dirty="0"/>
          </a:p>
        </p:txBody>
      </p:sp>
      <p:sp>
        <p:nvSpPr>
          <p:cNvPr id="64" name="TextBox 63"/>
          <p:cNvSpPr txBox="1"/>
          <p:nvPr/>
        </p:nvSpPr>
        <p:spPr>
          <a:xfrm>
            <a:off x="6389583" y="452733"/>
            <a:ext cx="632033" cy="461665"/>
          </a:xfrm>
          <a:prstGeom prst="rect">
            <a:avLst/>
          </a:prstGeom>
          <a:noFill/>
        </p:spPr>
        <p:txBody>
          <a:bodyPr wrap="none" rtlCol="0">
            <a:spAutoFit/>
          </a:bodyPr>
          <a:lstStyle/>
          <a:p>
            <a:pPr algn="ctr"/>
            <a:r>
              <a:rPr lang="en-US" sz="1200" dirty="0" smtClean="0"/>
              <a:t>DDO</a:t>
            </a:r>
          </a:p>
          <a:p>
            <a:pPr algn="ctr"/>
            <a:r>
              <a:rPr lang="en-US" sz="1200" dirty="0" smtClean="0"/>
              <a:t>+ suffix</a:t>
            </a:r>
            <a:endParaRPr lang="en-US" sz="1200" dirty="0"/>
          </a:p>
        </p:txBody>
      </p:sp>
      <p:sp>
        <p:nvSpPr>
          <p:cNvPr id="65" name="TextBox 64"/>
          <p:cNvSpPr txBox="1"/>
          <p:nvPr/>
        </p:nvSpPr>
        <p:spPr>
          <a:xfrm>
            <a:off x="3379684" y="452733"/>
            <a:ext cx="632033" cy="461665"/>
          </a:xfrm>
          <a:prstGeom prst="rect">
            <a:avLst/>
          </a:prstGeom>
          <a:noFill/>
        </p:spPr>
        <p:txBody>
          <a:bodyPr wrap="none" rtlCol="0">
            <a:spAutoFit/>
          </a:bodyPr>
          <a:lstStyle/>
          <a:p>
            <a:pPr algn="ctr"/>
            <a:r>
              <a:rPr lang="en-US" sz="1200" dirty="0" smtClean="0"/>
              <a:t>Noun</a:t>
            </a:r>
          </a:p>
          <a:p>
            <a:pPr algn="ctr"/>
            <a:r>
              <a:rPr lang="en-US" sz="1200" dirty="0" smtClean="0"/>
              <a:t>+ suffix</a:t>
            </a:r>
            <a:endParaRPr lang="en-US" sz="1200" dirty="0"/>
          </a:p>
        </p:txBody>
      </p:sp>
      <p:sp>
        <p:nvSpPr>
          <p:cNvPr id="66" name="TextBox 65"/>
          <p:cNvSpPr txBox="1"/>
          <p:nvPr/>
        </p:nvSpPr>
        <p:spPr>
          <a:xfrm>
            <a:off x="7837383" y="452733"/>
            <a:ext cx="632033" cy="461665"/>
          </a:xfrm>
          <a:prstGeom prst="rect">
            <a:avLst/>
          </a:prstGeom>
          <a:noFill/>
        </p:spPr>
        <p:txBody>
          <a:bodyPr wrap="none" rtlCol="0">
            <a:spAutoFit/>
          </a:bodyPr>
          <a:lstStyle/>
          <a:p>
            <a:pPr algn="ctr"/>
            <a:r>
              <a:rPr lang="en-US" sz="1200" dirty="0" smtClean="0"/>
              <a:t>Noun</a:t>
            </a:r>
          </a:p>
          <a:p>
            <a:pPr algn="ctr"/>
            <a:r>
              <a:rPr lang="en-US" sz="1200" dirty="0" smtClean="0"/>
              <a:t>+ suffix</a:t>
            </a:r>
            <a:endParaRPr lang="en-US" sz="1200" dirty="0"/>
          </a:p>
        </p:txBody>
      </p:sp>
      <p:sp>
        <p:nvSpPr>
          <p:cNvPr id="67" name="TextBox 66"/>
          <p:cNvSpPr txBox="1"/>
          <p:nvPr/>
        </p:nvSpPr>
        <p:spPr>
          <a:xfrm>
            <a:off x="6816441" y="942201"/>
            <a:ext cx="603379" cy="276999"/>
          </a:xfrm>
          <a:prstGeom prst="rect">
            <a:avLst/>
          </a:prstGeom>
          <a:noFill/>
          <a:ln>
            <a:solidFill>
              <a:srgbClr val="FF00FF"/>
            </a:solidFill>
          </a:ln>
        </p:spPr>
        <p:txBody>
          <a:bodyPr wrap="square" rtlCol="0">
            <a:spAutoFit/>
          </a:bodyPr>
          <a:lstStyle/>
          <a:p>
            <a:r>
              <a:rPr lang="en-US" sz="1200" dirty="0" err="1" smtClean="0">
                <a:solidFill>
                  <a:srgbClr val="FF00FF"/>
                </a:solidFill>
              </a:rPr>
              <a:t>Holem</a:t>
            </a:r>
            <a:endParaRPr lang="en-US" sz="1200" dirty="0">
              <a:solidFill>
                <a:srgbClr val="FF00FF"/>
              </a:solidFill>
            </a:endParaRPr>
          </a:p>
        </p:txBody>
      </p:sp>
      <p:cxnSp>
        <p:nvCxnSpPr>
          <p:cNvPr id="68" name="Straight Arrow Connector 67"/>
          <p:cNvCxnSpPr/>
          <p:nvPr/>
        </p:nvCxnSpPr>
        <p:spPr>
          <a:xfrm>
            <a:off x="7191372" y="1219200"/>
            <a:ext cx="0" cy="264319"/>
          </a:xfrm>
          <a:prstGeom prst="straightConnector1">
            <a:avLst/>
          </a:prstGeom>
          <a:ln>
            <a:solidFill>
              <a:srgbClr val="FF00FF"/>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3081338" y="1219200"/>
            <a:ext cx="119062" cy="347663"/>
          </a:xfrm>
          <a:prstGeom prst="straightConnector1">
            <a:avLst/>
          </a:prstGeom>
          <a:ln>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3200400" y="1219200"/>
            <a:ext cx="0" cy="1171575"/>
          </a:xfrm>
          <a:prstGeom prst="straightConnector1">
            <a:avLst/>
          </a:prstGeom>
          <a:ln>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3694197" y="5629274"/>
            <a:ext cx="185753" cy="187325"/>
          </a:xfrm>
          <a:prstGeom prst="ellipse">
            <a:avLst/>
          </a:prstGeom>
          <a:no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2994025" y="6172200"/>
            <a:ext cx="1752599" cy="461665"/>
          </a:xfrm>
          <a:prstGeom prst="rect">
            <a:avLst/>
          </a:prstGeom>
          <a:noFill/>
          <a:ln>
            <a:solidFill>
              <a:srgbClr val="0000FF"/>
            </a:solidFill>
          </a:ln>
        </p:spPr>
        <p:txBody>
          <a:bodyPr wrap="square" rtlCol="0">
            <a:spAutoFit/>
          </a:bodyPr>
          <a:lstStyle/>
          <a:p>
            <a:r>
              <a:rPr lang="en-US" sz="1200" dirty="0" err="1" smtClean="0">
                <a:solidFill>
                  <a:srgbClr val="0000FF"/>
                </a:solidFill>
              </a:rPr>
              <a:t>Qamets</a:t>
            </a:r>
            <a:r>
              <a:rPr lang="en-US" sz="1200" dirty="0" smtClean="0">
                <a:solidFill>
                  <a:srgbClr val="0000FF"/>
                </a:solidFill>
              </a:rPr>
              <a:t> because noun is grammatically plural.</a:t>
            </a:r>
            <a:endParaRPr lang="en-US" sz="1200" dirty="0">
              <a:solidFill>
                <a:srgbClr val="0000FF"/>
              </a:solidFill>
            </a:endParaRPr>
          </a:p>
        </p:txBody>
      </p:sp>
      <p:cxnSp>
        <p:nvCxnSpPr>
          <p:cNvPr id="72" name="Straight Arrow Connector 71"/>
          <p:cNvCxnSpPr>
            <a:stCxn id="71" idx="0"/>
          </p:cNvCxnSpPr>
          <p:nvPr/>
        </p:nvCxnSpPr>
        <p:spPr>
          <a:xfrm flipH="1" flipV="1">
            <a:off x="3777448" y="5835650"/>
            <a:ext cx="92877" cy="336550"/>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4521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r>
              <a:rPr lang="en-US" dirty="0"/>
              <a:t>Pronominal suffixes in two </a:t>
            </a:r>
            <a:r>
              <a:rPr lang="en-US" dirty="0" err="1"/>
              <a:t>verbless</a:t>
            </a:r>
            <a:r>
              <a:rPr lang="en-US" dirty="0"/>
              <a:t> clauses</a:t>
            </a:r>
          </a:p>
        </p:txBody>
      </p:sp>
      <p:sp>
        <p:nvSpPr>
          <p:cNvPr id="4" name="Content Placeholder 3"/>
          <p:cNvSpPr>
            <a:spLocks noGrp="1"/>
          </p:cNvSpPr>
          <p:nvPr>
            <p:ph idx="1"/>
          </p:nvPr>
        </p:nvSpPr>
        <p:spPr>
          <a:xfrm>
            <a:off x="457200" y="2209800"/>
            <a:ext cx="8229600" cy="3048000"/>
          </a:xfrm>
        </p:spPr>
        <p:txBody>
          <a:bodyPr>
            <a:normAutofit/>
          </a:bodyPr>
          <a:lstStyle/>
          <a:p>
            <a:pPr marL="0" indent="0">
              <a:buNone/>
            </a:pPr>
            <a:r>
              <a:rPr lang="en-US" sz="2400" u="sng" dirty="0" smtClean="0"/>
              <a:t>Homework</a:t>
            </a:r>
            <a:r>
              <a:rPr lang="en-US" sz="2400" dirty="0" smtClean="0"/>
              <a:t>:</a:t>
            </a:r>
          </a:p>
          <a:p>
            <a:r>
              <a:rPr lang="en-US" sz="2400" dirty="0" smtClean="0"/>
              <a:t>The four words in </a:t>
            </a:r>
            <a:r>
              <a:rPr lang="en-US" sz="2400" dirty="0" smtClean="0">
                <a:solidFill>
                  <a:srgbClr val="0000FF"/>
                </a:solidFill>
              </a:rPr>
              <a:t>blue</a:t>
            </a:r>
            <a:r>
              <a:rPr lang="en-US" sz="2400" dirty="0" smtClean="0"/>
              <a:t> above can be translated as </a:t>
            </a:r>
          </a:p>
          <a:p>
            <a:pPr lvl="1"/>
            <a:r>
              <a:rPr lang="en-US" sz="2000" dirty="0" smtClean="0"/>
              <a:t>two </a:t>
            </a:r>
            <a:r>
              <a:rPr lang="en-US" sz="2000" dirty="0" err="1" smtClean="0"/>
              <a:t>verbless</a:t>
            </a:r>
            <a:r>
              <a:rPr lang="en-US" sz="2000" dirty="0" smtClean="0"/>
              <a:t> clauses or </a:t>
            </a:r>
          </a:p>
          <a:p>
            <a:pPr lvl="1"/>
            <a:r>
              <a:rPr lang="en-US" sz="2000" dirty="0" smtClean="0"/>
              <a:t>one </a:t>
            </a:r>
            <a:r>
              <a:rPr lang="en-US" sz="2000" dirty="0" err="1" smtClean="0"/>
              <a:t>verbless</a:t>
            </a:r>
            <a:r>
              <a:rPr lang="en-US" sz="2000" dirty="0" smtClean="0"/>
              <a:t> clause (other options exist as well). </a:t>
            </a:r>
          </a:p>
          <a:p>
            <a:r>
              <a:rPr lang="en-US" sz="2400" dirty="0" smtClean="0"/>
              <a:t>Read </a:t>
            </a:r>
            <a:r>
              <a:rPr lang="en-US" sz="2400" dirty="0" err="1" smtClean="0"/>
              <a:t>Rocine</a:t>
            </a:r>
            <a:r>
              <a:rPr lang="en-US" sz="2400" dirty="0" smtClean="0"/>
              <a:t> 19.4 and write down the translations for </a:t>
            </a:r>
          </a:p>
          <a:p>
            <a:pPr lvl="1"/>
            <a:r>
              <a:rPr lang="en-US" sz="2000" dirty="0" smtClean="0"/>
              <a:t>the two </a:t>
            </a:r>
            <a:r>
              <a:rPr lang="en-US" sz="2000" dirty="0" err="1" smtClean="0"/>
              <a:t>verbless</a:t>
            </a:r>
            <a:r>
              <a:rPr lang="en-US" sz="2000" dirty="0" smtClean="0"/>
              <a:t> clause option and </a:t>
            </a:r>
          </a:p>
          <a:p>
            <a:pPr lvl="1"/>
            <a:r>
              <a:rPr lang="en-US" sz="2000" dirty="0" smtClean="0"/>
              <a:t>the one </a:t>
            </a:r>
            <a:r>
              <a:rPr lang="en-US" sz="2000" dirty="0" err="1" smtClean="0"/>
              <a:t>verbless</a:t>
            </a:r>
            <a:r>
              <a:rPr lang="en-US" sz="2000" dirty="0" smtClean="0"/>
              <a:t> clause option.</a:t>
            </a:r>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שְׁמַע יִשְׂרָאֵל </a:t>
            </a:r>
            <a:r>
              <a:rPr lang="he-IL" dirty="0" smtClean="0">
                <a:solidFill>
                  <a:srgbClr val="0000FF"/>
                </a:solidFill>
                <a:latin typeface="SBL Hebrew" panose="02000000000000000000" pitchFamily="2" charset="-79"/>
                <a:cs typeface="SBL Hebrew" panose="02000000000000000000" pitchFamily="2" charset="-79"/>
              </a:rPr>
              <a:t>יְהוָה אֱלֹהֵ֫ינוּ יְהוָה אֶחָד</a:t>
            </a:r>
            <a:r>
              <a:rPr lang="he-IL" dirty="0" smtClean="0">
                <a:latin typeface="SBL Hebrew" panose="02000000000000000000" pitchFamily="2" charset="-79"/>
                <a:cs typeface="SBL Hebrew" panose="02000000000000000000" pitchFamily="2" charset="-79"/>
              </a:rPr>
              <a:t>׃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40497242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04800" y="1439882"/>
            <a:ext cx="8534400" cy="3970318"/>
          </a:xfrm>
          <a:prstGeom prst="rect">
            <a:avLst/>
          </a:prstGeom>
        </p:spPr>
        <p:txBody>
          <a:bodyPr wrap="square">
            <a:spAutoFit/>
          </a:bodyPr>
          <a:lstStyle/>
          <a:p>
            <a:r>
              <a:rPr lang="en-US" dirty="0"/>
              <a:t>The problems posed by the Shema (</a:t>
            </a:r>
            <a:r>
              <a:rPr lang="en-US" dirty="0" err="1"/>
              <a:t>Deut</a:t>
            </a:r>
            <a:r>
              <a:rPr lang="en-US" dirty="0"/>
              <a:t> 6:4) are numerous.</a:t>
            </a:r>
            <a:r>
              <a:rPr lang="en-US" baseline="30000" dirty="0">
                <a:hlinkClick r:id="rId2" action="ppaction://hlinkfile"/>
              </a:rPr>
              <a:t>21</a:t>
            </a:r>
            <a:r>
              <a:rPr lang="en-US" dirty="0"/>
              <a:t> After the initial imperative and vocative</a:t>
            </a:r>
            <a:r>
              <a:rPr lang="en-US" dirty="0" smtClean="0"/>
              <a:t>, </a:t>
            </a:r>
            <a:r>
              <a:rPr lang="he-IL" dirty="0">
                <a:latin typeface="SBL Hebrew" panose="02000000000000000000" pitchFamily="2" charset="-79"/>
                <a:cs typeface="SBL Hebrew" panose="02000000000000000000" pitchFamily="2" charset="-79"/>
              </a:rPr>
              <a:t>שְׁמַע יִשְׂרָאֵל</a:t>
            </a:r>
            <a:r>
              <a:rPr lang="en-US" dirty="0" smtClean="0"/>
              <a:t> </a:t>
            </a:r>
            <a:r>
              <a:rPr lang="en-US" dirty="0"/>
              <a:t>'Hear, O Israel,' there follow four words. However they are construed, it is agreed that no closely comparable passage occurs. The simplest solution is to recognize two juxtaposed </a:t>
            </a:r>
            <a:r>
              <a:rPr lang="en-US" dirty="0" err="1"/>
              <a:t>verbless</a:t>
            </a:r>
            <a:r>
              <a:rPr lang="en-US" dirty="0"/>
              <a:t> clauses: (a) </a:t>
            </a:r>
            <a:r>
              <a:rPr lang="he-IL" dirty="0">
                <a:latin typeface="SBL Hebrew" panose="02000000000000000000" pitchFamily="2" charset="-79"/>
                <a:cs typeface="SBL Hebrew" panose="02000000000000000000" pitchFamily="2" charset="-79"/>
              </a:rPr>
              <a:t>יהוה אֱלֹהֵינוּ</a:t>
            </a:r>
            <a:r>
              <a:rPr lang="en-US" dirty="0" smtClean="0"/>
              <a:t> "</a:t>
            </a:r>
            <a:r>
              <a:rPr lang="en-US" dirty="0"/>
              <a:t>YHWH is our God' (identifying clause, S-</a:t>
            </a:r>
            <a:r>
              <a:rPr lang="en-US" dirty="0" err="1"/>
              <a:t>Pred</a:t>
            </a:r>
            <a:r>
              <a:rPr lang="en-US" dirty="0"/>
              <a:t>); (b) </a:t>
            </a:r>
            <a:r>
              <a:rPr lang="he-IL" dirty="0">
                <a:latin typeface="SBL Hebrew" panose="02000000000000000000" pitchFamily="2" charset="-79"/>
                <a:cs typeface="SBL Hebrew" panose="02000000000000000000" pitchFamily="2" charset="-79"/>
              </a:rPr>
              <a:t>יהוה אֶחָד</a:t>
            </a:r>
            <a:r>
              <a:rPr lang="en-US" dirty="0" smtClean="0"/>
              <a:t> 'YHWH </a:t>
            </a:r>
            <a:r>
              <a:rPr lang="en-US" dirty="0"/>
              <a:t>is one' (classifying clause, S-</a:t>
            </a:r>
            <a:r>
              <a:rPr lang="en-US" dirty="0" err="1"/>
              <a:t>Pred</a:t>
            </a:r>
            <a:r>
              <a:rPr lang="en-US" dirty="0"/>
              <a:t>, with a numeral; cf. # 23). Few scholars favor such a parsing. Andersen takes ... </a:t>
            </a:r>
            <a:r>
              <a:rPr lang="he-IL" dirty="0" smtClean="0">
                <a:latin typeface="SBL Hebrew" panose="02000000000000000000" pitchFamily="2" charset="-79"/>
                <a:cs typeface="SBL Hebrew" panose="02000000000000000000" pitchFamily="2" charset="-79"/>
              </a:rPr>
              <a:t>יהוה יהוה</a:t>
            </a:r>
            <a:r>
              <a:rPr lang="en-US" dirty="0" smtClean="0"/>
              <a:t> as </a:t>
            </a:r>
            <a:r>
              <a:rPr lang="en-US" dirty="0"/>
              <a:t>a discontinuous predicate, with the other two words as a discontinuous subject, 'Our one God is YHWH,YHWH.'</a:t>
            </a:r>
            <a:r>
              <a:rPr lang="en-US" baseline="30000" dirty="0">
                <a:hlinkClick r:id="rId3" action="ppaction://hlinkfile"/>
              </a:rPr>
              <a:t>22</a:t>
            </a:r>
            <a:r>
              <a:rPr lang="en-US" dirty="0"/>
              <a:t> Other proposed </a:t>
            </a:r>
            <a:r>
              <a:rPr lang="en-US" dirty="0" err="1"/>
              <a:t>parsings</a:t>
            </a:r>
            <a:r>
              <a:rPr lang="en-US" dirty="0"/>
              <a:t> take the first two words as subject (viz., 'YHWH our God is one YHWH')</a:t>
            </a:r>
            <a:r>
              <a:rPr lang="en-US" baseline="30000" dirty="0">
                <a:hlinkClick r:id="rId4" action="ppaction://hlinkfile"/>
              </a:rPr>
              <a:t>23</a:t>
            </a:r>
            <a:r>
              <a:rPr lang="en-US" dirty="0"/>
              <a:t> or the first three words (viz., 'YHWH, our God, YHWH is one') or even the first word alone. It is hard to say if </a:t>
            </a:r>
            <a:r>
              <a:rPr lang="he-IL" dirty="0" smtClean="0">
                <a:latin typeface="SBL Hebrew" panose="02000000000000000000" pitchFamily="2" charset="-79"/>
                <a:cs typeface="SBL Hebrew" panose="02000000000000000000" pitchFamily="2" charset="-79"/>
              </a:rPr>
              <a:t>אחד</a:t>
            </a:r>
            <a:r>
              <a:rPr lang="en-US" dirty="0" smtClean="0"/>
              <a:t> </a:t>
            </a:r>
            <a:r>
              <a:rPr lang="en-US" dirty="0"/>
              <a:t>can serve as an adjective </a:t>
            </a:r>
            <a:r>
              <a:rPr lang="en-US" dirty="0" smtClean="0"/>
              <a:t>modifying </a:t>
            </a:r>
            <a:r>
              <a:rPr lang="he-IL" dirty="0" smtClean="0">
                <a:latin typeface="SBL Hebrew" panose="02000000000000000000" pitchFamily="2" charset="-79"/>
                <a:cs typeface="SBL Hebrew" panose="02000000000000000000" pitchFamily="2" charset="-79"/>
              </a:rPr>
              <a:t>יהוה</a:t>
            </a:r>
            <a:r>
              <a:rPr lang="en-US" dirty="0" smtClean="0"/>
              <a:t>. </a:t>
            </a:r>
            <a:r>
              <a:rPr lang="en-US" dirty="0"/>
              <a:t>It is even less clear what the predicate </a:t>
            </a:r>
            <a:r>
              <a:rPr lang="he-IL" dirty="0" smtClean="0">
                <a:latin typeface="SBL Hebrew" panose="02000000000000000000" pitchFamily="2" charset="-79"/>
                <a:cs typeface="SBL Hebrew" panose="02000000000000000000" pitchFamily="2" charset="-79"/>
              </a:rPr>
              <a:t>אלהינו יהוה אחד</a:t>
            </a:r>
            <a:r>
              <a:rPr lang="en-US" dirty="0" smtClean="0"/>
              <a:t> would </a:t>
            </a:r>
            <a:r>
              <a:rPr lang="en-US" dirty="0"/>
              <a:t>mean, though some scholars take it adverbially ('YHWH is our God, YHWH alone'). As Gerald Janzen observes, "the Shema does not conform exactly to any standard nominal sentence pattern," and further discussion falls outside the sphere of grammar.</a:t>
            </a:r>
            <a:r>
              <a:rPr lang="en-US" baseline="30000" dirty="0">
                <a:hlinkClick r:id="rId5" action="ppaction://hlinkfile"/>
              </a:rPr>
              <a:t>24</a:t>
            </a:r>
            <a:endParaRPr lang="en-US" dirty="0"/>
          </a:p>
        </p:txBody>
      </p:sp>
      <p:sp>
        <p:nvSpPr>
          <p:cNvPr id="3" name="Rectangle 2"/>
          <p:cNvSpPr/>
          <p:nvPr/>
        </p:nvSpPr>
        <p:spPr>
          <a:xfrm>
            <a:off x="304800" y="982682"/>
            <a:ext cx="8534400" cy="369332"/>
          </a:xfrm>
          <a:prstGeom prst="rect">
            <a:avLst/>
          </a:prstGeom>
        </p:spPr>
        <p:txBody>
          <a:bodyPr wrap="square">
            <a:spAutoFit/>
          </a:bodyPr>
          <a:lstStyle/>
          <a:p>
            <a:r>
              <a:rPr lang="en-US" dirty="0" err="1" smtClean="0"/>
              <a:t>Waltke</a:t>
            </a:r>
            <a:r>
              <a:rPr lang="en-US" dirty="0" smtClean="0"/>
              <a:t>/O’Connor (1990) </a:t>
            </a:r>
            <a:r>
              <a:rPr lang="en-US" dirty="0"/>
              <a:t>§</a:t>
            </a:r>
            <a:r>
              <a:rPr lang="en-US" dirty="0" smtClean="0"/>
              <a:t>8.4.2g</a:t>
            </a:r>
            <a:endParaRPr lang="en-US" dirty="0"/>
          </a:p>
        </p:txBody>
      </p:sp>
      <p:sp>
        <p:nvSpPr>
          <p:cNvPr id="4" name="Title 1"/>
          <p:cNvSpPr txBox="1">
            <a:spLocks/>
          </p:cNvSpPr>
          <p:nvPr/>
        </p:nvSpPr>
        <p:spPr>
          <a:xfrm>
            <a:off x="0" y="0"/>
            <a:ext cx="9144000" cy="762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Excursus on the Shema</a:t>
            </a:r>
            <a:endParaRPr lang="en-US" dirty="0"/>
          </a:p>
        </p:txBody>
      </p:sp>
      <p:sp>
        <p:nvSpPr>
          <p:cNvPr id="5" name="Rectangle 4"/>
          <p:cNvSpPr/>
          <p:nvPr/>
        </p:nvSpPr>
        <p:spPr>
          <a:xfrm>
            <a:off x="304800" y="5877580"/>
            <a:ext cx="8534400" cy="523220"/>
          </a:xfrm>
          <a:prstGeom prst="rect">
            <a:avLst/>
          </a:prstGeom>
        </p:spPr>
        <p:txBody>
          <a:bodyPr wrap="square">
            <a:spAutoFit/>
          </a:bodyPr>
          <a:lstStyle/>
          <a:p>
            <a:r>
              <a:rPr lang="en-US" sz="1400" baseline="30000" dirty="0" smtClean="0"/>
              <a:t>21</a:t>
            </a:r>
            <a:r>
              <a:rPr lang="en-US" sz="1400" dirty="0" smtClean="0"/>
              <a:t> </a:t>
            </a:r>
            <a:r>
              <a:rPr lang="en-US" sz="1400" dirty="0"/>
              <a:t>See the discussion of J. G. Janzen, "On the Most Important Word in the Shema (Deuteronomy VI 4–5)," </a:t>
            </a:r>
            <a:r>
              <a:rPr lang="en-US" sz="1400" i="1" dirty="0" err="1"/>
              <a:t>Vetus</a:t>
            </a:r>
            <a:r>
              <a:rPr lang="en-US" sz="1400" i="1" dirty="0"/>
              <a:t> </a:t>
            </a:r>
            <a:r>
              <a:rPr lang="en-US" sz="1400" i="1" dirty="0" err="1"/>
              <a:t>Testamentum</a:t>
            </a:r>
            <a:r>
              <a:rPr lang="en-US" sz="1400" dirty="0"/>
              <a:t> 37 (1987) 280–300</a:t>
            </a:r>
            <a:r>
              <a:rPr lang="en-US" sz="1400" dirty="0" smtClean="0"/>
              <a:t>.</a:t>
            </a:r>
          </a:p>
        </p:txBody>
      </p:sp>
    </p:spTree>
    <p:extLst>
      <p:ext uri="{BB962C8B-B14F-4D97-AF65-F5344CB8AC3E}">
        <p14:creationId xmlns:p14="http://schemas.microsoft.com/office/powerpoint/2010/main" val="273016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2209800"/>
            <a:ext cx="8229600" cy="4038600"/>
          </a:xfrm>
        </p:spPr>
        <p:txBody>
          <a:bodyPr>
            <a:normAutofit/>
          </a:bodyPr>
          <a:lstStyle/>
          <a:p>
            <a:r>
              <a:rPr lang="en-US" sz="2400" dirty="0" smtClean="0"/>
              <a:t>Let’s try and translate the </a:t>
            </a:r>
            <a:r>
              <a:rPr lang="en-US" sz="2400" dirty="0" smtClean="0">
                <a:solidFill>
                  <a:srgbClr val="0000FF"/>
                </a:solidFill>
              </a:rPr>
              <a:t>final </a:t>
            </a:r>
            <a:r>
              <a:rPr lang="en-US" sz="2400" dirty="0">
                <a:solidFill>
                  <a:srgbClr val="0000FF"/>
                </a:solidFill>
              </a:rPr>
              <a:t>clause </a:t>
            </a:r>
            <a:r>
              <a:rPr lang="en-US" sz="2400" dirty="0"/>
              <a:t>of our lesson </a:t>
            </a:r>
            <a:r>
              <a:rPr lang="en-US" sz="2400" dirty="0" smtClean="0"/>
              <a:t>verse.</a:t>
            </a:r>
          </a:p>
          <a:p>
            <a:pPr lvl="1"/>
            <a:r>
              <a:rPr lang="he-IL" sz="2000" dirty="0" smtClean="0">
                <a:latin typeface="SBL Hebrew" panose="02000000000000000000" pitchFamily="2" charset="-79"/>
                <a:cs typeface="SBL Hebrew" panose="02000000000000000000" pitchFamily="2" charset="-79"/>
              </a:rPr>
              <a:t>אהב</a:t>
            </a:r>
            <a:r>
              <a:rPr lang="he-IL" sz="2000" dirty="0" smtClean="0"/>
              <a:t> </a:t>
            </a:r>
            <a:r>
              <a:rPr lang="en-US" sz="2000" dirty="0" smtClean="0"/>
              <a:t> </a:t>
            </a:r>
            <a:r>
              <a:rPr lang="en-US" sz="2000" dirty="0"/>
              <a:t>means </a:t>
            </a:r>
            <a:r>
              <a:rPr lang="en-US" sz="2000" i="1" dirty="0" smtClean="0"/>
              <a:t>love</a:t>
            </a:r>
          </a:p>
          <a:p>
            <a:pPr lvl="1"/>
            <a:r>
              <a:rPr lang="he-IL" sz="2000" dirty="0">
                <a:latin typeface="SBL Hebrew" panose="02000000000000000000" pitchFamily="2" charset="-79"/>
                <a:cs typeface="SBL Hebrew" panose="02000000000000000000" pitchFamily="2" charset="-79"/>
              </a:rPr>
              <a:t>לֵבָב</a:t>
            </a:r>
            <a:r>
              <a:rPr lang="he-IL" sz="2000" dirty="0"/>
              <a:t> </a:t>
            </a:r>
            <a:r>
              <a:rPr lang="en-US" sz="2000" dirty="0"/>
              <a:t> is a noun meaning </a:t>
            </a:r>
            <a:r>
              <a:rPr lang="en-US" sz="2000" i="1" dirty="0" smtClean="0"/>
              <a:t>heart</a:t>
            </a:r>
          </a:p>
          <a:p>
            <a:pPr lvl="1"/>
            <a:r>
              <a:rPr lang="en-US" sz="2000" dirty="0"/>
              <a:t>You may want to translate the </a:t>
            </a:r>
            <a:r>
              <a:rPr lang="en-US" sz="2000" i="1" dirty="0"/>
              <a:t>bet</a:t>
            </a:r>
            <a:r>
              <a:rPr lang="en-US" sz="2000" dirty="0"/>
              <a:t> on</a:t>
            </a:r>
            <a:r>
              <a:rPr lang="he-IL" sz="2000" dirty="0">
                <a:latin typeface="SBL Hebrew" panose="02000000000000000000" pitchFamily="2" charset="-79"/>
                <a:cs typeface="SBL Hebrew" panose="02000000000000000000" pitchFamily="2" charset="-79"/>
              </a:rPr>
              <a:t>בְּכָל</a:t>
            </a:r>
            <a:r>
              <a:rPr lang="he-IL" sz="2000" dirty="0"/>
              <a:t> </a:t>
            </a:r>
            <a:r>
              <a:rPr lang="en-US" sz="2000" dirty="0"/>
              <a:t> as </a:t>
            </a:r>
            <a:r>
              <a:rPr lang="en-US" sz="2000" i="1" dirty="0"/>
              <a:t>with</a:t>
            </a:r>
            <a:r>
              <a:rPr lang="en-US" sz="2000" dirty="0"/>
              <a:t> rather than </a:t>
            </a:r>
            <a:r>
              <a:rPr lang="en-US" sz="2000" i="1" dirty="0"/>
              <a:t>in</a:t>
            </a:r>
            <a:r>
              <a:rPr lang="en-US" sz="2000" dirty="0" smtClean="0"/>
              <a:t>.</a:t>
            </a:r>
            <a:endParaRPr lang="en-US" sz="2000" i="1" dirty="0" smtClean="0"/>
          </a:p>
          <a:p>
            <a:r>
              <a:rPr lang="en-US" sz="2400" dirty="0" smtClean="0"/>
              <a:t>Translation?</a:t>
            </a:r>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שְׁמַע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וְאָהַ֫בְתָּ אֵת יְהוָה אֱלֹהֶ֫יךָ בְּכָל־לְבָבְךָ</a:t>
            </a:r>
            <a:endParaRPr lang="en-US" dirty="0" smtClean="0">
              <a:solidFill>
                <a:srgbClr val="0000FF"/>
              </a:solidFill>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5742616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Hortatory Discourse</a:t>
            </a:r>
          </a:p>
        </p:txBody>
      </p:sp>
      <p:sp>
        <p:nvSpPr>
          <p:cNvPr id="4" name="Content Placeholder 3"/>
          <p:cNvSpPr>
            <a:spLocks noGrp="1"/>
          </p:cNvSpPr>
          <p:nvPr>
            <p:ph idx="1"/>
          </p:nvPr>
        </p:nvSpPr>
        <p:spPr>
          <a:xfrm>
            <a:off x="457200" y="2209800"/>
            <a:ext cx="8229600" cy="2133600"/>
          </a:xfrm>
        </p:spPr>
        <p:txBody>
          <a:bodyPr>
            <a:normAutofit/>
          </a:bodyPr>
          <a:lstStyle/>
          <a:p>
            <a:pPr marL="0" indent="0">
              <a:buNone/>
            </a:pPr>
            <a:r>
              <a:rPr lang="en-US" sz="2400" dirty="0" smtClean="0"/>
              <a:t>As noted above, our </a:t>
            </a:r>
            <a:r>
              <a:rPr lang="en-US" sz="2400" dirty="0"/>
              <a:t>lesson verse serves as our introduction to </a:t>
            </a:r>
            <a:r>
              <a:rPr lang="en-US" sz="2400" dirty="0" smtClean="0"/>
              <a:t>the </a:t>
            </a:r>
            <a:r>
              <a:rPr lang="en-US" sz="2400" dirty="0"/>
              <a:t>Direct Speech </a:t>
            </a:r>
            <a:r>
              <a:rPr lang="en-US" sz="2400" dirty="0" smtClean="0"/>
              <a:t>genre </a:t>
            </a:r>
            <a:r>
              <a:rPr lang="en-US" sz="2400" dirty="0"/>
              <a:t>Hortatory Discourse</a:t>
            </a:r>
            <a:r>
              <a:rPr lang="en-US" sz="2400" dirty="0" smtClean="0"/>
              <a:t>.</a:t>
            </a:r>
          </a:p>
          <a:p>
            <a:r>
              <a:rPr lang="en-US" sz="2400" dirty="0"/>
              <a:t>Hortatory Discourse is the +projection genre in which the speaker/writer is </a:t>
            </a:r>
            <a:r>
              <a:rPr lang="en-US" sz="2400" b="1" dirty="0"/>
              <a:t>persuading</a:t>
            </a:r>
            <a:r>
              <a:rPr lang="en-US" sz="2400" dirty="0"/>
              <a:t> </a:t>
            </a:r>
            <a:r>
              <a:rPr lang="en-US" sz="2400" dirty="0" smtClean="0"/>
              <a:t>his/her </a:t>
            </a:r>
            <a:r>
              <a:rPr lang="en-US" sz="2400" dirty="0"/>
              <a:t>audience, or trying to alter </a:t>
            </a:r>
            <a:r>
              <a:rPr lang="en-US" sz="2400" dirty="0" smtClean="0"/>
              <a:t>their behavior.</a:t>
            </a:r>
            <a:endParaRPr lang="en-US" sz="2400" dirty="0"/>
          </a:p>
          <a:p>
            <a:pPr marL="0" indent="0">
              <a:buNone/>
            </a:pPr>
            <a:endParaRPr lang="en-US" sz="2400" dirty="0" smtClean="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שְׁמַע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5577910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Hortatory Discourse</a:t>
            </a:r>
          </a:p>
        </p:txBody>
      </p:sp>
      <p:sp>
        <p:nvSpPr>
          <p:cNvPr id="4" name="Content Placeholder 3"/>
          <p:cNvSpPr>
            <a:spLocks noGrp="1"/>
          </p:cNvSpPr>
          <p:nvPr>
            <p:ph idx="1"/>
          </p:nvPr>
        </p:nvSpPr>
        <p:spPr>
          <a:xfrm>
            <a:off x="457200" y="2209800"/>
            <a:ext cx="8229600" cy="2133600"/>
          </a:xfrm>
        </p:spPr>
        <p:txBody>
          <a:bodyPr>
            <a:normAutofit/>
          </a:bodyPr>
          <a:lstStyle/>
          <a:p>
            <a:pPr marL="0" indent="0">
              <a:buNone/>
            </a:pPr>
            <a:r>
              <a:rPr lang="en-US" sz="2400" dirty="0" smtClean="0"/>
              <a:t>As noted above, our </a:t>
            </a:r>
            <a:r>
              <a:rPr lang="en-US" sz="2400" dirty="0"/>
              <a:t>lesson verse serves as our introduction to </a:t>
            </a:r>
            <a:r>
              <a:rPr lang="en-US" sz="2400" dirty="0" smtClean="0"/>
              <a:t>the </a:t>
            </a:r>
            <a:r>
              <a:rPr lang="en-US" sz="2400" dirty="0"/>
              <a:t>Direct Speech </a:t>
            </a:r>
            <a:r>
              <a:rPr lang="en-US" sz="2400" dirty="0" smtClean="0"/>
              <a:t>genre </a:t>
            </a:r>
            <a:r>
              <a:rPr lang="en-US" sz="2400" dirty="0"/>
              <a:t>Hortatory Discourse</a:t>
            </a:r>
            <a:r>
              <a:rPr lang="en-US" sz="2400" dirty="0" smtClean="0"/>
              <a:t>.</a:t>
            </a:r>
          </a:p>
          <a:p>
            <a:r>
              <a:rPr lang="en-US" sz="2400" dirty="0"/>
              <a:t>Hortatory Discourse is the +projection genre in which the speaker/writer is </a:t>
            </a:r>
            <a:r>
              <a:rPr lang="en-US" sz="2400" b="1" dirty="0"/>
              <a:t>persuading</a:t>
            </a:r>
            <a:r>
              <a:rPr lang="en-US" sz="2400" dirty="0"/>
              <a:t> </a:t>
            </a:r>
            <a:r>
              <a:rPr lang="en-US" sz="2400" dirty="0" smtClean="0"/>
              <a:t>his/her </a:t>
            </a:r>
            <a:r>
              <a:rPr lang="en-US" sz="2400" dirty="0"/>
              <a:t>audience, or trying to alter </a:t>
            </a:r>
            <a:r>
              <a:rPr lang="en-US" sz="2400" dirty="0" smtClean="0"/>
              <a:t>their behavior.</a:t>
            </a:r>
            <a:endParaRPr lang="en-US" sz="2400" dirty="0"/>
          </a:p>
          <a:p>
            <a:pPr marL="0" indent="0">
              <a:buNone/>
            </a:pPr>
            <a:endParaRPr lang="en-US" sz="2400" dirty="0" smtClean="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שְׁמַע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8" name="Table 7"/>
          <p:cNvGraphicFramePr>
            <a:graphicFrameLocks noGrp="1"/>
          </p:cNvGraphicFramePr>
          <p:nvPr>
            <p:extLst>
              <p:ext uri="{D42A27DB-BD31-4B8C-83A1-F6EECF244321}">
                <p14:modId xmlns:p14="http://schemas.microsoft.com/office/powerpoint/2010/main" val="2156576939"/>
              </p:ext>
            </p:extLst>
          </p:nvPr>
        </p:nvGraphicFramePr>
        <p:xfrm>
          <a:off x="533400" y="4707670"/>
          <a:ext cx="8077200" cy="1997930"/>
        </p:xfrm>
        <a:graphic>
          <a:graphicData uri="http://schemas.openxmlformats.org/drawingml/2006/table">
            <a:tbl>
              <a:tblPr firstRow="1" bandRow="1">
                <a:tableStyleId>{5C22544A-7EE6-4342-B048-85BDC9FD1C3A}</a:tableStyleId>
              </a:tblPr>
              <a:tblGrid>
                <a:gridCol w="3277036"/>
                <a:gridCol w="4800164"/>
              </a:tblGrid>
              <a:tr h="399586">
                <a:tc>
                  <a:txBody>
                    <a:bodyPr/>
                    <a:lstStyle/>
                    <a:p>
                      <a:r>
                        <a:rPr lang="en-US" dirty="0" smtClean="0"/>
                        <a:t>Genre</a:t>
                      </a:r>
                      <a:endParaRPr lang="en-US" dirty="0"/>
                    </a:p>
                  </a:txBody>
                  <a:tcPr/>
                </a:tc>
                <a:tc>
                  <a:txBody>
                    <a:bodyPr/>
                    <a:lstStyle/>
                    <a:p>
                      <a:r>
                        <a:rPr lang="en-US" dirty="0" smtClean="0"/>
                        <a:t>Task</a:t>
                      </a:r>
                      <a:endParaRPr lang="en-US" dirty="0"/>
                    </a:p>
                  </a:txBody>
                  <a:tcPr/>
                </a:tc>
              </a:tr>
              <a:tr h="399586">
                <a:tc>
                  <a:txBody>
                    <a:bodyPr/>
                    <a:lstStyle/>
                    <a:p>
                      <a:r>
                        <a:rPr lang="en-US" dirty="0" smtClean="0"/>
                        <a:t>Historical Narrative</a:t>
                      </a:r>
                      <a:endParaRPr lang="en-US" dirty="0"/>
                    </a:p>
                  </a:txBody>
                  <a:tcPr/>
                </a:tc>
                <a:tc>
                  <a:txBody>
                    <a:bodyPr/>
                    <a:lstStyle/>
                    <a:p>
                      <a:r>
                        <a:rPr lang="en-US" dirty="0" smtClean="0"/>
                        <a:t>Tell a story about the past.</a:t>
                      </a:r>
                      <a:endParaRPr lang="en-US" dirty="0"/>
                    </a:p>
                  </a:txBody>
                  <a:tcPr/>
                </a:tc>
              </a:tr>
              <a:tr h="399586">
                <a:tc>
                  <a:txBody>
                    <a:bodyPr/>
                    <a:lstStyle/>
                    <a:p>
                      <a:r>
                        <a:rPr lang="en-US" dirty="0" smtClean="0"/>
                        <a:t>Predictive Narrative</a:t>
                      </a:r>
                      <a:endParaRPr lang="en-US" dirty="0"/>
                    </a:p>
                  </a:txBody>
                  <a:tcPr/>
                </a:tc>
                <a:tc>
                  <a:txBody>
                    <a:bodyPr/>
                    <a:lstStyle/>
                    <a:p>
                      <a:r>
                        <a:rPr lang="en-US" dirty="0" smtClean="0"/>
                        <a:t>Tell a story set in the future.</a:t>
                      </a:r>
                      <a:endParaRPr lang="en-US" dirty="0"/>
                    </a:p>
                  </a:txBody>
                  <a:tcPr/>
                </a:tc>
              </a:tr>
              <a:tr h="399586">
                <a:tc>
                  <a:txBody>
                    <a:bodyPr/>
                    <a:lstStyle/>
                    <a:p>
                      <a:r>
                        <a:rPr lang="en-US" dirty="0" smtClean="0"/>
                        <a:t>Instructional Discourse</a:t>
                      </a:r>
                      <a:endParaRPr lang="en-US" dirty="0"/>
                    </a:p>
                  </a:txBody>
                  <a:tcPr/>
                </a:tc>
                <a:tc>
                  <a:txBody>
                    <a:bodyPr/>
                    <a:lstStyle/>
                    <a:p>
                      <a:r>
                        <a:rPr lang="en-US" dirty="0" smtClean="0"/>
                        <a:t>Tell how to do something.</a:t>
                      </a:r>
                      <a:endParaRPr lang="en-US" dirty="0"/>
                    </a:p>
                  </a:txBody>
                  <a:tcPr/>
                </a:tc>
              </a:tr>
              <a:tr h="399586">
                <a:tc>
                  <a:txBody>
                    <a:bodyPr/>
                    <a:lstStyle/>
                    <a:p>
                      <a:r>
                        <a:rPr lang="en-US" dirty="0" smtClean="0">
                          <a:solidFill>
                            <a:schemeClr val="tx1"/>
                          </a:solidFill>
                        </a:rPr>
                        <a:t>Hortatory Discourse</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Influence the behavior of someone.</a:t>
                      </a:r>
                    </a:p>
                  </a:txBody>
                  <a:tcPr/>
                </a:tc>
              </a:tr>
            </a:tbl>
          </a:graphicData>
        </a:graphic>
      </p:graphicFrame>
    </p:spTree>
    <p:extLst>
      <p:ext uri="{BB962C8B-B14F-4D97-AF65-F5344CB8AC3E}">
        <p14:creationId xmlns:p14="http://schemas.microsoft.com/office/powerpoint/2010/main" val="3459057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Hortatory Discourse</a:t>
            </a:r>
          </a:p>
        </p:txBody>
      </p:sp>
      <p:sp>
        <p:nvSpPr>
          <p:cNvPr id="4" name="Content Placeholder 3"/>
          <p:cNvSpPr>
            <a:spLocks noGrp="1"/>
          </p:cNvSpPr>
          <p:nvPr>
            <p:ph idx="1"/>
          </p:nvPr>
        </p:nvSpPr>
        <p:spPr>
          <a:xfrm>
            <a:off x="457200" y="2209800"/>
            <a:ext cx="8229600" cy="2133600"/>
          </a:xfrm>
        </p:spPr>
        <p:txBody>
          <a:bodyPr>
            <a:normAutofit/>
          </a:bodyPr>
          <a:lstStyle/>
          <a:p>
            <a:r>
              <a:rPr lang="en-US" sz="2400" dirty="0" smtClean="0"/>
              <a:t>Can you </a:t>
            </a:r>
            <a:r>
              <a:rPr lang="en-US" sz="2400" dirty="0"/>
              <a:t>see how the </a:t>
            </a:r>
            <a:r>
              <a:rPr lang="en-US" sz="2400" dirty="0">
                <a:solidFill>
                  <a:srgbClr val="FF00FF"/>
                </a:solidFill>
              </a:rPr>
              <a:t>first clause </a:t>
            </a:r>
            <a:r>
              <a:rPr lang="en-US" sz="2400" dirty="0"/>
              <a:t>above is </a:t>
            </a:r>
            <a:r>
              <a:rPr lang="en-US" sz="2400" u="sng" dirty="0"/>
              <a:t>neither</a:t>
            </a:r>
            <a:r>
              <a:rPr lang="en-US" sz="2400" dirty="0"/>
              <a:t> Predictive nor Instructional</a:t>
            </a:r>
            <a:r>
              <a:rPr lang="en-US" sz="2400" dirty="0" smtClean="0"/>
              <a:t>?</a:t>
            </a: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שְׁמַע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8" name="Table 7"/>
          <p:cNvGraphicFramePr>
            <a:graphicFrameLocks noGrp="1"/>
          </p:cNvGraphicFramePr>
          <p:nvPr>
            <p:extLst>
              <p:ext uri="{D42A27DB-BD31-4B8C-83A1-F6EECF244321}">
                <p14:modId xmlns:p14="http://schemas.microsoft.com/office/powerpoint/2010/main" val="4210589835"/>
              </p:ext>
            </p:extLst>
          </p:nvPr>
        </p:nvGraphicFramePr>
        <p:xfrm>
          <a:off x="533400" y="4707670"/>
          <a:ext cx="8077200" cy="1997930"/>
        </p:xfrm>
        <a:graphic>
          <a:graphicData uri="http://schemas.openxmlformats.org/drawingml/2006/table">
            <a:tbl>
              <a:tblPr firstRow="1" bandRow="1">
                <a:tableStyleId>{5C22544A-7EE6-4342-B048-85BDC9FD1C3A}</a:tableStyleId>
              </a:tblPr>
              <a:tblGrid>
                <a:gridCol w="3277036"/>
                <a:gridCol w="4800164"/>
              </a:tblGrid>
              <a:tr h="399586">
                <a:tc>
                  <a:txBody>
                    <a:bodyPr/>
                    <a:lstStyle/>
                    <a:p>
                      <a:r>
                        <a:rPr lang="en-US" dirty="0" smtClean="0"/>
                        <a:t>Genre</a:t>
                      </a:r>
                      <a:endParaRPr lang="en-US" dirty="0"/>
                    </a:p>
                  </a:txBody>
                  <a:tcPr/>
                </a:tc>
                <a:tc>
                  <a:txBody>
                    <a:bodyPr/>
                    <a:lstStyle/>
                    <a:p>
                      <a:r>
                        <a:rPr lang="en-US" dirty="0" smtClean="0"/>
                        <a:t>Task</a:t>
                      </a:r>
                      <a:endParaRPr lang="en-US" dirty="0"/>
                    </a:p>
                  </a:txBody>
                  <a:tcPr/>
                </a:tc>
              </a:tr>
              <a:tr h="399586">
                <a:tc>
                  <a:txBody>
                    <a:bodyPr/>
                    <a:lstStyle/>
                    <a:p>
                      <a:r>
                        <a:rPr lang="en-US" dirty="0" smtClean="0"/>
                        <a:t>Historical Narrative</a:t>
                      </a:r>
                      <a:endParaRPr lang="en-US" dirty="0"/>
                    </a:p>
                  </a:txBody>
                  <a:tcPr/>
                </a:tc>
                <a:tc>
                  <a:txBody>
                    <a:bodyPr/>
                    <a:lstStyle/>
                    <a:p>
                      <a:r>
                        <a:rPr lang="en-US" dirty="0" smtClean="0"/>
                        <a:t>Tell a story about the past.</a:t>
                      </a:r>
                      <a:endParaRPr lang="en-US" dirty="0"/>
                    </a:p>
                  </a:txBody>
                  <a:tcPr/>
                </a:tc>
              </a:tr>
              <a:tr h="399586">
                <a:tc>
                  <a:txBody>
                    <a:bodyPr/>
                    <a:lstStyle/>
                    <a:p>
                      <a:r>
                        <a:rPr lang="en-US" dirty="0" smtClean="0"/>
                        <a:t>Predictive Narrative</a:t>
                      </a:r>
                      <a:endParaRPr lang="en-US" dirty="0"/>
                    </a:p>
                  </a:txBody>
                  <a:tcPr/>
                </a:tc>
                <a:tc>
                  <a:txBody>
                    <a:bodyPr/>
                    <a:lstStyle/>
                    <a:p>
                      <a:r>
                        <a:rPr lang="en-US" dirty="0" smtClean="0"/>
                        <a:t>Tell a story set in the future.</a:t>
                      </a:r>
                      <a:endParaRPr lang="en-US" dirty="0"/>
                    </a:p>
                  </a:txBody>
                  <a:tcPr/>
                </a:tc>
              </a:tr>
              <a:tr h="399586">
                <a:tc>
                  <a:txBody>
                    <a:bodyPr/>
                    <a:lstStyle/>
                    <a:p>
                      <a:r>
                        <a:rPr lang="en-US" dirty="0" smtClean="0"/>
                        <a:t>Instructional Discourse</a:t>
                      </a:r>
                      <a:endParaRPr lang="en-US" dirty="0"/>
                    </a:p>
                  </a:txBody>
                  <a:tcPr/>
                </a:tc>
                <a:tc>
                  <a:txBody>
                    <a:bodyPr/>
                    <a:lstStyle/>
                    <a:p>
                      <a:r>
                        <a:rPr lang="en-US" dirty="0" smtClean="0"/>
                        <a:t>Tell how to do something.</a:t>
                      </a:r>
                      <a:endParaRPr lang="en-US" dirty="0"/>
                    </a:p>
                  </a:txBody>
                  <a:tcPr/>
                </a:tc>
              </a:tr>
              <a:tr h="399586">
                <a:tc>
                  <a:txBody>
                    <a:bodyPr/>
                    <a:lstStyle/>
                    <a:p>
                      <a:r>
                        <a:rPr lang="en-US" dirty="0" smtClean="0">
                          <a:solidFill>
                            <a:schemeClr val="tx1"/>
                          </a:solidFill>
                        </a:rPr>
                        <a:t>Hortatory Discourse</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Influence the behavior of someone.</a:t>
                      </a:r>
                    </a:p>
                  </a:txBody>
                  <a:tcPr/>
                </a:tc>
              </a:tr>
            </a:tbl>
          </a:graphicData>
        </a:graphic>
      </p:graphicFrame>
      <p:sp>
        <p:nvSpPr>
          <p:cNvPr id="3" name="Rounded Rectangle 2"/>
          <p:cNvSpPr/>
          <p:nvPr/>
        </p:nvSpPr>
        <p:spPr>
          <a:xfrm>
            <a:off x="3048000" y="800100"/>
            <a:ext cx="5524500" cy="542925"/>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09972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Hortatory Discourse</a:t>
            </a:r>
          </a:p>
        </p:txBody>
      </p:sp>
      <p:sp>
        <p:nvSpPr>
          <p:cNvPr id="4" name="Content Placeholder 3"/>
          <p:cNvSpPr>
            <a:spLocks noGrp="1"/>
          </p:cNvSpPr>
          <p:nvPr>
            <p:ph idx="1"/>
          </p:nvPr>
        </p:nvSpPr>
        <p:spPr>
          <a:xfrm>
            <a:off x="457200" y="2209800"/>
            <a:ext cx="8229600" cy="2133600"/>
          </a:xfrm>
        </p:spPr>
        <p:txBody>
          <a:bodyPr>
            <a:normAutofit/>
          </a:bodyPr>
          <a:lstStyle/>
          <a:p>
            <a:r>
              <a:rPr lang="en-US" sz="2400" dirty="0" smtClean="0"/>
              <a:t>What genre is the </a:t>
            </a:r>
            <a:r>
              <a:rPr lang="en-US" sz="2400" dirty="0" smtClean="0">
                <a:solidFill>
                  <a:srgbClr val="0000FF"/>
                </a:solidFill>
              </a:rPr>
              <a:t>second clause</a:t>
            </a:r>
            <a:r>
              <a:rPr lang="en-US" sz="2400" dirty="0" smtClean="0"/>
              <a:t>?</a:t>
            </a: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שְׁמַע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8" name="Table 7"/>
          <p:cNvGraphicFramePr>
            <a:graphicFrameLocks noGrp="1"/>
          </p:cNvGraphicFramePr>
          <p:nvPr>
            <p:extLst>
              <p:ext uri="{D42A27DB-BD31-4B8C-83A1-F6EECF244321}">
                <p14:modId xmlns:p14="http://schemas.microsoft.com/office/powerpoint/2010/main" val="3626919243"/>
              </p:ext>
            </p:extLst>
          </p:nvPr>
        </p:nvGraphicFramePr>
        <p:xfrm>
          <a:off x="533400" y="4707670"/>
          <a:ext cx="8077200" cy="1997930"/>
        </p:xfrm>
        <a:graphic>
          <a:graphicData uri="http://schemas.openxmlformats.org/drawingml/2006/table">
            <a:tbl>
              <a:tblPr firstRow="1" bandRow="1">
                <a:tableStyleId>{5C22544A-7EE6-4342-B048-85BDC9FD1C3A}</a:tableStyleId>
              </a:tblPr>
              <a:tblGrid>
                <a:gridCol w="3277036"/>
                <a:gridCol w="4800164"/>
              </a:tblGrid>
              <a:tr h="399586">
                <a:tc>
                  <a:txBody>
                    <a:bodyPr/>
                    <a:lstStyle/>
                    <a:p>
                      <a:r>
                        <a:rPr lang="en-US" dirty="0" smtClean="0"/>
                        <a:t>Genre</a:t>
                      </a:r>
                      <a:endParaRPr lang="en-US" dirty="0"/>
                    </a:p>
                  </a:txBody>
                  <a:tcPr/>
                </a:tc>
                <a:tc>
                  <a:txBody>
                    <a:bodyPr/>
                    <a:lstStyle/>
                    <a:p>
                      <a:r>
                        <a:rPr lang="en-US" dirty="0" smtClean="0"/>
                        <a:t>Task</a:t>
                      </a:r>
                      <a:endParaRPr lang="en-US" dirty="0"/>
                    </a:p>
                  </a:txBody>
                  <a:tcPr/>
                </a:tc>
              </a:tr>
              <a:tr h="399586">
                <a:tc>
                  <a:txBody>
                    <a:bodyPr/>
                    <a:lstStyle/>
                    <a:p>
                      <a:r>
                        <a:rPr lang="en-US" dirty="0" smtClean="0"/>
                        <a:t>Historical Narrative</a:t>
                      </a:r>
                      <a:endParaRPr lang="en-US" dirty="0"/>
                    </a:p>
                  </a:txBody>
                  <a:tcPr/>
                </a:tc>
                <a:tc>
                  <a:txBody>
                    <a:bodyPr/>
                    <a:lstStyle/>
                    <a:p>
                      <a:r>
                        <a:rPr lang="en-US" dirty="0" smtClean="0"/>
                        <a:t>Tell a story about the past.</a:t>
                      </a:r>
                      <a:endParaRPr lang="en-US" dirty="0"/>
                    </a:p>
                  </a:txBody>
                  <a:tcPr/>
                </a:tc>
              </a:tr>
              <a:tr h="399586">
                <a:tc>
                  <a:txBody>
                    <a:bodyPr/>
                    <a:lstStyle/>
                    <a:p>
                      <a:r>
                        <a:rPr lang="en-US" dirty="0" smtClean="0"/>
                        <a:t>Predictive Narrative</a:t>
                      </a:r>
                      <a:endParaRPr lang="en-US" dirty="0"/>
                    </a:p>
                  </a:txBody>
                  <a:tcPr/>
                </a:tc>
                <a:tc>
                  <a:txBody>
                    <a:bodyPr/>
                    <a:lstStyle/>
                    <a:p>
                      <a:r>
                        <a:rPr lang="en-US" dirty="0" smtClean="0"/>
                        <a:t>Tell a story set in the future.</a:t>
                      </a:r>
                      <a:endParaRPr lang="en-US" dirty="0"/>
                    </a:p>
                  </a:txBody>
                  <a:tcPr/>
                </a:tc>
              </a:tr>
              <a:tr h="399586">
                <a:tc>
                  <a:txBody>
                    <a:bodyPr/>
                    <a:lstStyle/>
                    <a:p>
                      <a:r>
                        <a:rPr lang="en-US" dirty="0" smtClean="0"/>
                        <a:t>Instructional Discourse</a:t>
                      </a:r>
                      <a:endParaRPr lang="en-US" dirty="0"/>
                    </a:p>
                  </a:txBody>
                  <a:tcPr/>
                </a:tc>
                <a:tc>
                  <a:txBody>
                    <a:bodyPr/>
                    <a:lstStyle/>
                    <a:p>
                      <a:r>
                        <a:rPr lang="en-US" dirty="0" smtClean="0"/>
                        <a:t>Tell how to do something.</a:t>
                      </a:r>
                      <a:endParaRPr lang="en-US" dirty="0"/>
                    </a:p>
                  </a:txBody>
                  <a:tcPr/>
                </a:tc>
              </a:tr>
              <a:tr h="399586">
                <a:tc>
                  <a:txBody>
                    <a:bodyPr/>
                    <a:lstStyle/>
                    <a:p>
                      <a:r>
                        <a:rPr lang="en-US" dirty="0" smtClean="0">
                          <a:solidFill>
                            <a:schemeClr val="tx1"/>
                          </a:solidFill>
                        </a:rPr>
                        <a:t>Hortatory Discourse</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Influence the behavior of someone.</a:t>
                      </a:r>
                    </a:p>
                  </a:txBody>
                  <a:tcPr/>
                </a:tc>
              </a:tr>
            </a:tbl>
          </a:graphicData>
        </a:graphic>
      </p:graphicFrame>
      <p:sp>
        <p:nvSpPr>
          <p:cNvPr id="7" name="Rounded Rectangle 6"/>
          <p:cNvSpPr/>
          <p:nvPr/>
        </p:nvSpPr>
        <p:spPr>
          <a:xfrm>
            <a:off x="3048000" y="1362075"/>
            <a:ext cx="5524500" cy="542925"/>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6882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Hortatory Discourse</a:t>
            </a:r>
          </a:p>
        </p:txBody>
      </p:sp>
      <p:sp>
        <p:nvSpPr>
          <p:cNvPr id="4" name="Content Placeholder 3"/>
          <p:cNvSpPr>
            <a:spLocks noGrp="1"/>
          </p:cNvSpPr>
          <p:nvPr>
            <p:ph idx="1"/>
          </p:nvPr>
        </p:nvSpPr>
        <p:spPr>
          <a:xfrm>
            <a:off x="457200" y="2209800"/>
            <a:ext cx="8229600" cy="2133600"/>
          </a:xfrm>
        </p:spPr>
        <p:txBody>
          <a:bodyPr>
            <a:normAutofit/>
          </a:bodyPr>
          <a:lstStyle/>
          <a:p>
            <a:r>
              <a:rPr lang="en-US" sz="2400" dirty="0" smtClean="0"/>
              <a:t>If we translate </a:t>
            </a:r>
            <a:r>
              <a:rPr lang="he-IL" sz="2400" dirty="0">
                <a:solidFill>
                  <a:srgbClr val="0000FF"/>
                </a:solidFill>
                <a:latin typeface="SBL Hebrew" panose="02000000000000000000" pitchFamily="2" charset="-79"/>
                <a:cs typeface="SBL Hebrew" panose="02000000000000000000" pitchFamily="2" charset="-79"/>
              </a:rPr>
              <a:t>וְאָהַ֫בְתָּ</a:t>
            </a:r>
            <a:r>
              <a:rPr lang="en-US" sz="2400" dirty="0" smtClean="0"/>
              <a:t> in a literal, wooden fashion we may think the second clause could be predictive or instructional.</a:t>
            </a:r>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שְׁמַע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וְאָהַ֫בְתָּ</a:t>
            </a:r>
            <a:r>
              <a:rPr lang="he-IL" dirty="0" smtClean="0">
                <a:latin typeface="SBL Hebrew" panose="02000000000000000000" pitchFamily="2" charset="-79"/>
                <a:cs typeface="SBL Hebrew" panose="02000000000000000000" pitchFamily="2" charset="-79"/>
              </a:rPr>
              <a:t>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8" name="Table 7"/>
          <p:cNvGraphicFramePr>
            <a:graphicFrameLocks noGrp="1"/>
          </p:cNvGraphicFramePr>
          <p:nvPr>
            <p:extLst>
              <p:ext uri="{D42A27DB-BD31-4B8C-83A1-F6EECF244321}">
                <p14:modId xmlns:p14="http://schemas.microsoft.com/office/powerpoint/2010/main" val="3454739833"/>
              </p:ext>
            </p:extLst>
          </p:nvPr>
        </p:nvGraphicFramePr>
        <p:xfrm>
          <a:off x="533400" y="4707670"/>
          <a:ext cx="8077200" cy="1997930"/>
        </p:xfrm>
        <a:graphic>
          <a:graphicData uri="http://schemas.openxmlformats.org/drawingml/2006/table">
            <a:tbl>
              <a:tblPr firstRow="1" bandRow="1">
                <a:tableStyleId>{5C22544A-7EE6-4342-B048-85BDC9FD1C3A}</a:tableStyleId>
              </a:tblPr>
              <a:tblGrid>
                <a:gridCol w="3277036"/>
                <a:gridCol w="4800164"/>
              </a:tblGrid>
              <a:tr h="399586">
                <a:tc>
                  <a:txBody>
                    <a:bodyPr/>
                    <a:lstStyle/>
                    <a:p>
                      <a:r>
                        <a:rPr lang="en-US" dirty="0" smtClean="0"/>
                        <a:t>Genre</a:t>
                      </a:r>
                      <a:endParaRPr lang="en-US" dirty="0"/>
                    </a:p>
                  </a:txBody>
                  <a:tcPr/>
                </a:tc>
                <a:tc>
                  <a:txBody>
                    <a:bodyPr/>
                    <a:lstStyle/>
                    <a:p>
                      <a:r>
                        <a:rPr lang="en-US" dirty="0" smtClean="0"/>
                        <a:t>Task</a:t>
                      </a:r>
                      <a:endParaRPr lang="en-US" dirty="0"/>
                    </a:p>
                  </a:txBody>
                  <a:tcPr/>
                </a:tc>
              </a:tr>
              <a:tr h="399586">
                <a:tc>
                  <a:txBody>
                    <a:bodyPr/>
                    <a:lstStyle/>
                    <a:p>
                      <a:r>
                        <a:rPr lang="en-US" dirty="0" smtClean="0"/>
                        <a:t>Historical Narrative</a:t>
                      </a:r>
                      <a:endParaRPr lang="en-US" dirty="0"/>
                    </a:p>
                  </a:txBody>
                  <a:tcPr/>
                </a:tc>
                <a:tc>
                  <a:txBody>
                    <a:bodyPr/>
                    <a:lstStyle/>
                    <a:p>
                      <a:r>
                        <a:rPr lang="en-US" dirty="0" smtClean="0"/>
                        <a:t>Tell a story about the past.</a:t>
                      </a:r>
                      <a:endParaRPr lang="en-US" dirty="0"/>
                    </a:p>
                  </a:txBody>
                  <a:tcPr/>
                </a:tc>
              </a:tr>
              <a:tr h="399586">
                <a:tc>
                  <a:txBody>
                    <a:bodyPr/>
                    <a:lstStyle/>
                    <a:p>
                      <a:r>
                        <a:rPr lang="en-US" dirty="0" smtClean="0"/>
                        <a:t>Predictive Narrative</a:t>
                      </a:r>
                      <a:endParaRPr lang="en-US" dirty="0"/>
                    </a:p>
                  </a:txBody>
                  <a:tcPr/>
                </a:tc>
                <a:tc>
                  <a:txBody>
                    <a:bodyPr/>
                    <a:lstStyle/>
                    <a:p>
                      <a:r>
                        <a:rPr lang="en-US" dirty="0" smtClean="0"/>
                        <a:t>Tell a story set in the future.</a:t>
                      </a:r>
                      <a:endParaRPr lang="en-US" dirty="0"/>
                    </a:p>
                  </a:txBody>
                  <a:tcPr/>
                </a:tc>
              </a:tr>
              <a:tr h="399586">
                <a:tc>
                  <a:txBody>
                    <a:bodyPr/>
                    <a:lstStyle/>
                    <a:p>
                      <a:r>
                        <a:rPr lang="en-US" dirty="0" smtClean="0"/>
                        <a:t>Instructional Discourse</a:t>
                      </a:r>
                      <a:endParaRPr lang="en-US" dirty="0"/>
                    </a:p>
                  </a:txBody>
                  <a:tcPr/>
                </a:tc>
                <a:tc>
                  <a:txBody>
                    <a:bodyPr/>
                    <a:lstStyle/>
                    <a:p>
                      <a:r>
                        <a:rPr lang="en-US" dirty="0" smtClean="0"/>
                        <a:t>Tell how to do something.</a:t>
                      </a:r>
                      <a:endParaRPr lang="en-US" dirty="0"/>
                    </a:p>
                  </a:txBody>
                  <a:tcPr/>
                </a:tc>
              </a:tr>
              <a:tr h="399586">
                <a:tc>
                  <a:txBody>
                    <a:bodyPr/>
                    <a:lstStyle/>
                    <a:p>
                      <a:r>
                        <a:rPr lang="en-US" dirty="0" smtClean="0">
                          <a:solidFill>
                            <a:schemeClr val="tx1"/>
                          </a:solidFill>
                        </a:rPr>
                        <a:t>Hortatory Discourse</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Influence the behavior of someone.</a:t>
                      </a:r>
                    </a:p>
                  </a:txBody>
                  <a:tcPr/>
                </a:tc>
              </a:tr>
            </a:tbl>
          </a:graphicData>
        </a:graphic>
      </p:graphicFrame>
    </p:spTree>
    <p:extLst>
      <p:ext uri="{BB962C8B-B14F-4D97-AF65-F5344CB8AC3E}">
        <p14:creationId xmlns:p14="http://schemas.microsoft.com/office/powerpoint/2010/main" val="28813303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Hortatory Discourse</a:t>
            </a:r>
          </a:p>
        </p:txBody>
      </p:sp>
      <p:sp>
        <p:nvSpPr>
          <p:cNvPr id="4" name="Content Placeholder 3"/>
          <p:cNvSpPr>
            <a:spLocks noGrp="1"/>
          </p:cNvSpPr>
          <p:nvPr>
            <p:ph idx="1"/>
          </p:nvPr>
        </p:nvSpPr>
        <p:spPr>
          <a:xfrm>
            <a:off x="457200" y="2209800"/>
            <a:ext cx="8229600" cy="2133600"/>
          </a:xfrm>
        </p:spPr>
        <p:txBody>
          <a:bodyPr>
            <a:normAutofit/>
          </a:bodyPr>
          <a:lstStyle/>
          <a:p>
            <a:r>
              <a:rPr lang="en-US" sz="2400" dirty="0" smtClean="0"/>
              <a:t>In fact, however, in Biblical Hebrew the second clause above is hortatory, not predictive nor instructional.</a:t>
            </a: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שְׁמַע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וְאָהַ֫בְתָּ</a:t>
            </a:r>
            <a:r>
              <a:rPr lang="he-IL" dirty="0" smtClean="0">
                <a:latin typeface="SBL Hebrew" panose="02000000000000000000" pitchFamily="2" charset="-79"/>
                <a:cs typeface="SBL Hebrew" panose="02000000000000000000" pitchFamily="2" charset="-79"/>
              </a:rPr>
              <a:t>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4238983576"/>
              </p:ext>
            </p:extLst>
          </p:nvPr>
        </p:nvGraphicFramePr>
        <p:xfrm>
          <a:off x="152401" y="4724400"/>
          <a:ext cx="8839198" cy="1999786"/>
        </p:xfrm>
        <a:graphic>
          <a:graphicData uri="http://schemas.openxmlformats.org/drawingml/2006/table">
            <a:tbl>
              <a:tblPr firstRow="1" bandRow="1">
                <a:tableStyleId>{5C22544A-7EE6-4342-B048-85BDC9FD1C3A}</a:tableStyleId>
              </a:tblPr>
              <a:tblGrid>
                <a:gridCol w="1676399"/>
                <a:gridCol w="2438400"/>
                <a:gridCol w="2285999"/>
                <a:gridCol w="2438400"/>
              </a:tblGrid>
              <a:tr h="358594">
                <a:tc>
                  <a:txBody>
                    <a:bodyPr/>
                    <a:lstStyle/>
                    <a:p>
                      <a:r>
                        <a:rPr lang="en-US" sz="1400" dirty="0" smtClean="0"/>
                        <a:t>Genre</a:t>
                      </a:r>
                      <a:endParaRPr lang="en-US" sz="1400" dirty="0"/>
                    </a:p>
                  </a:txBody>
                  <a:tcPr anchor="ctr"/>
                </a:tc>
                <a:tc>
                  <a:txBody>
                    <a:bodyPr/>
                    <a:lstStyle/>
                    <a:p>
                      <a:r>
                        <a:rPr lang="en-US" sz="1400" dirty="0" smtClean="0"/>
                        <a:t>Task</a:t>
                      </a:r>
                      <a:endParaRPr lang="en-US" sz="1400" dirty="0"/>
                    </a:p>
                  </a:txBody>
                  <a:tcPr anchor="ctr"/>
                </a:tc>
                <a:tc>
                  <a:txBody>
                    <a:bodyPr/>
                    <a:lstStyle/>
                    <a:p>
                      <a:r>
                        <a:rPr lang="en-US" sz="1400" dirty="0" smtClean="0"/>
                        <a:t>Mainline</a:t>
                      </a:r>
                      <a:r>
                        <a:rPr lang="en-US" sz="1400" baseline="0" dirty="0" smtClean="0"/>
                        <a:t> Verb Form</a:t>
                      </a:r>
                      <a:endParaRPr lang="en-US" sz="1400" dirty="0"/>
                    </a:p>
                  </a:txBody>
                  <a:tcPr anchor="ctr"/>
                </a:tc>
                <a:tc>
                  <a:txBody>
                    <a:bodyPr/>
                    <a:lstStyle/>
                    <a:p>
                      <a:r>
                        <a:rPr lang="en-US" sz="1400" dirty="0" smtClean="0"/>
                        <a:t>Function</a:t>
                      </a:r>
                      <a:endParaRPr lang="en-US" sz="1400" dirty="0"/>
                    </a:p>
                  </a:txBody>
                  <a:tcPr anchor="ctr"/>
                </a:tc>
              </a:tr>
              <a:tr h="410298">
                <a:tc>
                  <a:txBody>
                    <a:bodyPr/>
                    <a:lstStyle/>
                    <a:p>
                      <a:r>
                        <a:rPr lang="en-US" sz="1200" dirty="0" smtClean="0"/>
                        <a:t>Historical Narrative</a:t>
                      </a:r>
                      <a:endParaRPr lang="en-US" sz="1200" dirty="0"/>
                    </a:p>
                  </a:txBody>
                  <a:tcPr anchor="ctr"/>
                </a:tc>
                <a:tc>
                  <a:txBody>
                    <a:bodyPr/>
                    <a:lstStyle/>
                    <a:p>
                      <a:r>
                        <a:rPr lang="en-US" sz="1200" dirty="0" smtClean="0"/>
                        <a:t>Tell a story about the past.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Wayyiqtol</a:t>
                      </a:r>
                      <a:r>
                        <a:rPr lang="en-US" sz="1200" baseline="0" dirty="0" smtClean="0"/>
                        <a:t>	</a:t>
                      </a:r>
                      <a:r>
                        <a:rPr lang="en-US" sz="1200" dirty="0" smtClean="0"/>
                        <a:t>(</a:t>
                      </a:r>
                      <a:r>
                        <a:rPr lang="en-US" sz="1200" dirty="0" err="1" smtClean="0"/>
                        <a:t>Rocine</a:t>
                      </a:r>
                      <a:r>
                        <a:rPr lang="en-US" sz="1200" dirty="0" smtClean="0"/>
                        <a:t> 1.2c</a:t>
                      </a:r>
                      <a:r>
                        <a:rPr lang="en-US" sz="1200" dirty="0"/>
                        <a:t>)</a:t>
                      </a:r>
                      <a:endParaRPr lang="en-US" sz="1200" dirty="0" smtClean="0"/>
                    </a:p>
                  </a:txBody>
                  <a:tcPr anchor="ctr"/>
                </a:tc>
                <a:tc>
                  <a:txBody>
                    <a:bodyPr/>
                    <a:lstStyle/>
                    <a:p>
                      <a:r>
                        <a:rPr lang="en-US" sz="1200" dirty="0" smtClean="0"/>
                        <a:t>Historical Narrative Mainline</a:t>
                      </a:r>
                      <a:endParaRPr lang="en-US" sz="1200" dirty="0"/>
                    </a:p>
                  </a:txBody>
                  <a:tcPr anchor="ctr"/>
                </a:tc>
              </a:tr>
              <a:tr h="410298">
                <a:tc>
                  <a:txBody>
                    <a:bodyPr/>
                    <a:lstStyle/>
                    <a:p>
                      <a:r>
                        <a:rPr lang="en-US" sz="1200" dirty="0" smtClean="0"/>
                        <a:t>Predictive Narrative</a:t>
                      </a:r>
                      <a:endParaRPr lang="en-US" sz="1200" dirty="0"/>
                    </a:p>
                  </a:txBody>
                  <a:tcPr anchor="ctr"/>
                </a:tc>
                <a:tc>
                  <a:txBody>
                    <a:bodyPr/>
                    <a:lstStyle/>
                    <a:p>
                      <a:r>
                        <a:rPr lang="en-US" sz="1200" dirty="0" smtClean="0"/>
                        <a:t>Tell a story set in the future.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dirty="0" smtClean="0"/>
                        <a:t>	(</a:t>
                      </a:r>
                      <a:r>
                        <a:rPr lang="en-US" sz="1200" dirty="0" err="1" smtClean="0"/>
                        <a:t>Rocine</a:t>
                      </a:r>
                      <a:r>
                        <a:rPr lang="en-US" sz="1200" dirty="0" smtClean="0"/>
                        <a:t> 13.2e</a:t>
                      </a:r>
                      <a:r>
                        <a:rPr lang="en-US" sz="1200" dirty="0"/>
                        <a:t>)</a:t>
                      </a:r>
                      <a:endParaRPr lang="en-US" sz="1200" dirty="0" smtClean="0"/>
                    </a:p>
                  </a:txBody>
                  <a:tcPr anchor="ctr"/>
                </a:tc>
                <a:tc>
                  <a:txBody>
                    <a:bodyPr/>
                    <a:lstStyle/>
                    <a:p>
                      <a:r>
                        <a:rPr lang="en-US" sz="1200" dirty="0" smtClean="0"/>
                        <a:t>Predictive Narrative Mainline</a:t>
                      </a:r>
                      <a:endParaRPr lang="en-US" sz="1200" dirty="0"/>
                    </a:p>
                  </a:txBody>
                  <a:tcPr anchor="ctr"/>
                </a:tc>
              </a:tr>
              <a:tr h="410298">
                <a:tc>
                  <a:txBody>
                    <a:bodyPr/>
                    <a:lstStyle/>
                    <a:p>
                      <a:r>
                        <a:rPr lang="en-US" sz="1200" dirty="0" smtClean="0"/>
                        <a:t>Instructional Discourse</a:t>
                      </a:r>
                      <a:endParaRPr lang="en-US" sz="1200" dirty="0"/>
                    </a:p>
                  </a:txBody>
                  <a:tcPr anchor="ctr"/>
                </a:tc>
                <a:tc>
                  <a:txBody>
                    <a:bodyPr/>
                    <a:lstStyle/>
                    <a:p>
                      <a:r>
                        <a:rPr lang="en-US" sz="1200" dirty="0" smtClean="0"/>
                        <a:t>Tell how to do something.</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baseline="0" dirty="0" smtClean="0"/>
                        <a:t>	</a:t>
                      </a:r>
                      <a:r>
                        <a:rPr lang="en-US" sz="1200" dirty="0" smtClean="0"/>
                        <a:t>(</a:t>
                      </a:r>
                      <a:r>
                        <a:rPr lang="en-US" sz="1200" dirty="0" err="1" smtClean="0"/>
                        <a:t>Rocine</a:t>
                      </a:r>
                      <a:r>
                        <a:rPr lang="en-US" sz="1200" dirty="0" smtClean="0"/>
                        <a:t> 16.2a,3a</a:t>
                      </a:r>
                      <a:r>
                        <a:rPr lang="en-US" sz="1200" dirty="0"/>
                        <a:t>)</a:t>
                      </a:r>
                      <a:endParaRPr lang="en-US" sz="1200" dirty="0" smtClean="0"/>
                    </a:p>
                  </a:txBody>
                  <a:tcPr anchor="ctr"/>
                </a:tc>
                <a:tc>
                  <a:txBody>
                    <a:bodyPr/>
                    <a:lstStyle/>
                    <a:p>
                      <a:r>
                        <a:rPr lang="en-US" sz="1200" dirty="0" smtClean="0"/>
                        <a:t>Instructional Discourse Mainline</a:t>
                      </a:r>
                      <a:endParaRPr lang="en-US" sz="1200" dirty="0"/>
                    </a:p>
                  </a:txBody>
                  <a:tcPr anchor="ctr"/>
                </a:tc>
              </a:tr>
              <a:tr h="410298">
                <a:tc>
                  <a:txBody>
                    <a:bodyPr/>
                    <a:lstStyle/>
                    <a:p>
                      <a:r>
                        <a:rPr lang="en-US" sz="1200" dirty="0" smtClean="0">
                          <a:solidFill>
                            <a:schemeClr val="tx1"/>
                          </a:solidFill>
                        </a:rPr>
                        <a:t>Hortatory Discourse</a:t>
                      </a:r>
                      <a:endParaRPr lang="en-US" sz="1200"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Influence the behavior of someone.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Imperative	(</a:t>
                      </a:r>
                      <a:r>
                        <a:rPr lang="en-US" sz="1200" dirty="0" err="1" smtClean="0">
                          <a:solidFill>
                            <a:schemeClr val="tx1"/>
                          </a:solidFill>
                        </a:rPr>
                        <a:t>Rocine</a:t>
                      </a:r>
                      <a:r>
                        <a:rPr lang="en-US" sz="1200" dirty="0" smtClean="0">
                          <a:solidFill>
                            <a:schemeClr val="tx1"/>
                          </a:solidFill>
                        </a:rPr>
                        <a:t> 19.2c)</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Hortatory Discourse</a:t>
                      </a:r>
                      <a:r>
                        <a:rPr lang="en-US" sz="1200" baseline="0" dirty="0" smtClean="0">
                          <a:solidFill>
                            <a:schemeClr val="tx1"/>
                          </a:solidFill>
                        </a:rPr>
                        <a:t> Mainline</a:t>
                      </a:r>
                      <a:endParaRPr lang="en-US" sz="1200" dirty="0" smtClean="0">
                        <a:solidFill>
                          <a:schemeClr val="tx1"/>
                        </a:solidFill>
                      </a:endParaRPr>
                    </a:p>
                  </a:txBody>
                  <a:tcPr anchor="ctr"/>
                </a:tc>
              </a:tr>
            </a:tbl>
          </a:graphicData>
        </a:graphic>
      </p:graphicFrame>
      <p:sp>
        <p:nvSpPr>
          <p:cNvPr id="7" name="Rounded Rectangle 6"/>
          <p:cNvSpPr/>
          <p:nvPr/>
        </p:nvSpPr>
        <p:spPr>
          <a:xfrm>
            <a:off x="4292866" y="5562600"/>
            <a:ext cx="660133" cy="685800"/>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8708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Hortatory Discourse</a:t>
            </a:r>
          </a:p>
        </p:txBody>
      </p:sp>
      <p:sp>
        <p:nvSpPr>
          <p:cNvPr id="4" name="Content Placeholder 3"/>
          <p:cNvSpPr>
            <a:spLocks noGrp="1"/>
          </p:cNvSpPr>
          <p:nvPr>
            <p:ph idx="1"/>
          </p:nvPr>
        </p:nvSpPr>
        <p:spPr>
          <a:xfrm>
            <a:off x="457200" y="2209800"/>
            <a:ext cx="8229600" cy="2133600"/>
          </a:xfrm>
        </p:spPr>
        <p:txBody>
          <a:bodyPr>
            <a:normAutofit/>
          </a:bodyPr>
          <a:lstStyle/>
          <a:p>
            <a:r>
              <a:rPr lang="en-US" sz="2400" dirty="0" smtClean="0"/>
              <a:t>In fact, however, in Biblical Hebrew the second clause above is hortatory, not predictive nor instructional.</a:t>
            </a:r>
          </a:p>
          <a:p>
            <a:r>
              <a:rPr lang="en-US" sz="2400" dirty="0" smtClean="0"/>
              <a:t>This is the case because the </a:t>
            </a:r>
            <a:r>
              <a:rPr lang="en-US" sz="2400" dirty="0" err="1" smtClean="0">
                <a:solidFill>
                  <a:srgbClr val="0000FF"/>
                </a:solidFill>
              </a:rPr>
              <a:t>weqatal</a:t>
            </a:r>
            <a:r>
              <a:rPr lang="en-US" sz="2400" dirty="0" smtClean="0">
                <a:solidFill>
                  <a:srgbClr val="0000FF"/>
                </a:solidFill>
              </a:rPr>
              <a:t> </a:t>
            </a:r>
            <a:r>
              <a:rPr lang="en-US" sz="2400" dirty="0" smtClean="0"/>
              <a:t>continues the sense of the </a:t>
            </a:r>
            <a:r>
              <a:rPr lang="en-US" sz="2400" dirty="0" smtClean="0">
                <a:solidFill>
                  <a:srgbClr val="FF00FF"/>
                </a:solidFill>
              </a:rPr>
              <a:t>imperative </a:t>
            </a:r>
            <a:r>
              <a:rPr lang="en-US" sz="2400" dirty="0" smtClean="0"/>
              <a:t>that precedes it, even if the imperatival sense is mitigated to some extent.</a:t>
            </a: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וְאָהַ֫בְתָּ</a:t>
            </a:r>
            <a:r>
              <a:rPr lang="he-IL" dirty="0" smtClean="0">
                <a:latin typeface="SBL Hebrew" panose="02000000000000000000" pitchFamily="2" charset="-79"/>
                <a:cs typeface="SBL Hebrew" panose="02000000000000000000" pitchFamily="2" charset="-79"/>
              </a:rPr>
              <a:t>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4241099493"/>
              </p:ext>
            </p:extLst>
          </p:nvPr>
        </p:nvGraphicFramePr>
        <p:xfrm>
          <a:off x="152401" y="4724400"/>
          <a:ext cx="8839198" cy="1999786"/>
        </p:xfrm>
        <a:graphic>
          <a:graphicData uri="http://schemas.openxmlformats.org/drawingml/2006/table">
            <a:tbl>
              <a:tblPr firstRow="1" bandRow="1">
                <a:tableStyleId>{5C22544A-7EE6-4342-B048-85BDC9FD1C3A}</a:tableStyleId>
              </a:tblPr>
              <a:tblGrid>
                <a:gridCol w="1676399"/>
                <a:gridCol w="2438400"/>
                <a:gridCol w="2285999"/>
                <a:gridCol w="2438400"/>
              </a:tblGrid>
              <a:tr h="358594">
                <a:tc>
                  <a:txBody>
                    <a:bodyPr/>
                    <a:lstStyle/>
                    <a:p>
                      <a:r>
                        <a:rPr lang="en-US" sz="1400" dirty="0" smtClean="0"/>
                        <a:t>Genre</a:t>
                      </a:r>
                      <a:endParaRPr lang="en-US" sz="1400" dirty="0"/>
                    </a:p>
                  </a:txBody>
                  <a:tcPr anchor="ctr"/>
                </a:tc>
                <a:tc>
                  <a:txBody>
                    <a:bodyPr/>
                    <a:lstStyle/>
                    <a:p>
                      <a:r>
                        <a:rPr lang="en-US" sz="1400" dirty="0" smtClean="0"/>
                        <a:t>Task</a:t>
                      </a:r>
                      <a:endParaRPr lang="en-US" sz="1400" dirty="0"/>
                    </a:p>
                  </a:txBody>
                  <a:tcPr anchor="ctr"/>
                </a:tc>
                <a:tc>
                  <a:txBody>
                    <a:bodyPr/>
                    <a:lstStyle/>
                    <a:p>
                      <a:r>
                        <a:rPr lang="en-US" sz="1400" dirty="0" smtClean="0"/>
                        <a:t>Mainline</a:t>
                      </a:r>
                      <a:r>
                        <a:rPr lang="en-US" sz="1400" baseline="0" dirty="0" smtClean="0"/>
                        <a:t> Verb Form</a:t>
                      </a:r>
                      <a:endParaRPr lang="en-US" sz="1400" dirty="0"/>
                    </a:p>
                  </a:txBody>
                  <a:tcPr anchor="ctr"/>
                </a:tc>
                <a:tc>
                  <a:txBody>
                    <a:bodyPr/>
                    <a:lstStyle/>
                    <a:p>
                      <a:r>
                        <a:rPr lang="en-US" sz="1400" dirty="0" smtClean="0"/>
                        <a:t>Function</a:t>
                      </a:r>
                      <a:endParaRPr lang="en-US" sz="1400" dirty="0"/>
                    </a:p>
                  </a:txBody>
                  <a:tcPr anchor="ctr"/>
                </a:tc>
              </a:tr>
              <a:tr h="410298">
                <a:tc>
                  <a:txBody>
                    <a:bodyPr/>
                    <a:lstStyle/>
                    <a:p>
                      <a:r>
                        <a:rPr lang="en-US" sz="1200" dirty="0" smtClean="0"/>
                        <a:t>Historical Narrative</a:t>
                      </a:r>
                      <a:endParaRPr lang="en-US" sz="1200" dirty="0"/>
                    </a:p>
                  </a:txBody>
                  <a:tcPr anchor="ctr"/>
                </a:tc>
                <a:tc>
                  <a:txBody>
                    <a:bodyPr/>
                    <a:lstStyle/>
                    <a:p>
                      <a:r>
                        <a:rPr lang="en-US" sz="1200" dirty="0" smtClean="0"/>
                        <a:t>Tell a story about the past.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Wayyiqtol</a:t>
                      </a:r>
                      <a:r>
                        <a:rPr lang="en-US" sz="1200" baseline="0" dirty="0" smtClean="0"/>
                        <a:t>	</a:t>
                      </a:r>
                      <a:r>
                        <a:rPr lang="en-US" sz="1200" dirty="0" smtClean="0"/>
                        <a:t>(</a:t>
                      </a:r>
                      <a:r>
                        <a:rPr lang="en-US" sz="1200" dirty="0" err="1" smtClean="0"/>
                        <a:t>Rocine</a:t>
                      </a:r>
                      <a:r>
                        <a:rPr lang="en-US" sz="1200" dirty="0" smtClean="0"/>
                        <a:t> 1.2c</a:t>
                      </a:r>
                      <a:r>
                        <a:rPr lang="en-US" sz="1200" dirty="0"/>
                        <a:t>)</a:t>
                      </a:r>
                      <a:endParaRPr lang="en-US" sz="1200" dirty="0" smtClean="0"/>
                    </a:p>
                  </a:txBody>
                  <a:tcPr anchor="ctr"/>
                </a:tc>
                <a:tc>
                  <a:txBody>
                    <a:bodyPr/>
                    <a:lstStyle/>
                    <a:p>
                      <a:r>
                        <a:rPr lang="en-US" sz="1200" dirty="0" smtClean="0"/>
                        <a:t>Historical Narrative Mainline</a:t>
                      </a:r>
                      <a:endParaRPr lang="en-US" sz="1200" dirty="0"/>
                    </a:p>
                  </a:txBody>
                  <a:tcPr anchor="ctr"/>
                </a:tc>
              </a:tr>
              <a:tr h="410298">
                <a:tc>
                  <a:txBody>
                    <a:bodyPr/>
                    <a:lstStyle/>
                    <a:p>
                      <a:r>
                        <a:rPr lang="en-US" sz="1200" dirty="0" smtClean="0"/>
                        <a:t>Predictive Narrative</a:t>
                      </a:r>
                      <a:endParaRPr lang="en-US" sz="1200" dirty="0"/>
                    </a:p>
                  </a:txBody>
                  <a:tcPr anchor="ctr"/>
                </a:tc>
                <a:tc>
                  <a:txBody>
                    <a:bodyPr/>
                    <a:lstStyle/>
                    <a:p>
                      <a:r>
                        <a:rPr lang="en-US" sz="1200" dirty="0" smtClean="0"/>
                        <a:t>Tell a story set in the future.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dirty="0" smtClean="0"/>
                        <a:t>	(</a:t>
                      </a:r>
                      <a:r>
                        <a:rPr lang="en-US" sz="1200" dirty="0" err="1" smtClean="0"/>
                        <a:t>Rocine</a:t>
                      </a:r>
                      <a:r>
                        <a:rPr lang="en-US" sz="1200" dirty="0" smtClean="0"/>
                        <a:t> 13.2e</a:t>
                      </a:r>
                      <a:r>
                        <a:rPr lang="en-US" sz="1200" dirty="0"/>
                        <a:t>)</a:t>
                      </a:r>
                      <a:endParaRPr lang="en-US" sz="1200" dirty="0" smtClean="0"/>
                    </a:p>
                  </a:txBody>
                  <a:tcPr anchor="ctr"/>
                </a:tc>
                <a:tc>
                  <a:txBody>
                    <a:bodyPr/>
                    <a:lstStyle/>
                    <a:p>
                      <a:r>
                        <a:rPr lang="en-US" sz="1200" dirty="0" smtClean="0"/>
                        <a:t>Predictive Narrative Mainline</a:t>
                      </a:r>
                      <a:endParaRPr lang="en-US" sz="1200" dirty="0"/>
                    </a:p>
                  </a:txBody>
                  <a:tcPr anchor="ctr"/>
                </a:tc>
              </a:tr>
              <a:tr h="410298">
                <a:tc>
                  <a:txBody>
                    <a:bodyPr/>
                    <a:lstStyle/>
                    <a:p>
                      <a:r>
                        <a:rPr lang="en-US" sz="1200" dirty="0" smtClean="0"/>
                        <a:t>Instructional Discourse</a:t>
                      </a:r>
                      <a:endParaRPr lang="en-US" sz="1200" dirty="0"/>
                    </a:p>
                  </a:txBody>
                  <a:tcPr anchor="ctr"/>
                </a:tc>
                <a:tc>
                  <a:txBody>
                    <a:bodyPr/>
                    <a:lstStyle/>
                    <a:p>
                      <a:r>
                        <a:rPr lang="en-US" sz="1200" dirty="0" smtClean="0"/>
                        <a:t>Tell how to do something.</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baseline="0" dirty="0" smtClean="0"/>
                        <a:t>	</a:t>
                      </a:r>
                      <a:r>
                        <a:rPr lang="en-US" sz="1200" dirty="0" smtClean="0"/>
                        <a:t>(</a:t>
                      </a:r>
                      <a:r>
                        <a:rPr lang="en-US" sz="1200" dirty="0" err="1" smtClean="0"/>
                        <a:t>Rocine</a:t>
                      </a:r>
                      <a:r>
                        <a:rPr lang="en-US" sz="1200" dirty="0" smtClean="0"/>
                        <a:t> 16.2a,3a</a:t>
                      </a:r>
                      <a:r>
                        <a:rPr lang="en-US" sz="1200" dirty="0"/>
                        <a:t>)</a:t>
                      </a:r>
                      <a:endParaRPr lang="en-US" sz="1200" dirty="0" smtClean="0"/>
                    </a:p>
                  </a:txBody>
                  <a:tcPr anchor="ctr"/>
                </a:tc>
                <a:tc>
                  <a:txBody>
                    <a:bodyPr/>
                    <a:lstStyle/>
                    <a:p>
                      <a:r>
                        <a:rPr lang="en-US" sz="1200" dirty="0" smtClean="0"/>
                        <a:t>Instructional Discourse Mainline</a:t>
                      </a:r>
                      <a:endParaRPr lang="en-US" sz="1200" dirty="0"/>
                    </a:p>
                  </a:txBody>
                  <a:tcPr anchor="ctr"/>
                </a:tc>
              </a:tr>
              <a:tr h="410298">
                <a:tc>
                  <a:txBody>
                    <a:bodyPr/>
                    <a:lstStyle/>
                    <a:p>
                      <a:r>
                        <a:rPr lang="en-US" sz="1200" dirty="0" smtClean="0">
                          <a:solidFill>
                            <a:schemeClr val="tx1"/>
                          </a:solidFill>
                        </a:rPr>
                        <a:t>Hortatory Discourse</a:t>
                      </a:r>
                      <a:endParaRPr lang="en-US" sz="1200"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Influence the behavior of someone.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Imperative	(</a:t>
                      </a:r>
                      <a:r>
                        <a:rPr lang="en-US" sz="1200" dirty="0" err="1" smtClean="0">
                          <a:solidFill>
                            <a:schemeClr val="tx1"/>
                          </a:solidFill>
                        </a:rPr>
                        <a:t>Rocine</a:t>
                      </a:r>
                      <a:r>
                        <a:rPr lang="en-US" sz="1200" dirty="0" smtClean="0">
                          <a:solidFill>
                            <a:schemeClr val="tx1"/>
                          </a:solidFill>
                        </a:rPr>
                        <a:t> 19.2c)</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Hortatory Discourse</a:t>
                      </a:r>
                      <a:r>
                        <a:rPr lang="en-US" sz="1200" baseline="0" dirty="0" smtClean="0">
                          <a:solidFill>
                            <a:schemeClr val="tx1"/>
                          </a:solidFill>
                        </a:rPr>
                        <a:t> Mainline</a:t>
                      </a:r>
                      <a:endParaRPr lang="en-US" sz="1200" dirty="0" smtClean="0">
                        <a:solidFill>
                          <a:schemeClr val="tx1"/>
                        </a:solidFill>
                      </a:endParaRPr>
                    </a:p>
                  </a:txBody>
                  <a:tcPr anchor="ctr"/>
                </a:tc>
              </a:tr>
            </a:tbl>
          </a:graphicData>
        </a:graphic>
      </p:graphicFrame>
      <p:sp>
        <p:nvSpPr>
          <p:cNvPr id="3" name="Rounded Rectangle 2"/>
          <p:cNvSpPr/>
          <p:nvPr/>
        </p:nvSpPr>
        <p:spPr>
          <a:xfrm>
            <a:off x="7729086" y="838200"/>
            <a:ext cx="881514" cy="490086"/>
          </a:xfrm>
          <a:prstGeom prst="roundRect">
            <a:avLst/>
          </a:prstGeom>
          <a:no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459579" y="1367188"/>
            <a:ext cx="1151021" cy="490487"/>
          </a:xfrm>
          <a:prstGeom prst="roundRect">
            <a:avLst/>
          </a:prstGeom>
          <a:no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p:cNvSpPr/>
          <p:nvPr/>
        </p:nvSpPr>
        <p:spPr>
          <a:xfrm>
            <a:off x="8458200" y="990600"/>
            <a:ext cx="533400" cy="621831"/>
          </a:xfrm>
          <a:prstGeom prst="arc">
            <a:avLst>
              <a:gd name="adj1" fmla="val 16042960"/>
              <a:gd name="adj2" fmla="val 5811805"/>
            </a:avLst>
          </a:prstGeom>
          <a:ln w="9525">
            <a:solidFill>
              <a:srgbClr val="FF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316187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Hortatory Discourse</a:t>
            </a:r>
          </a:p>
        </p:txBody>
      </p:sp>
      <p:sp>
        <p:nvSpPr>
          <p:cNvPr id="4" name="Content Placeholder 3"/>
          <p:cNvSpPr>
            <a:spLocks noGrp="1"/>
          </p:cNvSpPr>
          <p:nvPr>
            <p:ph idx="1"/>
          </p:nvPr>
        </p:nvSpPr>
        <p:spPr>
          <a:xfrm>
            <a:off x="457200" y="2209800"/>
            <a:ext cx="8229600" cy="2667000"/>
          </a:xfrm>
        </p:spPr>
        <p:txBody>
          <a:bodyPr>
            <a:normAutofit/>
          </a:bodyPr>
          <a:lstStyle/>
          <a:p>
            <a:r>
              <a:rPr lang="en-US" sz="2400" dirty="0" smtClean="0"/>
              <a:t>In fact, however, in Biblical Hebrew the second clause above is hortatory, not predictive nor instructional.</a:t>
            </a:r>
          </a:p>
          <a:p>
            <a:r>
              <a:rPr lang="en-US" sz="2400" dirty="0" smtClean="0"/>
              <a:t>This is the case because the </a:t>
            </a:r>
            <a:r>
              <a:rPr lang="en-US" sz="2400" dirty="0" err="1" smtClean="0">
                <a:solidFill>
                  <a:srgbClr val="0000FF"/>
                </a:solidFill>
              </a:rPr>
              <a:t>weqatal</a:t>
            </a:r>
            <a:r>
              <a:rPr lang="en-US" sz="2400" dirty="0" smtClean="0">
                <a:solidFill>
                  <a:srgbClr val="0000FF"/>
                </a:solidFill>
              </a:rPr>
              <a:t> </a:t>
            </a:r>
            <a:r>
              <a:rPr lang="en-US" sz="2400" dirty="0" smtClean="0"/>
              <a:t>continues the sense of the </a:t>
            </a:r>
            <a:r>
              <a:rPr lang="en-US" sz="2400" dirty="0" smtClean="0">
                <a:solidFill>
                  <a:srgbClr val="FF00FF"/>
                </a:solidFill>
              </a:rPr>
              <a:t>imperative </a:t>
            </a:r>
            <a:r>
              <a:rPr lang="en-US" sz="2400" dirty="0" smtClean="0"/>
              <a:t>that precedes it, even if the imperatival sense is mitigated to some extent.</a:t>
            </a:r>
          </a:p>
          <a:p>
            <a:r>
              <a:rPr lang="en-US" sz="2400" dirty="0" smtClean="0"/>
              <a:t>So we can add a new line below.</a:t>
            </a: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וְאָהַ֫בְתָּ</a:t>
            </a:r>
            <a:r>
              <a:rPr lang="he-IL" dirty="0" smtClean="0">
                <a:latin typeface="SBL Hebrew" panose="02000000000000000000" pitchFamily="2" charset="-79"/>
                <a:cs typeface="SBL Hebrew" panose="02000000000000000000" pitchFamily="2" charset="-79"/>
              </a:rPr>
              <a:t>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572778728"/>
              </p:ext>
            </p:extLst>
          </p:nvPr>
        </p:nvGraphicFramePr>
        <p:xfrm>
          <a:off x="152401" y="4724400"/>
          <a:ext cx="8839198" cy="2046688"/>
        </p:xfrm>
        <a:graphic>
          <a:graphicData uri="http://schemas.openxmlformats.org/drawingml/2006/table">
            <a:tbl>
              <a:tblPr firstRow="1" bandRow="1">
                <a:tableStyleId>{5C22544A-7EE6-4342-B048-85BDC9FD1C3A}</a:tableStyleId>
              </a:tblPr>
              <a:tblGrid>
                <a:gridCol w="1676399"/>
                <a:gridCol w="2438400"/>
                <a:gridCol w="2285999"/>
                <a:gridCol w="2438400"/>
              </a:tblGrid>
              <a:tr h="358594">
                <a:tc>
                  <a:txBody>
                    <a:bodyPr/>
                    <a:lstStyle/>
                    <a:p>
                      <a:r>
                        <a:rPr lang="en-US" sz="1400" dirty="0" smtClean="0"/>
                        <a:t>Genre</a:t>
                      </a:r>
                      <a:endParaRPr lang="en-US" sz="1400" dirty="0"/>
                    </a:p>
                  </a:txBody>
                  <a:tcPr anchor="ctr"/>
                </a:tc>
                <a:tc>
                  <a:txBody>
                    <a:bodyPr/>
                    <a:lstStyle/>
                    <a:p>
                      <a:r>
                        <a:rPr lang="en-US" sz="1400" dirty="0" smtClean="0"/>
                        <a:t>Task</a:t>
                      </a:r>
                      <a:endParaRPr lang="en-US" sz="1400" dirty="0"/>
                    </a:p>
                  </a:txBody>
                  <a:tcPr anchor="ctr"/>
                </a:tc>
                <a:tc>
                  <a:txBody>
                    <a:bodyPr/>
                    <a:lstStyle/>
                    <a:p>
                      <a:r>
                        <a:rPr lang="en-US" sz="1400" dirty="0" smtClean="0"/>
                        <a:t>Mainline</a:t>
                      </a:r>
                      <a:r>
                        <a:rPr lang="en-US" sz="1400" baseline="0" dirty="0" smtClean="0"/>
                        <a:t> Verb Form</a:t>
                      </a:r>
                      <a:endParaRPr lang="en-US" sz="1400" dirty="0"/>
                    </a:p>
                  </a:txBody>
                  <a:tcPr anchor="ctr"/>
                </a:tc>
                <a:tc>
                  <a:txBody>
                    <a:bodyPr/>
                    <a:lstStyle/>
                    <a:p>
                      <a:r>
                        <a:rPr lang="en-US" sz="1400" dirty="0" smtClean="0"/>
                        <a:t>Function</a:t>
                      </a:r>
                      <a:endParaRPr lang="en-US" sz="1400" dirty="0"/>
                    </a:p>
                  </a:txBody>
                  <a:tcPr anchor="ctr"/>
                </a:tc>
              </a:tr>
              <a:tr h="410298">
                <a:tc>
                  <a:txBody>
                    <a:bodyPr/>
                    <a:lstStyle/>
                    <a:p>
                      <a:r>
                        <a:rPr lang="en-US" sz="1200" dirty="0" smtClean="0"/>
                        <a:t>Historical Narrative</a:t>
                      </a:r>
                      <a:endParaRPr lang="en-US" sz="1200" dirty="0"/>
                    </a:p>
                  </a:txBody>
                  <a:tcPr anchor="ctr"/>
                </a:tc>
                <a:tc>
                  <a:txBody>
                    <a:bodyPr/>
                    <a:lstStyle/>
                    <a:p>
                      <a:r>
                        <a:rPr lang="en-US" sz="1200" dirty="0" smtClean="0"/>
                        <a:t>Tell a story about the past.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Wayyiqtol</a:t>
                      </a:r>
                      <a:r>
                        <a:rPr lang="en-US" sz="1200" baseline="0" dirty="0" smtClean="0"/>
                        <a:t>	</a:t>
                      </a:r>
                      <a:r>
                        <a:rPr lang="en-US" sz="1200" dirty="0" smtClean="0"/>
                        <a:t>(</a:t>
                      </a:r>
                      <a:r>
                        <a:rPr lang="en-US" sz="1200" dirty="0" err="1" smtClean="0"/>
                        <a:t>Rocine</a:t>
                      </a:r>
                      <a:r>
                        <a:rPr lang="en-US" sz="1200" dirty="0" smtClean="0"/>
                        <a:t> 1.2c</a:t>
                      </a:r>
                      <a:r>
                        <a:rPr lang="en-US" sz="1200" dirty="0"/>
                        <a:t>)</a:t>
                      </a:r>
                      <a:endParaRPr lang="en-US" sz="1200" dirty="0" smtClean="0"/>
                    </a:p>
                  </a:txBody>
                  <a:tcPr anchor="ctr"/>
                </a:tc>
                <a:tc>
                  <a:txBody>
                    <a:bodyPr/>
                    <a:lstStyle/>
                    <a:p>
                      <a:r>
                        <a:rPr lang="en-US" sz="1200" dirty="0" smtClean="0"/>
                        <a:t>Historical Narrative Mainline</a:t>
                      </a:r>
                      <a:endParaRPr lang="en-US" sz="1200" dirty="0"/>
                    </a:p>
                  </a:txBody>
                  <a:tcPr anchor="ctr"/>
                </a:tc>
              </a:tr>
              <a:tr h="410298">
                <a:tc>
                  <a:txBody>
                    <a:bodyPr/>
                    <a:lstStyle/>
                    <a:p>
                      <a:r>
                        <a:rPr lang="en-US" sz="1200" dirty="0" smtClean="0"/>
                        <a:t>Predictive Narrative</a:t>
                      </a:r>
                      <a:endParaRPr lang="en-US" sz="1200" dirty="0"/>
                    </a:p>
                  </a:txBody>
                  <a:tcPr anchor="ctr"/>
                </a:tc>
                <a:tc>
                  <a:txBody>
                    <a:bodyPr/>
                    <a:lstStyle/>
                    <a:p>
                      <a:r>
                        <a:rPr lang="en-US" sz="1200" dirty="0" smtClean="0"/>
                        <a:t>Tell a story set in the future.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dirty="0" smtClean="0"/>
                        <a:t>	(</a:t>
                      </a:r>
                      <a:r>
                        <a:rPr lang="en-US" sz="1200" dirty="0" err="1" smtClean="0"/>
                        <a:t>Rocine</a:t>
                      </a:r>
                      <a:r>
                        <a:rPr lang="en-US" sz="1200" dirty="0" smtClean="0"/>
                        <a:t> 13.2e</a:t>
                      </a:r>
                      <a:r>
                        <a:rPr lang="en-US" sz="1200" dirty="0"/>
                        <a:t>)</a:t>
                      </a:r>
                      <a:endParaRPr lang="en-US" sz="1200" dirty="0" smtClean="0"/>
                    </a:p>
                  </a:txBody>
                  <a:tcPr anchor="ctr"/>
                </a:tc>
                <a:tc>
                  <a:txBody>
                    <a:bodyPr/>
                    <a:lstStyle/>
                    <a:p>
                      <a:r>
                        <a:rPr lang="en-US" sz="1200" dirty="0" smtClean="0"/>
                        <a:t>Predictive Narrative Mainline</a:t>
                      </a:r>
                      <a:endParaRPr lang="en-US" sz="1200" dirty="0"/>
                    </a:p>
                  </a:txBody>
                  <a:tcPr anchor="ctr"/>
                </a:tc>
              </a:tr>
              <a:tr h="410298">
                <a:tc>
                  <a:txBody>
                    <a:bodyPr/>
                    <a:lstStyle/>
                    <a:p>
                      <a:r>
                        <a:rPr lang="en-US" sz="1200" dirty="0" smtClean="0"/>
                        <a:t>Instructional Discourse</a:t>
                      </a:r>
                      <a:endParaRPr lang="en-US" sz="1200" dirty="0"/>
                    </a:p>
                  </a:txBody>
                  <a:tcPr anchor="ctr"/>
                </a:tc>
                <a:tc>
                  <a:txBody>
                    <a:bodyPr/>
                    <a:lstStyle/>
                    <a:p>
                      <a:r>
                        <a:rPr lang="en-US" sz="1200" dirty="0" smtClean="0"/>
                        <a:t>Tell how to do something.</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baseline="0" dirty="0" smtClean="0"/>
                        <a:t>	</a:t>
                      </a:r>
                      <a:r>
                        <a:rPr lang="en-US" sz="1200" dirty="0" smtClean="0"/>
                        <a:t>(</a:t>
                      </a:r>
                      <a:r>
                        <a:rPr lang="en-US" sz="1200" dirty="0" err="1" smtClean="0"/>
                        <a:t>Rocine</a:t>
                      </a:r>
                      <a:r>
                        <a:rPr lang="en-US" sz="1200" dirty="0" smtClean="0"/>
                        <a:t> 16.2a,3a</a:t>
                      </a:r>
                      <a:r>
                        <a:rPr lang="en-US" sz="1200" dirty="0"/>
                        <a:t>)</a:t>
                      </a:r>
                      <a:endParaRPr lang="en-US" sz="1200" dirty="0" smtClean="0"/>
                    </a:p>
                  </a:txBody>
                  <a:tcPr anchor="ctr"/>
                </a:tc>
                <a:tc>
                  <a:txBody>
                    <a:bodyPr/>
                    <a:lstStyle/>
                    <a:p>
                      <a:r>
                        <a:rPr lang="en-US" sz="1200" dirty="0" smtClean="0"/>
                        <a:t>Instructional Discourse Mainline</a:t>
                      </a:r>
                      <a:endParaRPr lang="en-US" sz="1200" dirty="0"/>
                    </a:p>
                  </a:txBody>
                  <a:tcPr anchor="ctr"/>
                </a:tc>
              </a:tr>
              <a:tr h="410298">
                <a:tc>
                  <a:txBody>
                    <a:bodyPr/>
                    <a:lstStyle/>
                    <a:p>
                      <a:r>
                        <a:rPr lang="en-US" sz="1200" dirty="0" smtClean="0">
                          <a:solidFill>
                            <a:schemeClr val="tx1"/>
                          </a:solidFill>
                        </a:rPr>
                        <a:t>Hortatory Discourse</a:t>
                      </a:r>
                      <a:endParaRPr lang="en-US" sz="1200"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Influence the behavior of someone.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FF"/>
                          </a:solidFill>
                        </a:rPr>
                        <a:t>Imperative</a:t>
                      </a:r>
                      <a:r>
                        <a:rPr lang="en-US" sz="1200" dirty="0" smtClean="0">
                          <a:solidFill>
                            <a:schemeClr val="tx1"/>
                          </a:solidFill>
                        </a:rPr>
                        <a:t>	(</a:t>
                      </a:r>
                      <a:r>
                        <a:rPr lang="en-US" sz="1200" dirty="0" err="1" smtClean="0">
                          <a:solidFill>
                            <a:schemeClr val="tx1"/>
                          </a:solidFill>
                        </a:rPr>
                        <a:t>Rocine</a:t>
                      </a:r>
                      <a:r>
                        <a:rPr lang="en-US" sz="1200" dirty="0" smtClean="0">
                          <a:solidFill>
                            <a:schemeClr val="tx1"/>
                          </a:solidFill>
                        </a:rPr>
                        <a:t> 19.2c)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FF"/>
                          </a:solidFill>
                        </a:rPr>
                        <a:t>Weqatal</a:t>
                      </a:r>
                      <a:r>
                        <a:rPr lang="en-US" sz="1200" dirty="0" smtClean="0">
                          <a:solidFill>
                            <a:schemeClr val="tx1"/>
                          </a:solidFill>
                        </a:rPr>
                        <a:t>	(</a:t>
                      </a:r>
                      <a:r>
                        <a:rPr lang="en-US" sz="1200" dirty="0" err="1" smtClean="0">
                          <a:solidFill>
                            <a:schemeClr val="tx1"/>
                          </a:solidFill>
                        </a:rPr>
                        <a:t>Rocine</a:t>
                      </a:r>
                      <a:r>
                        <a:rPr lang="en-US" sz="1200" baseline="0" dirty="0" smtClean="0">
                          <a:solidFill>
                            <a:schemeClr val="tx1"/>
                          </a:solidFill>
                        </a:rPr>
                        <a:t> 19.5a)</a:t>
                      </a:r>
                      <a:endParaRPr lang="en-US" sz="120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FF"/>
                          </a:solidFill>
                        </a:rPr>
                        <a:t>Hortatory Discourse</a:t>
                      </a:r>
                      <a:r>
                        <a:rPr lang="en-US" sz="1200" baseline="0" dirty="0" smtClean="0">
                          <a:solidFill>
                            <a:srgbClr val="FF00FF"/>
                          </a:solidFill>
                        </a:rPr>
                        <a:t> Mainline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0000FF"/>
                          </a:solidFill>
                        </a:rPr>
                        <a:t>Hortatory – Mitigated Mainline</a:t>
                      </a:r>
                      <a:endParaRPr lang="en-US" sz="1200" dirty="0" smtClean="0">
                        <a:solidFill>
                          <a:srgbClr val="0000FF"/>
                        </a:solidFill>
                      </a:endParaRPr>
                    </a:p>
                  </a:txBody>
                  <a:tcPr anchor="ctr"/>
                </a:tc>
              </a:tr>
            </a:tbl>
          </a:graphicData>
        </a:graphic>
      </p:graphicFrame>
      <p:sp>
        <p:nvSpPr>
          <p:cNvPr id="3" name="Rounded Rectangle 2"/>
          <p:cNvSpPr/>
          <p:nvPr/>
        </p:nvSpPr>
        <p:spPr>
          <a:xfrm>
            <a:off x="7729086" y="838200"/>
            <a:ext cx="881514" cy="490086"/>
          </a:xfrm>
          <a:prstGeom prst="roundRect">
            <a:avLst/>
          </a:prstGeom>
          <a:no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459579" y="1367188"/>
            <a:ext cx="1151021" cy="490487"/>
          </a:xfrm>
          <a:prstGeom prst="roundRect">
            <a:avLst/>
          </a:prstGeom>
          <a:no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p:cNvSpPr/>
          <p:nvPr/>
        </p:nvSpPr>
        <p:spPr>
          <a:xfrm>
            <a:off x="8458200" y="990600"/>
            <a:ext cx="533400" cy="621831"/>
          </a:xfrm>
          <a:prstGeom prst="arc">
            <a:avLst>
              <a:gd name="adj1" fmla="val 16042960"/>
              <a:gd name="adj2" fmla="val 5811805"/>
            </a:avLst>
          </a:prstGeom>
          <a:ln w="9525">
            <a:solidFill>
              <a:srgbClr val="FF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171650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Mitigated Hortatory </a:t>
            </a:r>
            <a:r>
              <a:rPr lang="en-US" dirty="0"/>
              <a:t>Discourse</a:t>
            </a:r>
          </a:p>
        </p:txBody>
      </p:sp>
      <p:sp>
        <p:nvSpPr>
          <p:cNvPr id="4" name="Content Placeholder 3"/>
          <p:cNvSpPr>
            <a:spLocks noGrp="1"/>
          </p:cNvSpPr>
          <p:nvPr>
            <p:ph idx="1"/>
          </p:nvPr>
        </p:nvSpPr>
        <p:spPr>
          <a:xfrm>
            <a:off x="457200" y="2209800"/>
            <a:ext cx="8229600" cy="2667000"/>
          </a:xfrm>
        </p:spPr>
        <p:txBody>
          <a:bodyPr>
            <a:normAutofit/>
          </a:bodyPr>
          <a:lstStyle/>
          <a:p>
            <a:pPr marL="0" indent="0">
              <a:buNone/>
            </a:pPr>
            <a:r>
              <a:rPr lang="en-US" sz="2400" b="1" dirty="0"/>
              <a:t>RULE</a:t>
            </a:r>
            <a:r>
              <a:rPr lang="en-US" sz="2400" dirty="0"/>
              <a:t>: In Hortatory Discourse the </a:t>
            </a:r>
            <a:r>
              <a:rPr lang="en-US" sz="2400" dirty="0" err="1"/>
              <a:t>weqatal</a:t>
            </a:r>
            <a:r>
              <a:rPr lang="en-US" sz="2400" dirty="0"/>
              <a:t> is a continuation form. It generally continues the string of commands which was begun by one or more imperatives. The </a:t>
            </a:r>
            <a:r>
              <a:rPr lang="en-US" sz="2400" dirty="0" err="1"/>
              <a:t>weqatal</a:t>
            </a:r>
            <a:r>
              <a:rPr lang="en-US" sz="2400" dirty="0"/>
              <a:t> gives commands in a softened or mitigated style as compared to the direct order of the imperative. Translate them as you would in Instructional Discourse and Predictive Narrative.</a:t>
            </a:r>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וְאָהַ֫בְתָּ</a:t>
            </a:r>
            <a:r>
              <a:rPr lang="he-IL" dirty="0" smtClean="0">
                <a:latin typeface="SBL Hebrew" panose="02000000000000000000" pitchFamily="2" charset="-79"/>
                <a:cs typeface="SBL Hebrew" panose="02000000000000000000" pitchFamily="2" charset="-79"/>
              </a:rPr>
              <a:t>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2823468122"/>
              </p:ext>
            </p:extLst>
          </p:nvPr>
        </p:nvGraphicFramePr>
        <p:xfrm>
          <a:off x="152401" y="4724400"/>
          <a:ext cx="8839198" cy="2046688"/>
        </p:xfrm>
        <a:graphic>
          <a:graphicData uri="http://schemas.openxmlformats.org/drawingml/2006/table">
            <a:tbl>
              <a:tblPr firstRow="1" bandRow="1">
                <a:tableStyleId>{5C22544A-7EE6-4342-B048-85BDC9FD1C3A}</a:tableStyleId>
              </a:tblPr>
              <a:tblGrid>
                <a:gridCol w="1676399"/>
                <a:gridCol w="2438400"/>
                <a:gridCol w="2285999"/>
                <a:gridCol w="2438400"/>
              </a:tblGrid>
              <a:tr h="358594">
                <a:tc>
                  <a:txBody>
                    <a:bodyPr/>
                    <a:lstStyle/>
                    <a:p>
                      <a:r>
                        <a:rPr lang="en-US" sz="1400" dirty="0" smtClean="0"/>
                        <a:t>Genre</a:t>
                      </a:r>
                      <a:endParaRPr lang="en-US" sz="1400" dirty="0"/>
                    </a:p>
                  </a:txBody>
                  <a:tcPr anchor="ctr"/>
                </a:tc>
                <a:tc>
                  <a:txBody>
                    <a:bodyPr/>
                    <a:lstStyle/>
                    <a:p>
                      <a:r>
                        <a:rPr lang="en-US" sz="1400" dirty="0" smtClean="0"/>
                        <a:t>Task</a:t>
                      </a:r>
                      <a:endParaRPr lang="en-US" sz="1400" dirty="0"/>
                    </a:p>
                  </a:txBody>
                  <a:tcPr anchor="ctr"/>
                </a:tc>
                <a:tc>
                  <a:txBody>
                    <a:bodyPr/>
                    <a:lstStyle/>
                    <a:p>
                      <a:r>
                        <a:rPr lang="en-US" sz="1400" dirty="0" smtClean="0"/>
                        <a:t>Mainline</a:t>
                      </a:r>
                      <a:r>
                        <a:rPr lang="en-US" sz="1400" baseline="0" dirty="0" smtClean="0"/>
                        <a:t> Verb Form</a:t>
                      </a:r>
                      <a:endParaRPr lang="en-US" sz="1400" dirty="0"/>
                    </a:p>
                  </a:txBody>
                  <a:tcPr anchor="ctr"/>
                </a:tc>
                <a:tc>
                  <a:txBody>
                    <a:bodyPr/>
                    <a:lstStyle/>
                    <a:p>
                      <a:r>
                        <a:rPr lang="en-US" sz="1400" dirty="0" smtClean="0"/>
                        <a:t>Function</a:t>
                      </a:r>
                      <a:endParaRPr lang="en-US" sz="1400" dirty="0"/>
                    </a:p>
                  </a:txBody>
                  <a:tcPr anchor="ctr"/>
                </a:tc>
              </a:tr>
              <a:tr h="410298">
                <a:tc>
                  <a:txBody>
                    <a:bodyPr/>
                    <a:lstStyle/>
                    <a:p>
                      <a:r>
                        <a:rPr lang="en-US" sz="1200" dirty="0" smtClean="0"/>
                        <a:t>Historical Narrative</a:t>
                      </a:r>
                      <a:endParaRPr lang="en-US" sz="1200" dirty="0"/>
                    </a:p>
                  </a:txBody>
                  <a:tcPr anchor="ctr"/>
                </a:tc>
                <a:tc>
                  <a:txBody>
                    <a:bodyPr/>
                    <a:lstStyle/>
                    <a:p>
                      <a:r>
                        <a:rPr lang="en-US" sz="1200" dirty="0" smtClean="0"/>
                        <a:t>Tell a story about the past.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Wayyiqtol</a:t>
                      </a:r>
                      <a:r>
                        <a:rPr lang="en-US" sz="1200" baseline="0" dirty="0" smtClean="0"/>
                        <a:t>	</a:t>
                      </a:r>
                      <a:r>
                        <a:rPr lang="en-US" sz="1200" dirty="0" smtClean="0"/>
                        <a:t>(</a:t>
                      </a:r>
                      <a:r>
                        <a:rPr lang="en-US" sz="1200" dirty="0" err="1" smtClean="0"/>
                        <a:t>Rocine</a:t>
                      </a:r>
                      <a:r>
                        <a:rPr lang="en-US" sz="1200" dirty="0" smtClean="0"/>
                        <a:t> 1.2c</a:t>
                      </a:r>
                      <a:r>
                        <a:rPr lang="en-US" sz="1200" dirty="0"/>
                        <a:t>)</a:t>
                      </a:r>
                      <a:endParaRPr lang="en-US" sz="1200" dirty="0" smtClean="0"/>
                    </a:p>
                  </a:txBody>
                  <a:tcPr anchor="ctr"/>
                </a:tc>
                <a:tc>
                  <a:txBody>
                    <a:bodyPr/>
                    <a:lstStyle/>
                    <a:p>
                      <a:r>
                        <a:rPr lang="en-US" sz="1200" dirty="0" smtClean="0"/>
                        <a:t>Historical Narrative Mainline</a:t>
                      </a:r>
                      <a:endParaRPr lang="en-US" sz="1200" dirty="0"/>
                    </a:p>
                  </a:txBody>
                  <a:tcPr anchor="ctr"/>
                </a:tc>
              </a:tr>
              <a:tr h="410298">
                <a:tc>
                  <a:txBody>
                    <a:bodyPr/>
                    <a:lstStyle/>
                    <a:p>
                      <a:r>
                        <a:rPr lang="en-US" sz="1200" dirty="0" smtClean="0"/>
                        <a:t>Predictive Narrative</a:t>
                      </a:r>
                      <a:endParaRPr lang="en-US" sz="1200" dirty="0"/>
                    </a:p>
                  </a:txBody>
                  <a:tcPr anchor="ctr"/>
                </a:tc>
                <a:tc>
                  <a:txBody>
                    <a:bodyPr/>
                    <a:lstStyle/>
                    <a:p>
                      <a:r>
                        <a:rPr lang="en-US" sz="1200" dirty="0" smtClean="0"/>
                        <a:t>Tell a story set in the future.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dirty="0" smtClean="0"/>
                        <a:t>	(</a:t>
                      </a:r>
                      <a:r>
                        <a:rPr lang="en-US" sz="1200" dirty="0" err="1" smtClean="0"/>
                        <a:t>Rocine</a:t>
                      </a:r>
                      <a:r>
                        <a:rPr lang="en-US" sz="1200" dirty="0" smtClean="0"/>
                        <a:t> 13.2e</a:t>
                      </a:r>
                      <a:r>
                        <a:rPr lang="en-US" sz="1200" dirty="0"/>
                        <a:t>)</a:t>
                      </a:r>
                      <a:endParaRPr lang="en-US" sz="1200" dirty="0" smtClean="0"/>
                    </a:p>
                  </a:txBody>
                  <a:tcPr anchor="ctr"/>
                </a:tc>
                <a:tc>
                  <a:txBody>
                    <a:bodyPr/>
                    <a:lstStyle/>
                    <a:p>
                      <a:r>
                        <a:rPr lang="en-US" sz="1200" dirty="0" smtClean="0"/>
                        <a:t>Predictive Narrative Mainline</a:t>
                      </a:r>
                      <a:endParaRPr lang="en-US" sz="1200" dirty="0"/>
                    </a:p>
                  </a:txBody>
                  <a:tcPr anchor="ctr"/>
                </a:tc>
              </a:tr>
              <a:tr h="410298">
                <a:tc>
                  <a:txBody>
                    <a:bodyPr/>
                    <a:lstStyle/>
                    <a:p>
                      <a:r>
                        <a:rPr lang="en-US" sz="1200" dirty="0" smtClean="0"/>
                        <a:t>Instructional Discourse</a:t>
                      </a:r>
                      <a:endParaRPr lang="en-US" sz="1200" dirty="0"/>
                    </a:p>
                  </a:txBody>
                  <a:tcPr anchor="ctr"/>
                </a:tc>
                <a:tc>
                  <a:txBody>
                    <a:bodyPr/>
                    <a:lstStyle/>
                    <a:p>
                      <a:r>
                        <a:rPr lang="en-US" sz="1200" dirty="0" smtClean="0"/>
                        <a:t>Tell how to do something.</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baseline="0" dirty="0" smtClean="0"/>
                        <a:t>	</a:t>
                      </a:r>
                      <a:r>
                        <a:rPr lang="en-US" sz="1200" dirty="0" smtClean="0"/>
                        <a:t>(</a:t>
                      </a:r>
                      <a:r>
                        <a:rPr lang="en-US" sz="1200" dirty="0" err="1" smtClean="0"/>
                        <a:t>Rocine</a:t>
                      </a:r>
                      <a:r>
                        <a:rPr lang="en-US" sz="1200" dirty="0" smtClean="0"/>
                        <a:t> 16.2a,3a</a:t>
                      </a:r>
                      <a:r>
                        <a:rPr lang="en-US" sz="1200" dirty="0"/>
                        <a:t>)</a:t>
                      </a:r>
                      <a:endParaRPr lang="en-US" sz="1200" dirty="0" smtClean="0"/>
                    </a:p>
                  </a:txBody>
                  <a:tcPr anchor="ctr"/>
                </a:tc>
                <a:tc>
                  <a:txBody>
                    <a:bodyPr/>
                    <a:lstStyle/>
                    <a:p>
                      <a:r>
                        <a:rPr lang="en-US" sz="1200" dirty="0" smtClean="0"/>
                        <a:t>Instructional Discourse Mainline</a:t>
                      </a:r>
                      <a:endParaRPr lang="en-US" sz="1200" dirty="0"/>
                    </a:p>
                  </a:txBody>
                  <a:tcPr anchor="ctr"/>
                </a:tc>
              </a:tr>
              <a:tr h="410298">
                <a:tc>
                  <a:txBody>
                    <a:bodyPr/>
                    <a:lstStyle/>
                    <a:p>
                      <a:r>
                        <a:rPr lang="en-US" sz="1200" dirty="0" smtClean="0">
                          <a:solidFill>
                            <a:schemeClr val="tx1"/>
                          </a:solidFill>
                        </a:rPr>
                        <a:t>Hortatory Discourse</a:t>
                      </a:r>
                      <a:endParaRPr lang="en-US" sz="1200"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Influence the behavior of someone.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FF"/>
                          </a:solidFill>
                        </a:rPr>
                        <a:t>Imperative</a:t>
                      </a:r>
                      <a:r>
                        <a:rPr lang="en-US" sz="1200" dirty="0" smtClean="0">
                          <a:solidFill>
                            <a:schemeClr val="tx1"/>
                          </a:solidFill>
                        </a:rPr>
                        <a:t>	(</a:t>
                      </a:r>
                      <a:r>
                        <a:rPr lang="en-US" sz="1200" dirty="0" err="1" smtClean="0">
                          <a:solidFill>
                            <a:schemeClr val="tx1"/>
                          </a:solidFill>
                        </a:rPr>
                        <a:t>Rocine</a:t>
                      </a:r>
                      <a:r>
                        <a:rPr lang="en-US" sz="1200" dirty="0" smtClean="0">
                          <a:solidFill>
                            <a:schemeClr val="tx1"/>
                          </a:solidFill>
                        </a:rPr>
                        <a:t> 19.2c)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FF"/>
                          </a:solidFill>
                        </a:rPr>
                        <a:t>Weqatal</a:t>
                      </a:r>
                      <a:r>
                        <a:rPr lang="en-US" sz="1200" dirty="0" smtClean="0">
                          <a:solidFill>
                            <a:schemeClr val="tx1"/>
                          </a:solidFill>
                        </a:rPr>
                        <a:t>	(</a:t>
                      </a:r>
                      <a:r>
                        <a:rPr lang="en-US" sz="1200" dirty="0" err="1" smtClean="0">
                          <a:solidFill>
                            <a:schemeClr val="tx1"/>
                          </a:solidFill>
                        </a:rPr>
                        <a:t>Rocine</a:t>
                      </a:r>
                      <a:r>
                        <a:rPr lang="en-US" sz="1200" baseline="0" dirty="0" smtClean="0">
                          <a:solidFill>
                            <a:schemeClr val="tx1"/>
                          </a:solidFill>
                        </a:rPr>
                        <a:t> 19.5a)</a:t>
                      </a:r>
                      <a:endParaRPr lang="en-US" sz="120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FF"/>
                          </a:solidFill>
                        </a:rPr>
                        <a:t>Hortatory Discourse</a:t>
                      </a:r>
                      <a:r>
                        <a:rPr lang="en-US" sz="1200" baseline="0" dirty="0" smtClean="0">
                          <a:solidFill>
                            <a:srgbClr val="FF00FF"/>
                          </a:solidFill>
                        </a:rPr>
                        <a:t> Mainline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0000FF"/>
                          </a:solidFill>
                        </a:rPr>
                        <a:t>Hortatory – Mitigated Mainline</a:t>
                      </a:r>
                      <a:endParaRPr lang="en-US" sz="1200" dirty="0" smtClean="0">
                        <a:solidFill>
                          <a:srgbClr val="0000FF"/>
                        </a:solidFill>
                      </a:endParaRPr>
                    </a:p>
                  </a:txBody>
                  <a:tcPr anchor="ctr"/>
                </a:tc>
              </a:tr>
            </a:tbl>
          </a:graphicData>
        </a:graphic>
      </p:graphicFrame>
      <p:sp>
        <p:nvSpPr>
          <p:cNvPr id="3" name="Rounded Rectangle 2"/>
          <p:cNvSpPr/>
          <p:nvPr/>
        </p:nvSpPr>
        <p:spPr>
          <a:xfrm>
            <a:off x="7729086" y="838200"/>
            <a:ext cx="881514" cy="490086"/>
          </a:xfrm>
          <a:prstGeom prst="roundRect">
            <a:avLst/>
          </a:prstGeom>
          <a:no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459579" y="1367188"/>
            <a:ext cx="1151021" cy="490487"/>
          </a:xfrm>
          <a:prstGeom prst="roundRect">
            <a:avLst/>
          </a:prstGeom>
          <a:no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p:cNvSpPr/>
          <p:nvPr/>
        </p:nvSpPr>
        <p:spPr>
          <a:xfrm>
            <a:off x="8458200" y="990600"/>
            <a:ext cx="533400" cy="621831"/>
          </a:xfrm>
          <a:prstGeom prst="arc">
            <a:avLst>
              <a:gd name="adj1" fmla="val 16042960"/>
              <a:gd name="adj2" fmla="val 5811805"/>
            </a:avLst>
          </a:prstGeom>
          <a:ln w="9525">
            <a:solidFill>
              <a:srgbClr val="FF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859788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A continuum in Direct Speech Genres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14521272"/>
              </p:ext>
            </p:extLst>
          </p:nvPr>
        </p:nvGraphicFramePr>
        <p:xfrm>
          <a:off x="152401" y="4724400"/>
          <a:ext cx="8839198" cy="2046688"/>
        </p:xfrm>
        <a:graphic>
          <a:graphicData uri="http://schemas.openxmlformats.org/drawingml/2006/table">
            <a:tbl>
              <a:tblPr firstRow="1" bandRow="1">
                <a:tableStyleId>{5C22544A-7EE6-4342-B048-85BDC9FD1C3A}</a:tableStyleId>
              </a:tblPr>
              <a:tblGrid>
                <a:gridCol w="1676399"/>
                <a:gridCol w="2438400"/>
                <a:gridCol w="2285999"/>
                <a:gridCol w="2438400"/>
              </a:tblGrid>
              <a:tr h="358594">
                <a:tc>
                  <a:txBody>
                    <a:bodyPr/>
                    <a:lstStyle/>
                    <a:p>
                      <a:r>
                        <a:rPr lang="en-US" sz="1400" dirty="0" smtClean="0"/>
                        <a:t>Genre</a:t>
                      </a:r>
                      <a:endParaRPr lang="en-US" sz="1400" dirty="0"/>
                    </a:p>
                  </a:txBody>
                  <a:tcPr anchor="ctr"/>
                </a:tc>
                <a:tc>
                  <a:txBody>
                    <a:bodyPr/>
                    <a:lstStyle/>
                    <a:p>
                      <a:r>
                        <a:rPr lang="en-US" sz="1400" dirty="0" smtClean="0"/>
                        <a:t>Task</a:t>
                      </a:r>
                      <a:endParaRPr lang="en-US" sz="1400" dirty="0"/>
                    </a:p>
                  </a:txBody>
                  <a:tcPr anchor="ctr"/>
                </a:tc>
                <a:tc>
                  <a:txBody>
                    <a:bodyPr/>
                    <a:lstStyle/>
                    <a:p>
                      <a:r>
                        <a:rPr lang="en-US" sz="1400" dirty="0" smtClean="0"/>
                        <a:t>Mainline</a:t>
                      </a:r>
                      <a:r>
                        <a:rPr lang="en-US" sz="1400" baseline="0" dirty="0" smtClean="0"/>
                        <a:t> Verb Form</a:t>
                      </a:r>
                      <a:endParaRPr lang="en-US" sz="1400" dirty="0"/>
                    </a:p>
                  </a:txBody>
                  <a:tcPr anchor="ctr"/>
                </a:tc>
                <a:tc>
                  <a:txBody>
                    <a:bodyPr/>
                    <a:lstStyle/>
                    <a:p>
                      <a:r>
                        <a:rPr lang="en-US" sz="1400" dirty="0" smtClean="0"/>
                        <a:t>Function</a:t>
                      </a:r>
                      <a:endParaRPr lang="en-US" sz="1400" dirty="0"/>
                    </a:p>
                  </a:txBody>
                  <a:tcPr anchor="ctr"/>
                </a:tc>
              </a:tr>
              <a:tr h="410298">
                <a:tc>
                  <a:txBody>
                    <a:bodyPr/>
                    <a:lstStyle/>
                    <a:p>
                      <a:r>
                        <a:rPr lang="en-US" sz="1200" dirty="0" smtClean="0"/>
                        <a:t>Historical Narrative</a:t>
                      </a:r>
                      <a:endParaRPr lang="en-US" sz="1200" dirty="0"/>
                    </a:p>
                  </a:txBody>
                  <a:tcPr anchor="ctr"/>
                </a:tc>
                <a:tc>
                  <a:txBody>
                    <a:bodyPr/>
                    <a:lstStyle/>
                    <a:p>
                      <a:r>
                        <a:rPr lang="en-US" sz="1200" dirty="0" smtClean="0"/>
                        <a:t>Tell a story about the past.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Wayyiqtol</a:t>
                      </a:r>
                      <a:r>
                        <a:rPr lang="en-US" sz="1200" baseline="0" dirty="0" smtClean="0"/>
                        <a:t>	</a:t>
                      </a:r>
                      <a:r>
                        <a:rPr lang="en-US" sz="1200" dirty="0" smtClean="0"/>
                        <a:t>(</a:t>
                      </a:r>
                      <a:r>
                        <a:rPr lang="en-US" sz="1200" dirty="0" err="1" smtClean="0"/>
                        <a:t>Rocine</a:t>
                      </a:r>
                      <a:r>
                        <a:rPr lang="en-US" sz="1200" dirty="0" smtClean="0"/>
                        <a:t> 1.2c</a:t>
                      </a:r>
                      <a:r>
                        <a:rPr lang="en-US" sz="1200" dirty="0"/>
                        <a:t>)</a:t>
                      </a:r>
                      <a:endParaRPr lang="en-US" sz="1200" dirty="0" smtClean="0"/>
                    </a:p>
                  </a:txBody>
                  <a:tcPr anchor="ctr"/>
                </a:tc>
                <a:tc>
                  <a:txBody>
                    <a:bodyPr/>
                    <a:lstStyle/>
                    <a:p>
                      <a:r>
                        <a:rPr lang="en-US" sz="1200" dirty="0" smtClean="0"/>
                        <a:t>Historical Narrative Mainline</a:t>
                      </a:r>
                      <a:endParaRPr lang="en-US" sz="1200" dirty="0"/>
                    </a:p>
                  </a:txBody>
                  <a:tcPr anchor="ctr"/>
                </a:tc>
              </a:tr>
              <a:tr h="410298">
                <a:tc>
                  <a:txBody>
                    <a:bodyPr/>
                    <a:lstStyle/>
                    <a:p>
                      <a:r>
                        <a:rPr lang="en-US" sz="1200" dirty="0" smtClean="0"/>
                        <a:t>Predictive Narrative</a:t>
                      </a:r>
                      <a:endParaRPr lang="en-US" sz="1200" dirty="0"/>
                    </a:p>
                  </a:txBody>
                  <a:tcPr anchor="ctr"/>
                </a:tc>
                <a:tc>
                  <a:txBody>
                    <a:bodyPr/>
                    <a:lstStyle/>
                    <a:p>
                      <a:r>
                        <a:rPr lang="en-US" sz="1200" dirty="0" smtClean="0"/>
                        <a:t>Tell a story set in the future.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dirty="0" smtClean="0"/>
                        <a:t>	(</a:t>
                      </a:r>
                      <a:r>
                        <a:rPr lang="en-US" sz="1200" dirty="0" err="1" smtClean="0"/>
                        <a:t>Rocine</a:t>
                      </a:r>
                      <a:r>
                        <a:rPr lang="en-US" sz="1200" dirty="0" smtClean="0"/>
                        <a:t> 13.2e</a:t>
                      </a:r>
                      <a:r>
                        <a:rPr lang="en-US" sz="1200" dirty="0"/>
                        <a:t>)</a:t>
                      </a:r>
                      <a:endParaRPr lang="en-US" sz="1200" dirty="0" smtClean="0"/>
                    </a:p>
                  </a:txBody>
                  <a:tcPr anchor="ctr"/>
                </a:tc>
                <a:tc>
                  <a:txBody>
                    <a:bodyPr/>
                    <a:lstStyle/>
                    <a:p>
                      <a:r>
                        <a:rPr lang="en-US" sz="1200" dirty="0" smtClean="0"/>
                        <a:t>Predictive Narrative Mainline</a:t>
                      </a:r>
                      <a:endParaRPr lang="en-US" sz="1200" dirty="0"/>
                    </a:p>
                  </a:txBody>
                  <a:tcPr anchor="ctr"/>
                </a:tc>
              </a:tr>
              <a:tr h="410298">
                <a:tc>
                  <a:txBody>
                    <a:bodyPr/>
                    <a:lstStyle/>
                    <a:p>
                      <a:r>
                        <a:rPr lang="en-US" sz="1200" dirty="0" smtClean="0"/>
                        <a:t>Instructional Discourse</a:t>
                      </a:r>
                      <a:endParaRPr lang="en-US" sz="1200" dirty="0"/>
                    </a:p>
                  </a:txBody>
                  <a:tcPr anchor="ctr"/>
                </a:tc>
                <a:tc>
                  <a:txBody>
                    <a:bodyPr/>
                    <a:lstStyle/>
                    <a:p>
                      <a:r>
                        <a:rPr lang="en-US" sz="1200" dirty="0" smtClean="0"/>
                        <a:t>Tell how to do something.</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baseline="0" dirty="0" smtClean="0"/>
                        <a:t>	</a:t>
                      </a:r>
                      <a:r>
                        <a:rPr lang="en-US" sz="1200" dirty="0" smtClean="0"/>
                        <a:t>(</a:t>
                      </a:r>
                      <a:r>
                        <a:rPr lang="en-US" sz="1200" dirty="0" err="1" smtClean="0"/>
                        <a:t>Rocine</a:t>
                      </a:r>
                      <a:r>
                        <a:rPr lang="en-US" sz="1200" dirty="0" smtClean="0"/>
                        <a:t> 16.2a,3a</a:t>
                      </a:r>
                      <a:r>
                        <a:rPr lang="en-US" sz="1200" dirty="0"/>
                        <a:t>)</a:t>
                      </a:r>
                      <a:endParaRPr lang="en-US" sz="1200" dirty="0" smtClean="0"/>
                    </a:p>
                  </a:txBody>
                  <a:tcPr anchor="ctr"/>
                </a:tc>
                <a:tc>
                  <a:txBody>
                    <a:bodyPr/>
                    <a:lstStyle/>
                    <a:p>
                      <a:r>
                        <a:rPr lang="en-US" sz="1200" dirty="0" smtClean="0"/>
                        <a:t>Instructional Discourse Mainline</a:t>
                      </a:r>
                      <a:endParaRPr lang="en-US" sz="1200" dirty="0"/>
                    </a:p>
                  </a:txBody>
                  <a:tcPr anchor="ctr"/>
                </a:tc>
              </a:tr>
              <a:tr h="410298">
                <a:tc>
                  <a:txBody>
                    <a:bodyPr/>
                    <a:lstStyle/>
                    <a:p>
                      <a:r>
                        <a:rPr lang="en-US" sz="1200" dirty="0" smtClean="0">
                          <a:solidFill>
                            <a:schemeClr val="tx1"/>
                          </a:solidFill>
                        </a:rPr>
                        <a:t>Hortatory Discourse</a:t>
                      </a:r>
                      <a:endParaRPr lang="en-US" sz="1200"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Influence the behavior of someone.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FF"/>
                          </a:solidFill>
                        </a:rPr>
                        <a:t>Imperative</a:t>
                      </a:r>
                      <a:r>
                        <a:rPr lang="en-US" sz="1200" dirty="0" smtClean="0">
                          <a:solidFill>
                            <a:schemeClr val="tx1"/>
                          </a:solidFill>
                        </a:rPr>
                        <a:t>	(</a:t>
                      </a:r>
                      <a:r>
                        <a:rPr lang="en-US" sz="1200" dirty="0" err="1" smtClean="0">
                          <a:solidFill>
                            <a:schemeClr val="tx1"/>
                          </a:solidFill>
                        </a:rPr>
                        <a:t>Rocine</a:t>
                      </a:r>
                      <a:r>
                        <a:rPr lang="en-US" sz="1200" dirty="0" smtClean="0">
                          <a:solidFill>
                            <a:schemeClr val="tx1"/>
                          </a:solidFill>
                        </a:rPr>
                        <a:t> 19.2c)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FF"/>
                          </a:solidFill>
                        </a:rPr>
                        <a:t>Weqatal</a:t>
                      </a:r>
                      <a:r>
                        <a:rPr lang="en-US" sz="1200" dirty="0" smtClean="0">
                          <a:solidFill>
                            <a:schemeClr val="tx1"/>
                          </a:solidFill>
                        </a:rPr>
                        <a:t>	(</a:t>
                      </a:r>
                      <a:r>
                        <a:rPr lang="en-US" sz="1200" dirty="0" err="1" smtClean="0">
                          <a:solidFill>
                            <a:schemeClr val="tx1"/>
                          </a:solidFill>
                        </a:rPr>
                        <a:t>Rocine</a:t>
                      </a:r>
                      <a:r>
                        <a:rPr lang="en-US" sz="1200" baseline="0" dirty="0" smtClean="0">
                          <a:solidFill>
                            <a:schemeClr val="tx1"/>
                          </a:solidFill>
                        </a:rPr>
                        <a:t> 19.5a)</a:t>
                      </a:r>
                      <a:endParaRPr lang="en-US" sz="120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FF"/>
                          </a:solidFill>
                        </a:rPr>
                        <a:t>Hortatory Discourse</a:t>
                      </a:r>
                      <a:r>
                        <a:rPr lang="en-US" sz="1200" baseline="0" dirty="0" smtClean="0">
                          <a:solidFill>
                            <a:srgbClr val="FF00FF"/>
                          </a:solidFill>
                        </a:rPr>
                        <a:t> Mainline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0000FF"/>
                          </a:solidFill>
                        </a:rPr>
                        <a:t>Hortatory – Mitigated Mainline</a:t>
                      </a:r>
                      <a:endParaRPr lang="en-US" sz="1200" dirty="0" smtClean="0">
                        <a:solidFill>
                          <a:srgbClr val="0000FF"/>
                        </a:solidFill>
                      </a:endParaRPr>
                    </a:p>
                  </a:txBody>
                  <a:tcPr anchor="ctr"/>
                </a:tc>
              </a:tr>
            </a:tbl>
          </a:graphicData>
        </a:graphic>
      </p:graphicFrame>
      <p:cxnSp>
        <p:nvCxnSpPr>
          <p:cNvPr id="9" name="Straight Connector 8"/>
          <p:cNvCxnSpPr/>
          <p:nvPr/>
        </p:nvCxnSpPr>
        <p:spPr>
          <a:xfrm>
            <a:off x="1028700" y="1219200"/>
            <a:ext cx="7086600" cy="0"/>
          </a:xfrm>
          <a:prstGeom prst="line">
            <a:avLst/>
          </a:prstGeom>
          <a:ln>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91217" y="1447800"/>
            <a:ext cx="1674966" cy="307777"/>
          </a:xfrm>
          <a:prstGeom prst="rect">
            <a:avLst/>
          </a:prstGeom>
          <a:ln>
            <a:solidFill>
              <a:schemeClr val="tx1"/>
            </a:solidFill>
          </a:ln>
        </p:spPr>
        <p:txBody>
          <a:bodyPr wrap="square">
            <a:spAutoFit/>
          </a:bodyPr>
          <a:lstStyle/>
          <a:p>
            <a:pPr algn="ctr"/>
            <a:r>
              <a:rPr lang="en-US" sz="1400" dirty="0" smtClean="0"/>
              <a:t>Predictive Narrative</a:t>
            </a:r>
            <a:endParaRPr lang="en-US" sz="1400" dirty="0"/>
          </a:p>
        </p:txBody>
      </p:sp>
      <p:sp>
        <p:nvSpPr>
          <p:cNvPr id="12" name="Rectangle 11"/>
          <p:cNvSpPr/>
          <p:nvPr/>
        </p:nvSpPr>
        <p:spPr>
          <a:xfrm>
            <a:off x="7277100" y="1447800"/>
            <a:ext cx="1676400" cy="523220"/>
          </a:xfrm>
          <a:prstGeom prst="rect">
            <a:avLst/>
          </a:prstGeom>
          <a:ln>
            <a:solidFill>
              <a:schemeClr val="tx1"/>
            </a:solidFill>
          </a:ln>
        </p:spPr>
        <p:txBody>
          <a:bodyPr wrap="square">
            <a:spAutoFit/>
          </a:bodyPr>
          <a:lstStyle/>
          <a:p>
            <a:pPr algn="ctr"/>
            <a:r>
              <a:rPr lang="en-US" sz="1400" dirty="0" smtClean="0"/>
              <a:t>Unmitigated</a:t>
            </a:r>
          </a:p>
          <a:p>
            <a:pPr algn="ctr"/>
            <a:r>
              <a:rPr lang="en-US" sz="1400" dirty="0" smtClean="0"/>
              <a:t>Hortatory Discourse</a:t>
            </a:r>
            <a:endParaRPr lang="en-US" sz="1400" dirty="0"/>
          </a:p>
        </p:txBody>
      </p:sp>
      <p:sp>
        <p:nvSpPr>
          <p:cNvPr id="15" name="Rectangle 14"/>
          <p:cNvSpPr/>
          <p:nvPr/>
        </p:nvSpPr>
        <p:spPr>
          <a:xfrm>
            <a:off x="3609975" y="1447800"/>
            <a:ext cx="1714500" cy="523220"/>
          </a:xfrm>
          <a:prstGeom prst="rect">
            <a:avLst/>
          </a:prstGeom>
          <a:ln>
            <a:solidFill>
              <a:schemeClr val="tx1"/>
            </a:solidFill>
          </a:ln>
        </p:spPr>
        <p:txBody>
          <a:bodyPr wrap="square">
            <a:spAutoFit/>
          </a:bodyPr>
          <a:lstStyle/>
          <a:p>
            <a:pPr algn="ctr"/>
            <a:r>
              <a:rPr lang="en-US" sz="1400" dirty="0" smtClean="0"/>
              <a:t>Mitigated Hortatory Discourse</a:t>
            </a:r>
            <a:endParaRPr lang="en-US" sz="1400" dirty="0"/>
          </a:p>
        </p:txBody>
      </p:sp>
      <p:sp>
        <p:nvSpPr>
          <p:cNvPr id="16" name="Rectangle 15"/>
          <p:cNvSpPr/>
          <p:nvPr/>
        </p:nvSpPr>
        <p:spPr>
          <a:xfrm>
            <a:off x="3524250" y="2057400"/>
            <a:ext cx="1885950" cy="307777"/>
          </a:xfrm>
          <a:prstGeom prst="rect">
            <a:avLst/>
          </a:prstGeom>
          <a:ln>
            <a:solidFill>
              <a:schemeClr val="tx1"/>
            </a:solidFill>
          </a:ln>
        </p:spPr>
        <p:txBody>
          <a:bodyPr wrap="square">
            <a:spAutoFit/>
          </a:bodyPr>
          <a:lstStyle/>
          <a:p>
            <a:pPr algn="ctr"/>
            <a:r>
              <a:rPr lang="en-US" sz="1400" dirty="0" smtClean="0"/>
              <a:t>Instructional Discourse</a:t>
            </a:r>
            <a:endParaRPr lang="en-US" sz="1400" dirty="0"/>
          </a:p>
        </p:txBody>
      </p:sp>
    </p:spTree>
    <p:extLst>
      <p:ext uri="{BB962C8B-B14F-4D97-AF65-F5344CB8AC3E}">
        <p14:creationId xmlns:p14="http://schemas.microsoft.com/office/powerpoint/2010/main" val="4048466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2209800"/>
            <a:ext cx="8229600" cy="4038600"/>
          </a:xfrm>
        </p:spPr>
        <p:txBody>
          <a:bodyPr>
            <a:normAutofit/>
          </a:bodyPr>
          <a:lstStyle/>
          <a:p>
            <a:r>
              <a:rPr lang="en-US" sz="2400" dirty="0" smtClean="0"/>
              <a:t>Let’s try and translate the </a:t>
            </a:r>
            <a:r>
              <a:rPr lang="en-US" sz="2400" dirty="0" smtClean="0">
                <a:solidFill>
                  <a:srgbClr val="0000FF"/>
                </a:solidFill>
              </a:rPr>
              <a:t>final </a:t>
            </a:r>
            <a:r>
              <a:rPr lang="en-US" sz="2400" dirty="0">
                <a:solidFill>
                  <a:srgbClr val="0000FF"/>
                </a:solidFill>
              </a:rPr>
              <a:t>clause </a:t>
            </a:r>
            <a:r>
              <a:rPr lang="en-US" sz="2400" dirty="0"/>
              <a:t>of our lesson </a:t>
            </a:r>
            <a:r>
              <a:rPr lang="en-US" sz="2400" dirty="0" smtClean="0"/>
              <a:t>verse.</a:t>
            </a:r>
          </a:p>
          <a:p>
            <a:pPr lvl="1"/>
            <a:r>
              <a:rPr lang="he-IL" sz="2000" dirty="0" smtClean="0">
                <a:latin typeface="SBL Hebrew" panose="02000000000000000000" pitchFamily="2" charset="-79"/>
                <a:cs typeface="SBL Hebrew" panose="02000000000000000000" pitchFamily="2" charset="-79"/>
              </a:rPr>
              <a:t>אהב</a:t>
            </a:r>
            <a:r>
              <a:rPr lang="he-IL" sz="2000" dirty="0" smtClean="0"/>
              <a:t> </a:t>
            </a:r>
            <a:r>
              <a:rPr lang="en-US" sz="2000" dirty="0" smtClean="0"/>
              <a:t> </a:t>
            </a:r>
            <a:r>
              <a:rPr lang="en-US" sz="2000" dirty="0"/>
              <a:t>means </a:t>
            </a:r>
            <a:r>
              <a:rPr lang="en-US" sz="2000" i="1" dirty="0" smtClean="0"/>
              <a:t>love</a:t>
            </a:r>
          </a:p>
          <a:p>
            <a:pPr lvl="1"/>
            <a:r>
              <a:rPr lang="he-IL" sz="2000" dirty="0">
                <a:latin typeface="SBL Hebrew" panose="02000000000000000000" pitchFamily="2" charset="-79"/>
                <a:cs typeface="SBL Hebrew" panose="02000000000000000000" pitchFamily="2" charset="-79"/>
              </a:rPr>
              <a:t>לֵבָב</a:t>
            </a:r>
            <a:r>
              <a:rPr lang="he-IL" sz="2000" dirty="0"/>
              <a:t> </a:t>
            </a:r>
            <a:r>
              <a:rPr lang="en-US" sz="2000" dirty="0"/>
              <a:t> is a noun meaning </a:t>
            </a:r>
            <a:r>
              <a:rPr lang="en-US" sz="2000" i="1" dirty="0" smtClean="0"/>
              <a:t>heart</a:t>
            </a:r>
          </a:p>
          <a:p>
            <a:pPr lvl="1"/>
            <a:r>
              <a:rPr lang="en-US" sz="2000" dirty="0"/>
              <a:t>You may want to translate the </a:t>
            </a:r>
            <a:r>
              <a:rPr lang="en-US" sz="2000" i="1" dirty="0"/>
              <a:t>bet</a:t>
            </a:r>
            <a:r>
              <a:rPr lang="en-US" sz="2000" dirty="0"/>
              <a:t> on</a:t>
            </a:r>
            <a:r>
              <a:rPr lang="he-IL" sz="2000" dirty="0">
                <a:latin typeface="SBL Hebrew" panose="02000000000000000000" pitchFamily="2" charset="-79"/>
                <a:cs typeface="SBL Hebrew" panose="02000000000000000000" pitchFamily="2" charset="-79"/>
              </a:rPr>
              <a:t>בְּכָל</a:t>
            </a:r>
            <a:r>
              <a:rPr lang="he-IL" sz="2000" dirty="0"/>
              <a:t> </a:t>
            </a:r>
            <a:r>
              <a:rPr lang="en-US" sz="2000" dirty="0"/>
              <a:t> as </a:t>
            </a:r>
            <a:r>
              <a:rPr lang="en-US" sz="2000" i="1" dirty="0"/>
              <a:t>with</a:t>
            </a:r>
            <a:r>
              <a:rPr lang="en-US" sz="2000" dirty="0"/>
              <a:t> rather than </a:t>
            </a:r>
            <a:r>
              <a:rPr lang="en-US" sz="2000" i="1" dirty="0"/>
              <a:t>in</a:t>
            </a:r>
            <a:r>
              <a:rPr lang="en-US" sz="2000" dirty="0" smtClean="0"/>
              <a:t>.</a:t>
            </a:r>
            <a:endParaRPr lang="en-US" sz="2000" i="1" dirty="0" smtClean="0"/>
          </a:p>
          <a:p>
            <a:r>
              <a:rPr lang="en-US" sz="2400" dirty="0" smtClean="0"/>
              <a:t>Translation?</a:t>
            </a:r>
          </a:p>
          <a:p>
            <a:pPr lvl="1"/>
            <a:r>
              <a:rPr lang="en-US" sz="2000" i="1" dirty="0" smtClean="0">
                <a:solidFill>
                  <a:srgbClr val="0000FF"/>
                </a:solidFill>
              </a:rPr>
              <a:t>You shall love YHWH your God with all your heart.</a:t>
            </a:r>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latin typeface="SBL Hebrew" panose="02000000000000000000" pitchFamily="2" charset="-79"/>
                <a:cs typeface="SBL Hebrew" panose="02000000000000000000" pitchFamily="2" charset="-79"/>
              </a:rPr>
              <a:t>שְׁמַע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וְאָהַ֫בְתָּ אֵת יְהוָה אֱלֹהֶ֫יךָ בְּכָל־לְבָבְךָ</a:t>
            </a:r>
            <a:endParaRPr lang="en-US" dirty="0" smtClean="0">
              <a:solidFill>
                <a:srgbClr val="0000FF"/>
              </a:solidFill>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7625022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A continuum in Direct Speech Genres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92063062"/>
              </p:ext>
            </p:extLst>
          </p:nvPr>
        </p:nvGraphicFramePr>
        <p:xfrm>
          <a:off x="152401" y="4724400"/>
          <a:ext cx="8839198" cy="2046688"/>
        </p:xfrm>
        <a:graphic>
          <a:graphicData uri="http://schemas.openxmlformats.org/drawingml/2006/table">
            <a:tbl>
              <a:tblPr firstRow="1" bandRow="1">
                <a:tableStyleId>{5C22544A-7EE6-4342-B048-85BDC9FD1C3A}</a:tableStyleId>
              </a:tblPr>
              <a:tblGrid>
                <a:gridCol w="1676399"/>
                <a:gridCol w="2438400"/>
                <a:gridCol w="2285999"/>
                <a:gridCol w="2438400"/>
              </a:tblGrid>
              <a:tr h="358594">
                <a:tc>
                  <a:txBody>
                    <a:bodyPr/>
                    <a:lstStyle/>
                    <a:p>
                      <a:r>
                        <a:rPr lang="en-US" sz="1400" dirty="0" smtClean="0"/>
                        <a:t>Genre</a:t>
                      </a:r>
                      <a:endParaRPr lang="en-US" sz="1400" dirty="0"/>
                    </a:p>
                  </a:txBody>
                  <a:tcPr anchor="ctr"/>
                </a:tc>
                <a:tc>
                  <a:txBody>
                    <a:bodyPr/>
                    <a:lstStyle/>
                    <a:p>
                      <a:r>
                        <a:rPr lang="en-US" sz="1400" dirty="0" smtClean="0"/>
                        <a:t>Task</a:t>
                      </a:r>
                      <a:endParaRPr lang="en-US" sz="1400" dirty="0"/>
                    </a:p>
                  </a:txBody>
                  <a:tcPr anchor="ctr"/>
                </a:tc>
                <a:tc>
                  <a:txBody>
                    <a:bodyPr/>
                    <a:lstStyle/>
                    <a:p>
                      <a:r>
                        <a:rPr lang="en-US" sz="1400" dirty="0" smtClean="0"/>
                        <a:t>Mainline</a:t>
                      </a:r>
                      <a:r>
                        <a:rPr lang="en-US" sz="1400" baseline="0" dirty="0" smtClean="0"/>
                        <a:t> Verb Form</a:t>
                      </a:r>
                      <a:endParaRPr lang="en-US" sz="1400" dirty="0"/>
                    </a:p>
                  </a:txBody>
                  <a:tcPr anchor="ctr"/>
                </a:tc>
                <a:tc>
                  <a:txBody>
                    <a:bodyPr/>
                    <a:lstStyle/>
                    <a:p>
                      <a:r>
                        <a:rPr lang="en-US" sz="1400" dirty="0" smtClean="0"/>
                        <a:t>Function</a:t>
                      </a:r>
                      <a:endParaRPr lang="en-US" sz="1400" dirty="0"/>
                    </a:p>
                  </a:txBody>
                  <a:tcPr anchor="ctr"/>
                </a:tc>
              </a:tr>
              <a:tr h="410298">
                <a:tc>
                  <a:txBody>
                    <a:bodyPr/>
                    <a:lstStyle/>
                    <a:p>
                      <a:r>
                        <a:rPr lang="en-US" sz="1200" dirty="0" smtClean="0"/>
                        <a:t>Historical Narrative</a:t>
                      </a:r>
                      <a:endParaRPr lang="en-US" sz="1200" dirty="0"/>
                    </a:p>
                  </a:txBody>
                  <a:tcPr anchor="ctr"/>
                </a:tc>
                <a:tc>
                  <a:txBody>
                    <a:bodyPr/>
                    <a:lstStyle/>
                    <a:p>
                      <a:r>
                        <a:rPr lang="en-US" sz="1200" dirty="0" smtClean="0"/>
                        <a:t>Tell a story about the past.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Wayyiqtol</a:t>
                      </a:r>
                      <a:r>
                        <a:rPr lang="en-US" sz="1200" baseline="0" dirty="0" smtClean="0"/>
                        <a:t>	</a:t>
                      </a:r>
                      <a:r>
                        <a:rPr lang="en-US" sz="1200" dirty="0" smtClean="0"/>
                        <a:t>(</a:t>
                      </a:r>
                      <a:r>
                        <a:rPr lang="en-US" sz="1200" dirty="0" err="1" smtClean="0"/>
                        <a:t>Rocine</a:t>
                      </a:r>
                      <a:r>
                        <a:rPr lang="en-US" sz="1200" dirty="0" smtClean="0"/>
                        <a:t> 1.2c</a:t>
                      </a:r>
                      <a:r>
                        <a:rPr lang="en-US" sz="1200" dirty="0"/>
                        <a:t>)</a:t>
                      </a:r>
                      <a:endParaRPr lang="en-US" sz="1200" dirty="0" smtClean="0"/>
                    </a:p>
                  </a:txBody>
                  <a:tcPr anchor="ctr"/>
                </a:tc>
                <a:tc>
                  <a:txBody>
                    <a:bodyPr/>
                    <a:lstStyle/>
                    <a:p>
                      <a:r>
                        <a:rPr lang="en-US" sz="1200" dirty="0" smtClean="0"/>
                        <a:t>Historical Narrative Mainline</a:t>
                      </a:r>
                      <a:endParaRPr lang="en-US" sz="1200" dirty="0"/>
                    </a:p>
                  </a:txBody>
                  <a:tcPr anchor="ctr"/>
                </a:tc>
              </a:tr>
              <a:tr h="410298">
                <a:tc>
                  <a:txBody>
                    <a:bodyPr/>
                    <a:lstStyle/>
                    <a:p>
                      <a:r>
                        <a:rPr lang="en-US" sz="1200" dirty="0" smtClean="0"/>
                        <a:t>Predictive Narrative</a:t>
                      </a:r>
                      <a:endParaRPr lang="en-US" sz="1200" dirty="0"/>
                    </a:p>
                  </a:txBody>
                  <a:tcPr anchor="ctr"/>
                </a:tc>
                <a:tc>
                  <a:txBody>
                    <a:bodyPr/>
                    <a:lstStyle/>
                    <a:p>
                      <a:r>
                        <a:rPr lang="en-US" sz="1200" dirty="0" smtClean="0"/>
                        <a:t>Tell a story set in the future.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dirty="0" smtClean="0"/>
                        <a:t>	(</a:t>
                      </a:r>
                      <a:r>
                        <a:rPr lang="en-US" sz="1200" dirty="0" err="1" smtClean="0"/>
                        <a:t>Rocine</a:t>
                      </a:r>
                      <a:r>
                        <a:rPr lang="en-US" sz="1200" dirty="0" smtClean="0"/>
                        <a:t> 13.2e</a:t>
                      </a:r>
                      <a:r>
                        <a:rPr lang="en-US" sz="1200" dirty="0"/>
                        <a:t>)</a:t>
                      </a:r>
                      <a:endParaRPr lang="en-US" sz="1200" dirty="0" smtClean="0"/>
                    </a:p>
                  </a:txBody>
                  <a:tcPr anchor="ctr"/>
                </a:tc>
                <a:tc>
                  <a:txBody>
                    <a:bodyPr/>
                    <a:lstStyle/>
                    <a:p>
                      <a:r>
                        <a:rPr lang="en-US" sz="1200" dirty="0" smtClean="0"/>
                        <a:t>Predictive Narrative Mainline</a:t>
                      </a:r>
                      <a:endParaRPr lang="en-US" sz="1200" dirty="0"/>
                    </a:p>
                  </a:txBody>
                  <a:tcPr anchor="ctr"/>
                </a:tc>
              </a:tr>
              <a:tr h="410298">
                <a:tc>
                  <a:txBody>
                    <a:bodyPr/>
                    <a:lstStyle/>
                    <a:p>
                      <a:r>
                        <a:rPr lang="en-US" sz="1200" dirty="0" smtClean="0"/>
                        <a:t>Instructional Discourse</a:t>
                      </a:r>
                      <a:endParaRPr lang="en-US" sz="1200" dirty="0"/>
                    </a:p>
                  </a:txBody>
                  <a:tcPr anchor="ctr"/>
                </a:tc>
                <a:tc>
                  <a:txBody>
                    <a:bodyPr/>
                    <a:lstStyle/>
                    <a:p>
                      <a:r>
                        <a:rPr lang="en-US" sz="1200" dirty="0" smtClean="0"/>
                        <a:t>Tell how to do something.</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baseline="0" dirty="0" smtClean="0"/>
                        <a:t>	</a:t>
                      </a:r>
                      <a:r>
                        <a:rPr lang="en-US" sz="1200" dirty="0" smtClean="0"/>
                        <a:t>(</a:t>
                      </a:r>
                      <a:r>
                        <a:rPr lang="en-US" sz="1200" dirty="0" err="1" smtClean="0"/>
                        <a:t>Rocine</a:t>
                      </a:r>
                      <a:r>
                        <a:rPr lang="en-US" sz="1200" dirty="0" smtClean="0"/>
                        <a:t> 16.2a,3a</a:t>
                      </a:r>
                      <a:r>
                        <a:rPr lang="en-US" sz="1200" dirty="0"/>
                        <a:t>)</a:t>
                      </a:r>
                      <a:endParaRPr lang="en-US" sz="1200" dirty="0" smtClean="0"/>
                    </a:p>
                  </a:txBody>
                  <a:tcPr anchor="ctr"/>
                </a:tc>
                <a:tc>
                  <a:txBody>
                    <a:bodyPr/>
                    <a:lstStyle/>
                    <a:p>
                      <a:r>
                        <a:rPr lang="en-US" sz="1200" dirty="0" smtClean="0"/>
                        <a:t>Instructional Discourse Mainline</a:t>
                      </a:r>
                      <a:endParaRPr lang="en-US" sz="1200" dirty="0"/>
                    </a:p>
                  </a:txBody>
                  <a:tcPr anchor="ctr"/>
                </a:tc>
              </a:tr>
              <a:tr h="410298">
                <a:tc>
                  <a:txBody>
                    <a:bodyPr/>
                    <a:lstStyle/>
                    <a:p>
                      <a:r>
                        <a:rPr lang="en-US" sz="1200" dirty="0" smtClean="0">
                          <a:solidFill>
                            <a:schemeClr val="tx1"/>
                          </a:solidFill>
                        </a:rPr>
                        <a:t>Hortatory Discourse</a:t>
                      </a:r>
                      <a:endParaRPr lang="en-US" sz="1200"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Influence the behavior of someone.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FF"/>
                          </a:solidFill>
                        </a:rPr>
                        <a:t>Imperative</a:t>
                      </a:r>
                      <a:r>
                        <a:rPr lang="en-US" sz="1200" dirty="0" smtClean="0">
                          <a:solidFill>
                            <a:schemeClr val="tx1"/>
                          </a:solidFill>
                        </a:rPr>
                        <a:t>	(</a:t>
                      </a:r>
                      <a:r>
                        <a:rPr lang="en-US" sz="1200" dirty="0" err="1" smtClean="0">
                          <a:solidFill>
                            <a:schemeClr val="tx1"/>
                          </a:solidFill>
                        </a:rPr>
                        <a:t>Rocine</a:t>
                      </a:r>
                      <a:r>
                        <a:rPr lang="en-US" sz="1200" dirty="0" smtClean="0">
                          <a:solidFill>
                            <a:schemeClr val="tx1"/>
                          </a:solidFill>
                        </a:rPr>
                        <a:t> 19.2c)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FF"/>
                          </a:solidFill>
                        </a:rPr>
                        <a:t>Weqatal</a:t>
                      </a:r>
                      <a:r>
                        <a:rPr lang="en-US" sz="1200" dirty="0" smtClean="0">
                          <a:solidFill>
                            <a:schemeClr val="tx1"/>
                          </a:solidFill>
                        </a:rPr>
                        <a:t>	(</a:t>
                      </a:r>
                      <a:r>
                        <a:rPr lang="en-US" sz="1200" dirty="0" err="1" smtClean="0">
                          <a:solidFill>
                            <a:schemeClr val="tx1"/>
                          </a:solidFill>
                        </a:rPr>
                        <a:t>Rocine</a:t>
                      </a:r>
                      <a:r>
                        <a:rPr lang="en-US" sz="1200" baseline="0" dirty="0" smtClean="0">
                          <a:solidFill>
                            <a:schemeClr val="tx1"/>
                          </a:solidFill>
                        </a:rPr>
                        <a:t> 19.5a)</a:t>
                      </a:r>
                      <a:endParaRPr lang="en-US" sz="120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FF"/>
                          </a:solidFill>
                        </a:rPr>
                        <a:t>Hortatory Discourse</a:t>
                      </a:r>
                      <a:r>
                        <a:rPr lang="en-US" sz="1200" baseline="0" dirty="0" smtClean="0">
                          <a:solidFill>
                            <a:srgbClr val="FF00FF"/>
                          </a:solidFill>
                        </a:rPr>
                        <a:t> Mainline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0000FF"/>
                          </a:solidFill>
                        </a:rPr>
                        <a:t>Hortatory – Mitigated Mainline</a:t>
                      </a:r>
                      <a:endParaRPr lang="en-US" sz="1200" dirty="0" smtClean="0">
                        <a:solidFill>
                          <a:srgbClr val="0000FF"/>
                        </a:solidFill>
                      </a:endParaRPr>
                    </a:p>
                  </a:txBody>
                  <a:tcPr anchor="ctr"/>
                </a:tc>
              </a:tr>
            </a:tbl>
          </a:graphicData>
        </a:graphic>
      </p:graphicFrame>
      <p:cxnSp>
        <p:nvCxnSpPr>
          <p:cNvPr id="9" name="Straight Connector 8"/>
          <p:cNvCxnSpPr/>
          <p:nvPr/>
        </p:nvCxnSpPr>
        <p:spPr>
          <a:xfrm>
            <a:off x="1028700" y="1219200"/>
            <a:ext cx="7086600" cy="0"/>
          </a:xfrm>
          <a:prstGeom prst="line">
            <a:avLst/>
          </a:prstGeom>
          <a:ln>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91217" y="1447800"/>
            <a:ext cx="1674966" cy="307777"/>
          </a:xfrm>
          <a:prstGeom prst="rect">
            <a:avLst/>
          </a:prstGeom>
          <a:ln>
            <a:solidFill>
              <a:schemeClr val="tx1"/>
            </a:solidFill>
          </a:ln>
        </p:spPr>
        <p:txBody>
          <a:bodyPr wrap="square">
            <a:spAutoFit/>
          </a:bodyPr>
          <a:lstStyle/>
          <a:p>
            <a:pPr algn="ctr"/>
            <a:r>
              <a:rPr lang="en-US" sz="1400" dirty="0" smtClean="0"/>
              <a:t>Predictive Narrative</a:t>
            </a:r>
            <a:endParaRPr lang="en-US" sz="1400" dirty="0"/>
          </a:p>
        </p:txBody>
      </p:sp>
      <p:sp>
        <p:nvSpPr>
          <p:cNvPr id="12" name="Rectangle 11"/>
          <p:cNvSpPr/>
          <p:nvPr/>
        </p:nvSpPr>
        <p:spPr>
          <a:xfrm>
            <a:off x="7277100" y="1447800"/>
            <a:ext cx="1676400" cy="523220"/>
          </a:xfrm>
          <a:prstGeom prst="rect">
            <a:avLst/>
          </a:prstGeom>
          <a:ln>
            <a:solidFill>
              <a:schemeClr val="tx1"/>
            </a:solidFill>
          </a:ln>
        </p:spPr>
        <p:txBody>
          <a:bodyPr wrap="square">
            <a:spAutoFit/>
          </a:bodyPr>
          <a:lstStyle/>
          <a:p>
            <a:pPr algn="ctr"/>
            <a:r>
              <a:rPr lang="en-US" sz="1400" dirty="0" smtClean="0"/>
              <a:t>Unmitigated</a:t>
            </a:r>
          </a:p>
          <a:p>
            <a:pPr algn="ctr"/>
            <a:r>
              <a:rPr lang="en-US" sz="1400" dirty="0" smtClean="0"/>
              <a:t>Hortatory Discourse</a:t>
            </a:r>
            <a:endParaRPr lang="en-US" sz="1400" dirty="0"/>
          </a:p>
        </p:txBody>
      </p:sp>
      <p:sp>
        <p:nvSpPr>
          <p:cNvPr id="15" name="Rectangle 14"/>
          <p:cNvSpPr/>
          <p:nvPr/>
        </p:nvSpPr>
        <p:spPr>
          <a:xfrm>
            <a:off x="3609975" y="1447800"/>
            <a:ext cx="1714500" cy="523220"/>
          </a:xfrm>
          <a:prstGeom prst="rect">
            <a:avLst/>
          </a:prstGeom>
          <a:ln>
            <a:solidFill>
              <a:schemeClr val="tx1"/>
            </a:solidFill>
          </a:ln>
        </p:spPr>
        <p:txBody>
          <a:bodyPr wrap="square">
            <a:spAutoFit/>
          </a:bodyPr>
          <a:lstStyle/>
          <a:p>
            <a:pPr algn="ctr"/>
            <a:r>
              <a:rPr lang="en-US" sz="1400" dirty="0" smtClean="0"/>
              <a:t>Mitigated Hortatory Discourse</a:t>
            </a:r>
            <a:endParaRPr lang="en-US" sz="1400" dirty="0"/>
          </a:p>
        </p:txBody>
      </p:sp>
      <p:sp>
        <p:nvSpPr>
          <p:cNvPr id="16" name="Rectangle 15"/>
          <p:cNvSpPr/>
          <p:nvPr/>
        </p:nvSpPr>
        <p:spPr>
          <a:xfrm>
            <a:off x="3524250" y="2057400"/>
            <a:ext cx="1885950" cy="307777"/>
          </a:xfrm>
          <a:prstGeom prst="rect">
            <a:avLst/>
          </a:prstGeom>
          <a:ln>
            <a:solidFill>
              <a:schemeClr val="tx1"/>
            </a:solidFill>
          </a:ln>
        </p:spPr>
        <p:txBody>
          <a:bodyPr wrap="square">
            <a:spAutoFit/>
          </a:bodyPr>
          <a:lstStyle/>
          <a:p>
            <a:pPr algn="ctr"/>
            <a:r>
              <a:rPr lang="en-US" sz="1400" dirty="0" smtClean="0"/>
              <a:t>Instructional Discourse</a:t>
            </a:r>
            <a:endParaRPr lang="en-US" sz="1400" dirty="0"/>
          </a:p>
        </p:txBody>
      </p:sp>
      <p:sp>
        <p:nvSpPr>
          <p:cNvPr id="18" name="TextBox 17"/>
          <p:cNvSpPr txBox="1"/>
          <p:nvPr/>
        </p:nvSpPr>
        <p:spPr>
          <a:xfrm>
            <a:off x="247771" y="2463968"/>
            <a:ext cx="1603837" cy="369332"/>
          </a:xfrm>
          <a:prstGeom prst="rect">
            <a:avLst/>
          </a:prstGeom>
          <a:noFill/>
        </p:spPr>
        <p:txBody>
          <a:bodyPr wrap="none" rtlCol="0">
            <a:spAutoFit/>
          </a:bodyPr>
          <a:lstStyle/>
          <a:p>
            <a:r>
              <a:rPr lang="en-US" dirty="0" smtClean="0">
                <a:solidFill>
                  <a:srgbClr val="FF00FF"/>
                </a:solidFill>
              </a:rPr>
              <a:t>No imperatives</a:t>
            </a:r>
            <a:endParaRPr lang="en-US" dirty="0">
              <a:solidFill>
                <a:srgbClr val="FF00FF"/>
              </a:solidFill>
            </a:endParaRPr>
          </a:p>
        </p:txBody>
      </p:sp>
      <p:sp>
        <p:nvSpPr>
          <p:cNvPr id="19" name="TextBox 18"/>
          <p:cNvSpPr txBox="1"/>
          <p:nvPr/>
        </p:nvSpPr>
        <p:spPr>
          <a:xfrm>
            <a:off x="7385802" y="2325469"/>
            <a:ext cx="1280030" cy="646331"/>
          </a:xfrm>
          <a:prstGeom prst="rect">
            <a:avLst/>
          </a:prstGeom>
          <a:noFill/>
        </p:spPr>
        <p:txBody>
          <a:bodyPr wrap="none" rtlCol="0">
            <a:spAutoFit/>
          </a:bodyPr>
          <a:lstStyle/>
          <a:p>
            <a:pPr algn="ctr"/>
            <a:r>
              <a:rPr lang="en-US" dirty="0" smtClean="0">
                <a:solidFill>
                  <a:srgbClr val="FF00FF"/>
                </a:solidFill>
              </a:rPr>
              <a:t>Lots of</a:t>
            </a:r>
          </a:p>
          <a:p>
            <a:pPr algn="ctr"/>
            <a:r>
              <a:rPr lang="en-US" dirty="0" smtClean="0">
                <a:solidFill>
                  <a:srgbClr val="FF00FF"/>
                </a:solidFill>
              </a:rPr>
              <a:t>imperatives</a:t>
            </a:r>
            <a:endParaRPr lang="en-US" dirty="0">
              <a:solidFill>
                <a:srgbClr val="FF00FF"/>
              </a:solidFill>
            </a:endParaRPr>
          </a:p>
        </p:txBody>
      </p:sp>
      <p:cxnSp>
        <p:nvCxnSpPr>
          <p:cNvPr id="20" name="Straight Connector 19"/>
          <p:cNvCxnSpPr/>
          <p:nvPr/>
        </p:nvCxnSpPr>
        <p:spPr>
          <a:xfrm>
            <a:off x="2305050" y="2667000"/>
            <a:ext cx="4533900" cy="0"/>
          </a:xfrm>
          <a:prstGeom prst="line">
            <a:avLst/>
          </a:prstGeom>
          <a:ln>
            <a:solidFill>
              <a:srgbClr val="FF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626082" y="2754868"/>
            <a:ext cx="3891835" cy="369332"/>
          </a:xfrm>
          <a:prstGeom prst="rect">
            <a:avLst/>
          </a:prstGeom>
          <a:noFill/>
        </p:spPr>
        <p:txBody>
          <a:bodyPr wrap="none" rtlCol="0">
            <a:spAutoFit/>
          </a:bodyPr>
          <a:lstStyle/>
          <a:p>
            <a:r>
              <a:rPr lang="en-US" dirty="0" smtClean="0">
                <a:solidFill>
                  <a:srgbClr val="FF00FF"/>
                </a:solidFill>
              </a:rPr>
              <a:t>Increasing concentration of imperatives</a:t>
            </a:r>
            <a:endParaRPr lang="en-US" dirty="0">
              <a:solidFill>
                <a:srgbClr val="FF00FF"/>
              </a:solidFill>
            </a:endParaRPr>
          </a:p>
        </p:txBody>
      </p:sp>
    </p:spTree>
    <p:extLst>
      <p:ext uri="{BB962C8B-B14F-4D97-AF65-F5344CB8AC3E}">
        <p14:creationId xmlns:p14="http://schemas.microsoft.com/office/powerpoint/2010/main" val="14015692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A continuum in Direct Speech Genres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95746066"/>
              </p:ext>
            </p:extLst>
          </p:nvPr>
        </p:nvGraphicFramePr>
        <p:xfrm>
          <a:off x="152401" y="4724400"/>
          <a:ext cx="8839198" cy="2046688"/>
        </p:xfrm>
        <a:graphic>
          <a:graphicData uri="http://schemas.openxmlformats.org/drawingml/2006/table">
            <a:tbl>
              <a:tblPr firstRow="1" bandRow="1">
                <a:tableStyleId>{5C22544A-7EE6-4342-B048-85BDC9FD1C3A}</a:tableStyleId>
              </a:tblPr>
              <a:tblGrid>
                <a:gridCol w="1676399"/>
                <a:gridCol w="2438400"/>
                <a:gridCol w="2285999"/>
                <a:gridCol w="2438400"/>
              </a:tblGrid>
              <a:tr h="358594">
                <a:tc>
                  <a:txBody>
                    <a:bodyPr/>
                    <a:lstStyle/>
                    <a:p>
                      <a:r>
                        <a:rPr lang="en-US" sz="1400" dirty="0" smtClean="0"/>
                        <a:t>Genre</a:t>
                      </a:r>
                      <a:endParaRPr lang="en-US" sz="1400" dirty="0"/>
                    </a:p>
                  </a:txBody>
                  <a:tcPr anchor="ctr"/>
                </a:tc>
                <a:tc>
                  <a:txBody>
                    <a:bodyPr/>
                    <a:lstStyle/>
                    <a:p>
                      <a:r>
                        <a:rPr lang="en-US" sz="1400" dirty="0" smtClean="0"/>
                        <a:t>Task</a:t>
                      </a:r>
                      <a:endParaRPr lang="en-US" sz="1400" dirty="0"/>
                    </a:p>
                  </a:txBody>
                  <a:tcPr anchor="ctr"/>
                </a:tc>
                <a:tc>
                  <a:txBody>
                    <a:bodyPr/>
                    <a:lstStyle/>
                    <a:p>
                      <a:r>
                        <a:rPr lang="en-US" sz="1400" dirty="0" smtClean="0"/>
                        <a:t>Mainline</a:t>
                      </a:r>
                      <a:r>
                        <a:rPr lang="en-US" sz="1400" baseline="0" dirty="0" smtClean="0"/>
                        <a:t> Verb Form</a:t>
                      </a:r>
                      <a:endParaRPr lang="en-US" sz="1400" dirty="0"/>
                    </a:p>
                  </a:txBody>
                  <a:tcPr anchor="ctr"/>
                </a:tc>
                <a:tc>
                  <a:txBody>
                    <a:bodyPr/>
                    <a:lstStyle/>
                    <a:p>
                      <a:r>
                        <a:rPr lang="en-US" sz="1400" dirty="0" smtClean="0"/>
                        <a:t>Function</a:t>
                      </a:r>
                      <a:endParaRPr lang="en-US" sz="1400" dirty="0"/>
                    </a:p>
                  </a:txBody>
                  <a:tcPr anchor="ctr"/>
                </a:tc>
              </a:tr>
              <a:tr h="410298">
                <a:tc>
                  <a:txBody>
                    <a:bodyPr/>
                    <a:lstStyle/>
                    <a:p>
                      <a:r>
                        <a:rPr lang="en-US" sz="1200" dirty="0" smtClean="0"/>
                        <a:t>Historical Narrative</a:t>
                      </a:r>
                      <a:endParaRPr lang="en-US" sz="1200" dirty="0"/>
                    </a:p>
                  </a:txBody>
                  <a:tcPr anchor="ctr"/>
                </a:tc>
                <a:tc>
                  <a:txBody>
                    <a:bodyPr/>
                    <a:lstStyle/>
                    <a:p>
                      <a:r>
                        <a:rPr lang="en-US" sz="1200" dirty="0" smtClean="0"/>
                        <a:t>Tell a story about the past.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Wayyiqtol</a:t>
                      </a:r>
                      <a:r>
                        <a:rPr lang="en-US" sz="1200" baseline="0" dirty="0" smtClean="0"/>
                        <a:t>	</a:t>
                      </a:r>
                      <a:r>
                        <a:rPr lang="en-US" sz="1200" dirty="0" smtClean="0"/>
                        <a:t>(</a:t>
                      </a:r>
                      <a:r>
                        <a:rPr lang="en-US" sz="1200" dirty="0" err="1" smtClean="0"/>
                        <a:t>Rocine</a:t>
                      </a:r>
                      <a:r>
                        <a:rPr lang="en-US" sz="1200" dirty="0" smtClean="0"/>
                        <a:t> 1.2c</a:t>
                      </a:r>
                      <a:r>
                        <a:rPr lang="en-US" sz="1200" dirty="0"/>
                        <a:t>)</a:t>
                      </a:r>
                      <a:endParaRPr lang="en-US" sz="1200" dirty="0" smtClean="0"/>
                    </a:p>
                  </a:txBody>
                  <a:tcPr anchor="ctr"/>
                </a:tc>
                <a:tc>
                  <a:txBody>
                    <a:bodyPr/>
                    <a:lstStyle/>
                    <a:p>
                      <a:r>
                        <a:rPr lang="en-US" sz="1200" dirty="0" smtClean="0"/>
                        <a:t>Historical Narrative Mainline</a:t>
                      </a:r>
                      <a:endParaRPr lang="en-US" sz="1200" dirty="0"/>
                    </a:p>
                  </a:txBody>
                  <a:tcPr anchor="ctr"/>
                </a:tc>
              </a:tr>
              <a:tr h="410298">
                <a:tc>
                  <a:txBody>
                    <a:bodyPr/>
                    <a:lstStyle/>
                    <a:p>
                      <a:r>
                        <a:rPr lang="en-US" sz="1200" dirty="0" smtClean="0"/>
                        <a:t>Predictive Narrative</a:t>
                      </a:r>
                      <a:endParaRPr lang="en-US" sz="1200" dirty="0"/>
                    </a:p>
                  </a:txBody>
                  <a:tcPr anchor="ctr"/>
                </a:tc>
                <a:tc>
                  <a:txBody>
                    <a:bodyPr/>
                    <a:lstStyle/>
                    <a:p>
                      <a:r>
                        <a:rPr lang="en-US" sz="1200" dirty="0" smtClean="0"/>
                        <a:t>Tell a story set in the future.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dirty="0" smtClean="0"/>
                        <a:t>	(</a:t>
                      </a:r>
                      <a:r>
                        <a:rPr lang="en-US" sz="1200" dirty="0" err="1" smtClean="0"/>
                        <a:t>Rocine</a:t>
                      </a:r>
                      <a:r>
                        <a:rPr lang="en-US" sz="1200" dirty="0" smtClean="0"/>
                        <a:t> 13.2e</a:t>
                      </a:r>
                      <a:r>
                        <a:rPr lang="en-US" sz="1200" dirty="0"/>
                        <a:t>)</a:t>
                      </a:r>
                      <a:endParaRPr lang="en-US" sz="1200" dirty="0" smtClean="0"/>
                    </a:p>
                  </a:txBody>
                  <a:tcPr anchor="ctr"/>
                </a:tc>
                <a:tc>
                  <a:txBody>
                    <a:bodyPr/>
                    <a:lstStyle/>
                    <a:p>
                      <a:r>
                        <a:rPr lang="en-US" sz="1200" dirty="0" smtClean="0"/>
                        <a:t>Predictive Narrative Mainline</a:t>
                      </a:r>
                      <a:endParaRPr lang="en-US" sz="1200" dirty="0"/>
                    </a:p>
                  </a:txBody>
                  <a:tcPr anchor="ctr"/>
                </a:tc>
              </a:tr>
              <a:tr h="410298">
                <a:tc>
                  <a:txBody>
                    <a:bodyPr/>
                    <a:lstStyle/>
                    <a:p>
                      <a:r>
                        <a:rPr lang="en-US" sz="1200" dirty="0" smtClean="0"/>
                        <a:t>Instructional Discourse</a:t>
                      </a:r>
                      <a:endParaRPr lang="en-US" sz="1200" dirty="0"/>
                    </a:p>
                  </a:txBody>
                  <a:tcPr anchor="ctr"/>
                </a:tc>
                <a:tc>
                  <a:txBody>
                    <a:bodyPr/>
                    <a:lstStyle/>
                    <a:p>
                      <a:r>
                        <a:rPr lang="en-US" sz="1200" dirty="0" smtClean="0"/>
                        <a:t>Tell how to do something.</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Weqatal</a:t>
                      </a:r>
                      <a:r>
                        <a:rPr lang="en-US" sz="1200" baseline="0" dirty="0" smtClean="0"/>
                        <a:t>	</a:t>
                      </a:r>
                      <a:r>
                        <a:rPr lang="en-US" sz="1200" dirty="0" smtClean="0"/>
                        <a:t>(</a:t>
                      </a:r>
                      <a:r>
                        <a:rPr lang="en-US" sz="1200" dirty="0" err="1" smtClean="0"/>
                        <a:t>Rocine</a:t>
                      </a:r>
                      <a:r>
                        <a:rPr lang="en-US" sz="1200" dirty="0" smtClean="0"/>
                        <a:t> 16.2a,3a</a:t>
                      </a:r>
                      <a:r>
                        <a:rPr lang="en-US" sz="1200" dirty="0"/>
                        <a:t>)</a:t>
                      </a:r>
                      <a:endParaRPr lang="en-US" sz="1200" dirty="0" smtClean="0"/>
                    </a:p>
                  </a:txBody>
                  <a:tcPr anchor="ctr"/>
                </a:tc>
                <a:tc>
                  <a:txBody>
                    <a:bodyPr/>
                    <a:lstStyle/>
                    <a:p>
                      <a:r>
                        <a:rPr lang="en-US" sz="1200" dirty="0" smtClean="0"/>
                        <a:t>Instructional Discourse Mainline</a:t>
                      </a:r>
                      <a:endParaRPr lang="en-US" sz="1200" dirty="0"/>
                    </a:p>
                  </a:txBody>
                  <a:tcPr anchor="ctr"/>
                </a:tc>
              </a:tr>
              <a:tr h="410298">
                <a:tc>
                  <a:txBody>
                    <a:bodyPr/>
                    <a:lstStyle/>
                    <a:p>
                      <a:r>
                        <a:rPr lang="en-US" sz="1200" dirty="0" smtClean="0">
                          <a:solidFill>
                            <a:schemeClr val="tx1"/>
                          </a:solidFill>
                        </a:rPr>
                        <a:t>Hortatory Discourse</a:t>
                      </a:r>
                      <a:endParaRPr lang="en-US" sz="1200"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Influence the behavior of someone.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FF"/>
                          </a:solidFill>
                        </a:rPr>
                        <a:t>Imperative</a:t>
                      </a:r>
                      <a:r>
                        <a:rPr lang="en-US" sz="1200" dirty="0" smtClean="0">
                          <a:solidFill>
                            <a:schemeClr val="tx1"/>
                          </a:solidFill>
                        </a:rPr>
                        <a:t>	(</a:t>
                      </a:r>
                      <a:r>
                        <a:rPr lang="en-US" sz="1200" dirty="0" err="1" smtClean="0">
                          <a:solidFill>
                            <a:schemeClr val="tx1"/>
                          </a:solidFill>
                        </a:rPr>
                        <a:t>Rocine</a:t>
                      </a:r>
                      <a:r>
                        <a:rPr lang="en-US" sz="1200" dirty="0" smtClean="0">
                          <a:solidFill>
                            <a:schemeClr val="tx1"/>
                          </a:solidFill>
                        </a:rPr>
                        <a:t> 19.2c)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FF"/>
                          </a:solidFill>
                        </a:rPr>
                        <a:t>Weqatal</a:t>
                      </a:r>
                      <a:r>
                        <a:rPr lang="en-US" sz="1200" dirty="0" smtClean="0">
                          <a:solidFill>
                            <a:schemeClr val="tx1"/>
                          </a:solidFill>
                        </a:rPr>
                        <a:t>	(</a:t>
                      </a:r>
                      <a:r>
                        <a:rPr lang="en-US" sz="1200" dirty="0" err="1" smtClean="0">
                          <a:solidFill>
                            <a:schemeClr val="tx1"/>
                          </a:solidFill>
                        </a:rPr>
                        <a:t>Rocine</a:t>
                      </a:r>
                      <a:r>
                        <a:rPr lang="en-US" sz="1200" baseline="0" dirty="0" smtClean="0">
                          <a:solidFill>
                            <a:schemeClr val="tx1"/>
                          </a:solidFill>
                        </a:rPr>
                        <a:t> 19.5a)</a:t>
                      </a:r>
                      <a:endParaRPr lang="en-US" sz="1200"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FF"/>
                          </a:solidFill>
                        </a:rPr>
                        <a:t>Hortatory Discourse</a:t>
                      </a:r>
                      <a:r>
                        <a:rPr lang="en-US" sz="1200" baseline="0" dirty="0" smtClean="0">
                          <a:solidFill>
                            <a:srgbClr val="FF00FF"/>
                          </a:solidFill>
                        </a:rPr>
                        <a:t> Mainline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0000FF"/>
                          </a:solidFill>
                        </a:rPr>
                        <a:t>Hortatory – Mitigated Mainline</a:t>
                      </a:r>
                      <a:endParaRPr lang="en-US" sz="1200" dirty="0" smtClean="0">
                        <a:solidFill>
                          <a:srgbClr val="0000FF"/>
                        </a:solidFill>
                      </a:endParaRPr>
                    </a:p>
                  </a:txBody>
                  <a:tcPr anchor="ctr"/>
                </a:tc>
              </a:tr>
            </a:tbl>
          </a:graphicData>
        </a:graphic>
      </p:graphicFrame>
      <p:cxnSp>
        <p:nvCxnSpPr>
          <p:cNvPr id="9" name="Straight Connector 8"/>
          <p:cNvCxnSpPr/>
          <p:nvPr/>
        </p:nvCxnSpPr>
        <p:spPr>
          <a:xfrm>
            <a:off x="1028700" y="1219200"/>
            <a:ext cx="7086600" cy="0"/>
          </a:xfrm>
          <a:prstGeom prst="line">
            <a:avLst/>
          </a:prstGeom>
          <a:ln>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91217" y="1447800"/>
            <a:ext cx="1674966" cy="307777"/>
          </a:xfrm>
          <a:prstGeom prst="rect">
            <a:avLst/>
          </a:prstGeom>
          <a:ln>
            <a:solidFill>
              <a:schemeClr val="tx1"/>
            </a:solidFill>
          </a:ln>
        </p:spPr>
        <p:txBody>
          <a:bodyPr wrap="square">
            <a:spAutoFit/>
          </a:bodyPr>
          <a:lstStyle/>
          <a:p>
            <a:pPr algn="ctr"/>
            <a:r>
              <a:rPr lang="en-US" sz="1400" dirty="0" smtClean="0"/>
              <a:t>Predictive Narrative</a:t>
            </a:r>
            <a:endParaRPr lang="en-US" sz="1400" dirty="0"/>
          </a:p>
        </p:txBody>
      </p:sp>
      <p:sp>
        <p:nvSpPr>
          <p:cNvPr id="12" name="Rectangle 11"/>
          <p:cNvSpPr/>
          <p:nvPr/>
        </p:nvSpPr>
        <p:spPr>
          <a:xfrm>
            <a:off x="7277100" y="1447800"/>
            <a:ext cx="1676400" cy="523220"/>
          </a:xfrm>
          <a:prstGeom prst="rect">
            <a:avLst/>
          </a:prstGeom>
          <a:ln>
            <a:solidFill>
              <a:schemeClr val="tx1"/>
            </a:solidFill>
          </a:ln>
        </p:spPr>
        <p:txBody>
          <a:bodyPr wrap="square">
            <a:spAutoFit/>
          </a:bodyPr>
          <a:lstStyle/>
          <a:p>
            <a:pPr algn="ctr"/>
            <a:r>
              <a:rPr lang="en-US" sz="1400" dirty="0" smtClean="0"/>
              <a:t>Unmitigated</a:t>
            </a:r>
          </a:p>
          <a:p>
            <a:pPr algn="ctr"/>
            <a:r>
              <a:rPr lang="en-US" sz="1400" dirty="0" smtClean="0"/>
              <a:t>Hortatory Discourse</a:t>
            </a:r>
            <a:endParaRPr lang="en-US" sz="1400" dirty="0"/>
          </a:p>
        </p:txBody>
      </p:sp>
      <p:sp>
        <p:nvSpPr>
          <p:cNvPr id="15" name="Rectangle 14"/>
          <p:cNvSpPr/>
          <p:nvPr/>
        </p:nvSpPr>
        <p:spPr>
          <a:xfrm>
            <a:off x="3609975" y="1447800"/>
            <a:ext cx="1714500" cy="523220"/>
          </a:xfrm>
          <a:prstGeom prst="rect">
            <a:avLst/>
          </a:prstGeom>
          <a:ln>
            <a:solidFill>
              <a:schemeClr val="tx1"/>
            </a:solidFill>
          </a:ln>
        </p:spPr>
        <p:txBody>
          <a:bodyPr wrap="square">
            <a:spAutoFit/>
          </a:bodyPr>
          <a:lstStyle/>
          <a:p>
            <a:pPr algn="ctr"/>
            <a:r>
              <a:rPr lang="en-US" sz="1400" dirty="0" smtClean="0"/>
              <a:t>Mitigated Hortatory Discourse</a:t>
            </a:r>
            <a:endParaRPr lang="en-US" sz="1400" dirty="0"/>
          </a:p>
        </p:txBody>
      </p:sp>
      <p:sp>
        <p:nvSpPr>
          <p:cNvPr id="16" name="Rectangle 15"/>
          <p:cNvSpPr/>
          <p:nvPr/>
        </p:nvSpPr>
        <p:spPr>
          <a:xfrm>
            <a:off x="3524250" y="2057400"/>
            <a:ext cx="1885950" cy="307777"/>
          </a:xfrm>
          <a:prstGeom prst="rect">
            <a:avLst/>
          </a:prstGeom>
          <a:ln>
            <a:solidFill>
              <a:schemeClr val="tx1"/>
            </a:solidFill>
          </a:ln>
        </p:spPr>
        <p:txBody>
          <a:bodyPr wrap="square">
            <a:spAutoFit/>
          </a:bodyPr>
          <a:lstStyle/>
          <a:p>
            <a:pPr algn="ctr"/>
            <a:r>
              <a:rPr lang="en-US" sz="1400" dirty="0" smtClean="0"/>
              <a:t>Instructional Discourse</a:t>
            </a:r>
            <a:endParaRPr lang="en-US" sz="1400" dirty="0"/>
          </a:p>
        </p:txBody>
      </p:sp>
      <p:sp>
        <p:nvSpPr>
          <p:cNvPr id="18" name="TextBox 17"/>
          <p:cNvSpPr txBox="1"/>
          <p:nvPr/>
        </p:nvSpPr>
        <p:spPr>
          <a:xfrm>
            <a:off x="247771" y="2463968"/>
            <a:ext cx="1603837" cy="369332"/>
          </a:xfrm>
          <a:prstGeom prst="rect">
            <a:avLst/>
          </a:prstGeom>
          <a:noFill/>
        </p:spPr>
        <p:txBody>
          <a:bodyPr wrap="none" rtlCol="0">
            <a:spAutoFit/>
          </a:bodyPr>
          <a:lstStyle/>
          <a:p>
            <a:r>
              <a:rPr lang="en-US" dirty="0" smtClean="0">
                <a:solidFill>
                  <a:srgbClr val="FF00FF"/>
                </a:solidFill>
              </a:rPr>
              <a:t>No imperatives</a:t>
            </a:r>
            <a:endParaRPr lang="en-US" dirty="0">
              <a:solidFill>
                <a:srgbClr val="FF00FF"/>
              </a:solidFill>
            </a:endParaRPr>
          </a:p>
        </p:txBody>
      </p:sp>
      <p:sp>
        <p:nvSpPr>
          <p:cNvPr id="19" name="TextBox 18"/>
          <p:cNvSpPr txBox="1"/>
          <p:nvPr/>
        </p:nvSpPr>
        <p:spPr>
          <a:xfrm>
            <a:off x="7385802" y="2325469"/>
            <a:ext cx="1280030" cy="646331"/>
          </a:xfrm>
          <a:prstGeom prst="rect">
            <a:avLst/>
          </a:prstGeom>
          <a:noFill/>
        </p:spPr>
        <p:txBody>
          <a:bodyPr wrap="none" rtlCol="0">
            <a:spAutoFit/>
          </a:bodyPr>
          <a:lstStyle/>
          <a:p>
            <a:pPr algn="ctr"/>
            <a:r>
              <a:rPr lang="en-US" dirty="0" smtClean="0">
                <a:solidFill>
                  <a:srgbClr val="FF00FF"/>
                </a:solidFill>
              </a:rPr>
              <a:t>Lots of</a:t>
            </a:r>
          </a:p>
          <a:p>
            <a:pPr algn="ctr"/>
            <a:r>
              <a:rPr lang="en-US" dirty="0" smtClean="0">
                <a:solidFill>
                  <a:srgbClr val="FF00FF"/>
                </a:solidFill>
              </a:rPr>
              <a:t>imperatives</a:t>
            </a:r>
            <a:endParaRPr lang="en-US" dirty="0">
              <a:solidFill>
                <a:srgbClr val="FF00FF"/>
              </a:solidFill>
            </a:endParaRPr>
          </a:p>
        </p:txBody>
      </p:sp>
      <p:cxnSp>
        <p:nvCxnSpPr>
          <p:cNvPr id="20" name="Straight Connector 19"/>
          <p:cNvCxnSpPr/>
          <p:nvPr/>
        </p:nvCxnSpPr>
        <p:spPr>
          <a:xfrm>
            <a:off x="2305050" y="2667000"/>
            <a:ext cx="4533900" cy="0"/>
          </a:xfrm>
          <a:prstGeom prst="line">
            <a:avLst/>
          </a:prstGeom>
          <a:ln>
            <a:solidFill>
              <a:srgbClr val="FF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626082" y="2754868"/>
            <a:ext cx="3891835" cy="369332"/>
          </a:xfrm>
          <a:prstGeom prst="rect">
            <a:avLst/>
          </a:prstGeom>
          <a:noFill/>
        </p:spPr>
        <p:txBody>
          <a:bodyPr wrap="none" rtlCol="0">
            <a:spAutoFit/>
          </a:bodyPr>
          <a:lstStyle/>
          <a:p>
            <a:r>
              <a:rPr lang="en-US" dirty="0" smtClean="0">
                <a:solidFill>
                  <a:srgbClr val="FF00FF"/>
                </a:solidFill>
              </a:rPr>
              <a:t>Increasing concentration of imperatives</a:t>
            </a:r>
            <a:endParaRPr lang="en-US" dirty="0">
              <a:solidFill>
                <a:srgbClr val="FF00FF"/>
              </a:solidFill>
            </a:endParaRPr>
          </a:p>
        </p:txBody>
      </p:sp>
      <p:sp>
        <p:nvSpPr>
          <p:cNvPr id="23" name="Content Placeholder 3"/>
          <p:cNvSpPr>
            <a:spLocks noGrp="1"/>
          </p:cNvSpPr>
          <p:nvPr>
            <p:ph idx="1"/>
          </p:nvPr>
        </p:nvSpPr>
        <p:spPr>
          <a:xfrm>
            <a:off x="191217" y="3505200"/>
            <a:ext cx="8762283" cy="990600"/>
          </a:xfrm>
        </p:spPr>
        <p:txBody>
          <a:bodyPr>
            <a:normAutofit/>
          </a:bodyPr>
          <a:lstStyle/>
          <a:p>
            <a:pPr marL="0" indent="0">
              <a:buNone/>
            </a:pPr>
            <a:r>
              <a:rPr lang="en-US" sz="1800" b="1" dirty="0"/>
              <a:t>A word about mitigation</a:t>
            </a:r>
            <a:r>
              <a:rPr lang="en-US" sz="1800" dirty="0"/>
              <a:t>: </a:t>
            </a:r>
            <a:r>
              <a:rPr lang="en-US" sz="1800" i="1" dirty="0"/>
              <a:t>Mitigation</a:t>
            </a:r>
            <a:r>
              <a:rPr lang="en-US" sz="1800" dirty="0"/>
              <a:t> of Hortatory Discourse by replacing imperatives with </a:t>
            </a:r>
            <a:r>
              <a:rPr lang="en-US" sz="1800" dirty="0" err="1"/>
              <a:t>weqatals</a:t>
            </a:r>
            <a:r>
              <a:rPr lang="en-US" sz="1800" dirty="0"/>
              <a:t> (or </a:t>
            </a:r>
            <a:r>
              <a:rPr lang="en-US" sz="1800" dirty="0" err="1"/>
              <a:t>yiqtols</a:t>
            </a:r>
            <a:r>
              <a:rPr lang="en-US" sz="1800" dirty="0"/>
              <a:t>) does not necessarily reflect that the speaker is any less serious or earnest in his intentions. Mitigation merely reflects a gentler </a:t>
            </a:r>
            <a:r>
              <a:rPr lang="en-US" sz="1800" i="1" dirty="0"/>
              <a:t>style</a:t>
            </a:r>
            <a:r>
              <a:rPr lang="en-US" sz="1800" dirty="0"/>
              <a:t>.</a:t>
            </a:r>
          </a:p>
        </p:txBody>
      </p:sp>
    </p:spTree>
    <p:extLst>
      <p:ext uri="{BB962C8B-B14F-4D97-AF65-F5344CB8AC3E}">
        <p14:creationId xmlns:p14="http://schemas.microsoft.com/office/powerpoint/2010/main" val="26753879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p:cNvSpPr txBox="1">
            <a:spLocks/>
          </p:cNvSpPr>
          <p:nvPr/>
        </p:nvSpPr>
        <p:spPr>
          <a:xfrm>
            <a:off x="457200" y="2209800"/>
            <a:ext cx="8229600" cy="4038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So how would we parse the verbs in the lesson verse?</a:t>
            </a:r>
            <a:endParaRPr lang="en-US" sz="2000" i="1" dirty="0" smtClean="0">
              <a:solidFill>
                <a:srgbClr val="0000FF"/>
              </a:solidFill>
            </a:endParaRPr>
          </a:p>
        </p:txBody>
      </p:sp>
      <p:sp>
        <p:nvSpPr>
          <p:cNvPr id="2" name="Title 1"/>
          <p:cNvSpPr>
            <a:spLocks noGrp="1"/>
          </p:cNvSpPr>
          <p:nvPr>
            <p:ph type="title"/>
          </p:nvPr>
        </p:nvSpPr>
        <p:spPr>
          <a:xfrm>
            <a:off x="476250" y="0"/>
            <a:ext cx="8229600" cy="762000"/>
          </a:xfrm>
        </p:spPr>
        <p:txBody>
          <a:bodyPr/>
          <a:lstStyle/>
          <a:p>
            <a:r>
              <a:rPr lang="en-US" dirty="0" smtClean="0"/>
              <a:t>Parsing the Verbs</a:t>
            </a:r>
            <a:endParaRPr lang="en-US"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וְאָהַ֫בְתָּ</a:t>
            </a:r>
            <a:r>
              <a:rPr lang="he-IL" dirty="0" smtClean="0">
                <a:latin typeface="SBL Hebrew" panose="02000000000000000000" pitchFamily="2" charset="-79"/>
                <a:cs typeface="SBL Hebrew" panose="02000000000000000000" pitchFamily="2" charset="-79"/>
              </a:rPr>
              <a:t>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3855035829"/>
              </p:ext>
            </p:extLst>
          </p:nvPr>
        </p:nvGraphicFramePr>
        <p:xfrm>
          <a:off x="533400" y="2971800"/>
          <a:ext cx="8054062" cy="2251364"/>
        </p:xfrm>
        <a:graphic>
          <a:graphicData uri="http://schemas.openxmlformats.org/drawingml/2006/table">
            <a:tbl>
              <a:tblPr firstRow="1" bandRow="1">
                <a:tableStyleId>{2D5ABB26-0587-4C30-8999-92F81FD0307C}</a:tableStyleId>
              </a:tblPr>
              <a:tblGrid>
                <a:gridCol w="955993"/>
                <a:gridCol w="710628"/>
                <a:gridCol w="1271812"/>
                <a:gridCol w="1252567"/>
                <a:gridCol w="2603675"/>
                <a:gridCol w="1259387"/>
              </a:tblGrid>
              <a:tr h="381000">
                <a:tc>
                  <a:txBody>
                    <a:bodyPr/>
                    <a:lstStyle/>
                    <a:p>
                      <a:pPr algn="ctr"/>
                      <a:r>
                        <a:rPr lang="en-US" sz="1400" dirty="0" smtClean="0"/>
                        <a:t>Root</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Form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PGN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Function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Root</a:t>
                      </a:r>
                      <a:r>
                        <a:rPr lang="en-US" sz="1400" baseline="0" dirty="0" smtClean="0"/>
                        <a:t> meaning</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1"/>
                      <a:r>
                        <a:rPr lang="he-IL" sz="3200" dirty="0" smtClean="0">
                          <a:solidFill>
                            <a:srgbClr val="FF00FF"/>
                          </a:solidFill>
                          <a:latin typeface="SBL Hebrew" panose="02000000000000000000" pitchFamily="2" charset="-79"/>
                          <a:cs typeface="SBL Hebrew" panose="02000000000000000000" pitchFamily="2" charset="-79"/>
                        </a:rPr>
                        <a:t>שמע</a:t>
                      </a:r>
                      <a:endParaRPr lang="en-US" sz="3200" dirty="0">
                        <a:solidFill>
                          <a:srgbClr val="FF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5182">
                <a:tc>
                  <a:txBody>
                    <a:bodyPr/>
                    <a:lstStyle/>
                    <a:p>
                      <a:pPr algn="ctr" rtl="1"/>
                      <a:r>
                        <a:rPr lang="he-IL" sz="3200" dirty="0" smtClean="0">
                          <a:solidFill>
                            <a:srgbClr val="0000FF"/>
                          </a:solidFill>
                          <a:latin typeface="SBL Hebrew" panose="02000000000000000000" pitchFamily="2" charset="-79"/>
                          <a:cs typeface="SBL Hebrew" panose="02000000000000000000" pitchFamily="2" charset="-79"/>
                        </a:rPr>
                        <a:t>אהב</a:t>
                      </a:r>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952632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p:cNvSpPr txBox="1">
            <a:spLocks/>
          </p:cNvSpPr>
          <p:nvPr/>
        </p:nvSpPr>
        <p:spPr>
          <a:xfrm>
            <a:off x="457200" y="2209800"/>
            <a:ext cx="8229600" cy="4038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So how would we parse the verbs in the lesson verse?</a:t>
            </a:r>
            <a:endParaRPr lang="en-US" sz="2000" i="1" dirty="0" smtClean="0">
              <a:solidFill>
                <a:srgbClr val="0000FF"/>
              </a:solidFill>
            </a:endParaRPr>
          </a:p>
        </p:txBody>
      </p:sp>
      <p:sp>
        <p:nvSpPr>
          <p:cNvPr id="2" name="Title 1"/>
          <p:cNvSpPr>
            <a:spLocks noGrp="1"/>
          </p:cNvSpPr>
          <p:nvPr>
            <p:ph type="title"/>
          </p:nvPr>
        </p:nvSpPr>
        <p:spPr>
          <a:xfrm>
            <a:off x="476250" y="0"/>
            <a:ext cx="8229600" cy="762000"/>
          </a:xfrm>
        </p:spPr>
        <p:txBody>
          <a:bodyPr/>
          <a:lstStyle/>
          <a:p>
            <a:r>
              <a:rPr lang="en-US" dirty="0" smtClean="0"/>
              <a:t>Parsing the Verbs</a:t>
            </a:r>
            <a:endParaRPr lang="en-US"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וְאָהַ֫בְתָּ</a:t>
            </a:r>
            <a:r>
              <a:rPr lang="he-IL" dirty="0" smtClean="0">
                <a:latin typeface="SBL Hebrew" panose="02000000000000000000" pitchFamily="2" charset="-79"/>
                <a:cs typeface="SBL Hebrew" panose="02000000000000000000" pitchFamily="2" charset="-79"/>
              </a:rPr>
              <a:t>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1793452933"/>
              </p:ext>
            </p:extLst>
          </p:nvPr>
        </p:nvGraphicFramePr>
        <p:xfrm>
          <a:off x="533400" y="2971800"/>
          <a:ext cx="8054062" cy="2251364"/>
        </p:xfrm>
        <a:graphic>
          <a:graphicData uri="http://schemas.openxmlformats.org/drawingml/2006/table">
            <a:tbl>
              <a:tblPr firstRow="1" bandRow="1">
                <a:tableStyleId>{2D5ABB26-0587-4C30-8999-92F81FD0307C}</a:tableStyleId>
              </a:tblPr>
              <a:tblGrid>
                <a:gridCol w="955993"/>
                <a:gridCol w="710628"/>
                <a:gridCol w="1271812"/>
                <a:gridCol w="1252567"/>
                <a:gridCol w="2603675"/>
                <a:gridCol w="1259387"/>
              </a:tblGrid>
              <a:tr h="381000">
                <a:tc>
                  <a:txBody>
                    <a:bodyPr/>
                    <a:lstStyle/>
                    <a:p>
                      <a:pPr algn="ctr"/>
                      <a:r>
                        <a:rPr lang="en-US" sz="1400" dirty="0" smtClean="0"/>
                        <a:t>Root</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Form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PGN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Function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Root</a:t>
                      </a:r>
                      <a:r>
                        <a:rPr lang="en-US" sz="1400" baseline="0" dirty="0" smtClean="0"/>
                        <a:t> meaning</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1"/>
                      <a:r>
                        <a:rPr lang="he-IL" sz="3200" dirty="0" smtClean="0">
                          <a:solidFill>
                            <a:srgbClr val="FF00FF"/>
                          </a:solidFill>
                          <a:latin typeface="SBL Hebrew" panose="02000000000000000000" pitchFamily="2" charset="-79"/>
                          <a:cs typeface="SBL Hebrew" panose="02000000000000000000" pitchFamily="2" charset="-79"/>
                        </a:rPr>
                        <a:t>שמע</a:t>
                      </a:r>
                      <a:endParaRPr lang="en-US" sz="3200" dirty="0">
                        <a:solidFill>
                          <a:srgbClr val="FF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rgbClr val="FF00FF"/>
                          </a:solidFill>
                        </a:rPr>
                        <a:t>Qal</a:t>
                      </a: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FF"/>
                          </a:solidFill>
                        </a:rPr>
                        <a:t>Imperative</a:t>
                      </a: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rgbClr val="FF00FF"/>
                          </a:solidFill>
                        </a:rPr>
                        <a:t>ms</a:t>
                      </a: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FF"/>
                          </a:solidFill>
                        </a:rPr>
                        <a:t>Hortatory</a:t>
                      </a:r>
                      <a:r>
                        <a:rPr lang="en-US" baseline="0" dirty="0" smtClean="0">
                          <a:solidFill>
                            <a:srgbClr val="FF00FF"/>
                          </a:solidFill>
                        </a:rPr>
                        <a:t> Discourse</a:t>
                      </a:r>
                    </a:p>
                    <a:p>
                      <a:pPr algn="ctr"/>
                      <a:r>
                        <a:rPr lang="en-US" baseline="0" dirty="0" smtClean="0">
                          <a:solidFill>
                            <a:srgbClr val="FF00FF"/>
                          </a:solidFill>
                        </a:rPr>
                        <a:t>Mainline</a:t>
                      </a: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FF"/>
                          </a:solidFill>
                        </a:rPr>
                        <a:t>To hear</a:t>
                      </a: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5182">
                <a:tc>
                  <a:txBody>
                    <a:bodyPr/>
                    <a:lstStyle/>
                    <a:p>
                      <a:pPr algn="ctr" rtl="1"/>
                      <a:r>
                        <a:rPr lang="he-IL" sz="3200" dirty="0" smtClean="0">
                          <a:solidFill>
                            <a:srgbClr val="0000FF"/>
                          </a:solidFill>
                          <a:latin typeface="SBL Hebrew" panose="02000000000000000000" pitchFamily="2" charset="-79"/>
                          <a:cs typeface="SBL Hebrew" panose="02000000000000000000" pitchFamily="2" charset="-79"/>
                        </a:rPr>
                        <a:t>אהב</a:t>
                      </a:r>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515097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p:cNvSpPr txBox="1">
            <a:spLocks/>
          </p:cNvSpPr>
          <p:nvPr/>
        </p:nvSpPr>
        <p:spPr>
          <a:xfrm>
            <a:off x="457200" y="2209800"/>
            <a:ext cx="8229600" cy="4038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So how would we parse the verbs in the lesson verse?</a:t>
            </a:r>
            <a:endParaRPr lang="en-US" sz="2000" i="1" dirty="0" smtClean="0">
              <a:solidFill>
                <a:srgbClr val="0000FF"/>
              </a:solidFill>
            </a:endParaRPr>
          </a:p>
        </p:txBody>
      </p:sp>
      <p:sp>
        <p:nvSpPr>
          <p:cNvPr id="2" name="Title 1"/>
          <p:cNvSpPr>
            <a:spLocks noGrp="1"/>
          </p:cNvSpPr>
          <p:nvPr>
            <p:ph type="title"/>
          </p:nvPr>
        </p:nvSpPr>
        <p:spPr>
          <a:xfrm>
            <a:off x="476250" y="0"/>
            <a:ext cx="8229600" cy="762000"/>
          </a:xfrm>
        </p:spPr>
        <p:txBody>
          <a:bodyPr/>
          <a:lstStyle/>
          <a:p>
            <a:r>
              <a:rPr lang="en-US" dirty="0" smtClean="0"/>
              <a:t>Parsing the Verbs</a:t>
            </a:r>
            <a:endParaRPr lang="en-US"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solidFill>
                  <a:srgbClr val="0000FF"/>
                </a:solidFill>
                <a:latin typeface="SBL Hebrew" panose="02000000000000000000" pitchFamily="2" charset="-79"/>
                <a:cs typeface="SBL Hebrew" panose="02000000000000000000" pitchFamily="2" charset="-79"/>
              </a:rPr>
              <a:t>וְאָהַ֫בְתָּ</a:t>
            </a:r>
            <a:r>
              <a:rPr lang="he-IL" dirty="0" smtClean="0">
                <a:latin typeface="SBL Hebrew" panose="02000000000000000000" pitchFamily="2" charset="-79"/>
                <a:cs typeface="SBL Hebrew" panose="02000000000000000000" pitchFamily="2" charset="-79"/>
              </a:rPr>
              <a:t> אֵת יְהוָה אֱלֹהֶ֫יךָ בְּכָל־לְבָבְךָ</a:t>
            </a:r>
            <a:endParaRPr lang="en-US"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1852324752"/>
              </p:ext>
            </p:extLst>
          </p:nvPr>
        </p:nvGraphicFramePr>
        <p:xfrm>
          <a:off x="533400" y="2971800"/>
          <a:ext cx="8054062" cy="2251364"/>
        </p:xfrm>
        <a:graphic>
          <a:graphicData uri="http://schemas.openxmlformats.org/drawingml/2006/table">
            <a:tbl>
              <a:tblPr firstRow="1" bandRow="1">
                <a:tableStyleId>{2D5ABB26-0587-4C30-8999-92F81FD0307C}</a:tableStyleId>
              </a:tblPr>
              <a:tblGrid>
                <a:gridCol w="955993"/>
                <a:gridCol w="710628"/>
                <a:gridCol w="1271812"/>
                <a:gridCol w="1252567"/>
                <a:gridCol w="2603675"/>
                <a:gridCol w="1259387"/>
              </a:tblGrid>
              <a:tr h="381000">
                <a:tc>
                  <a:txBody>
                    <a:bodyPr/>
                    <a:lstStyle/>
                    <a:p>
                      <a:pPr algn="ctr"/>
                      <a:r>
                        <a:rPr lang="en-US" sz="1400" dirty="0" smtClean="0"/>
                        <a:t>Root</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Form</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PGN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Function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400" dirty="0" smtClean="0"/>
                        <a:t>Root</a:t>
                      </a:r>
                      <a:r>
                        <a:rPr lang="en-US" sz="1400" baseline="0" dirty="0" smtClean="0"/>
                        <a:t> meaning</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1"/>
                      <a:r>
                        <a:rPr lang="he-IL" sz="3200" dirty="0" smtClean="0">
                          <a:solidFill>
                            <a:srgbClr val="FF00FF"/>
                          </a:solidFill>
                          <a:latin typeface="SBL Hebrew" panose="02000000000000000000" pitchFamily="2" charset="-79"/>
                          <a:cs typeface="SBL Hebrew" panose="02000000000000000000" pitchFamily="2" charset="-79"/>
                        </a:rPr>
                        <a:t>שמע</a:t>
                      </a:r>
                      <a:endParaRPr lang="en-US" sz="3200" dirty="0">
                        <a:solidFill>
                          <a:srgbClr val="FF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rgbClr val="FF00FF"/>
                          </a:solidFill>
                        </a:rPr>
                        <a:t>Qal</a:t>
                      </a: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FF"/>
                          </a:solidFill>
                        </a:rPr>
                        <a:t>Imperative</a:t>
                      </a: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rgbClr val="FF00FF"/>
                          </a:solidFill>
                        </a:rPr>
                        <a:t>ms</a:t>
                      </a: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FF"/>
                          </a:solidFill>
                        </a:rPr>
                        <a:t>Hortatory</a:t>
                      </a:r>
                      <a:r>
                        <a:rPr lang="en-US" baseline="0" dirty="0" smtClean="0">
                          <a:solidFill>
                            <a:srgbClr val="FF00FF"/>
                          </a:solidFill>
                        </a:rPr>
                        <a:t> Discourse</a:t>
                      </a:r>
                    </a:p>
                    <a:p>
                      <a:pPr algn="ctr"/>
                      <a:r>
                        <a:rPr lang="en-US" baseline="0" dirty="0" smtClean="0">
                          <a:solidFill>
                            <a:srgbClr val="FF00FF"/>
                          </a:solidFill>
                        </a:rPr>
                        <a:t>Mainline</a:t>
                      </a: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FF"/>
                          </a:solidFill>
                        </a:rPr>
                        <a:t>To hear</a:t>
                      </a:r>
                      <a:endParaRPr lang="en-US" dirty="0">
                        <a:solidFill>
                          <a:srgbClr val="FF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5182">
                <a:tc>
                  <a:txBody>
                    <a:bodyPr/>
                    <a:lstStyle/>
                    <a:p>
                      <a:pPr algn="ctr" rtl="1"/>
                      <a:r>
                        <a:rPr lang="he-IL" sz="3200" dirty="0" smtClean="0">
                          <a:solidFill>
                            <a:srgbClr val="0000FF"/>
                          </a:solidFill>
                          <a:latin typeface="SBL Hebrew" panose="02000000000000000000" pitchFamily="2" charset="-79"/>
                          <a:cs typeface="SBL Hebrew" panose="02000000000000000000" pitchFamily="2" charset="-79"/>
                        </a:rPr>
                        <a:t>אהב</a:t>
                      </a:r>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rgbClr val="0000FF"/>
                          </a:solidFill>
                        </a:rPr>
                        <a:t>Qal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rgbClr val="0000FF"/>
                          </a:solidFill>
                        </a:rPr>
                        <a:t>Weqatal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0000FF"/>
                          </a:solidFill>
                        </a:rPr>
                        <a:t>2ms</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0000FF"/>
                          </a:solidFill>
                        </a:rPr>
                        <a:t>Hortatory -</a:t>
                      </a:r>
                    </a:p>
                    <a:p>
                      <a:pPr algn="ctr"/>
                      <a:r>
                        <a:rPr lang="en-US" dirty="0" smtClean="0">
                          <a:solidFill>
                            <a:srgbClr val="0000FF"/>
                          </a:solidFill>
                        </a:rPr>
                        <a:t>Mitigated Mainline</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0000FF"/>
                          </a:solidFill>
                        </a:rPr>
                        <a:t>To love</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7757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Review</a:t>
            </a:r>
          </a:p>
        </p:txBody>
      </p:sp>
      <p:sp>
        <p:nvSpPr>
          <p:cNvPr id="4" name="Content Placeholder 3"/>
          <p:cNvSpPr>
            <a:spLocks noGrp="1"/>
          </p:cNvSpPr>
          <p:nvPr>
            <p:ph idx="1"/>
          </p:nvPr>
        </p:nvSpPr>
        <p:spPr>
          <a:xfrm>
            <a:off x="152400" y="2209800"/>
            <a:ext cx="8229600" cy="4038600"/>
          </a:xfrm>
        </p:spPr>
        <p:txBody>
          <a:bodyPr>
            <a:normAutofit/>
          </a:bodyPr>
          <a:lstStyle/>
          <a:p>
            <a:pPr marL="457200" indent="-457200">
              <a:buFont typeface="+mj-lt"/>
              <a:buAutoNum type="arabicPeriod"/>
            </a:pPr>
            <a:r>
              <a:rPr lang="en-US" sz="2400" dirty="0"/>
              <a:t>Is the first word</a:t>
            </a:r>
            <a:r>
              <a:rPr lang="he-IL" sz="2400" dirty="0">
                <a:solidFill>
                  <a:srgbClr val="FF00FF"/>
                </a:solidFill>
                <a:latin typeface="SBL Hebrew" panose="02000000000000000000" pitchFamily="2" charset="-79"/>
                <a:cs typeface="SBL Hebrew" panose="02000000000000000000" pitchFamily="2" charset="-79"/>
              </a:rPr>
              <a:t>שְׁמַע</a:t>
            </a:r>
            <a:r>
              <a:rPr lang="he-IL" sz="2400" dirty="0">
                <a:solidFill>
                  <a:srgbClr val="FF00FF"/>
                </a:solidFill>
              </a:rPr>
              <a:t> </a:t>
            </a:r>
            <a:r>
              <a:rPr lang="en-US" sz="2400" dirty="0">
                <a:solidFill>
                  <a:srgbClr val="FF00FF"/>
                </a:solidFill>
              </a:rPr>
              <a:t> </a:t>
            </a:r>
            <a:r>
              <a:rPr lang="en-US" sz="2400" dirty="0"/>
              <a:t>a </a:t>
            </a:r>
            <a:r>
              <a:rPr lang="en-US" sz="2400" dirty="0" err="1"/>
              <a:t>yiqtol</a:t>
            </a:r>
            <a:r>
              <a:rPr lang="en-US" sz="2400" dirty="0"/>
              <a:t> form</a:t>
            </a:r>
            <a:r>
              <a:rPr lang="en-US" sz="2400" dirty="0" smtClean="0"/>
              <a:t>?</a:t>
            </a:r>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71041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Review</a:t>
            </a:r>
          </a:p>
        </p:txBody>
      </p:sp>
      <p:sp>
        <p:nvSpPr>
          <p:cNvPr id="4" name="Content Placeholder 3"/>
          <p:cNvSpPr>
            <a:spLocks noGrp="1"/>
          </p:cNvSpPr>
          <p:nvPr>
            <p:ph idx="1"/>
          </p:nvPr>
        </p:nvSpPr>
        <p:spPr>
          <a:xfrm>
            <a:off x="152400" y="2209800"/>
            <a:ext cx="8229600" cy="4038600"/>
          </a:xfrm>
        </p:spPr>
        <p:txBody>
          <a:bodyPr>
            <a:normAutofit/>
          </a:bodyPr>
          <a:lstStyle/>
          <a:p>
            <a:pPr marL="457200" indent="-457200">
              <a:buFont typeface="+mj-lt"/>
              <a:buAutoNum type="arabicPeriod"/>
            </a:pPr>
            <a:r>
              <a:rPr lang="en-US" sz="2400" dirty="0"/>
              <a:t>Is the first word</a:t>
            </a:r>
            <a:r>
              <a:rPr lang="he-IL" sz="2400" dirty="0">
                <a:solidFill>
                  <a:srgbClr val="FF00FF"/>
                </a:solidFill>
                <a:latin typeface="SBL Hebrew" panose="02000000000000000000" pitchFamily="2" charset="-79"/>
                <a:cs typeface="SBL Hebrew" panose="02000000000000000000" pitchFamily="2" charset="-79"/>
              </a:rPr>
              <a:t>שְׁמַע</a:t>
            </a:r>
            <a:r>
              <a:rPr lang="he-IL" sz="2400" dirty="0">
                <a:solidFill>
                  <a:srgbClr val="FF00FF"/>
                </a:solidFill>
              </a:rPr>
              <a:t> </a:t>
            </a:r>
            <a:r>
              <a:rPr lang="en-US" sz="2400" dirty="0">
                <a:solidFill>
                  <a:srgbClr val="FF00FF"/>
                </a:solidFill>
              </a:rPr>
              <a:t> </a:t>
            </a:r>
            <a:r>
              <a:rPr lang="en-US" sz="2400" dirty="0"/>
              <a:t>a </a:t>
            </a:r>
            <a:r>
              <a:rPr lang="en-US" sz="2400" dirty="0" err="1"/>
              <a:t>yiqtol</a:t>
            </a:r>
            <a:r>
              <a:rPr lang="en-US" sz="2400" dirty="0"/>
              <a:t> form</a:t>
            </a:r>
            <a:r>
              <a:rPr lang="en-US" sz="2400" dirty="0" smtClean="0"/>
              <a:t>?</a:t>
            </a:r>
          </a:p>
          <a:p>
            <a:pPr marL="457200" indent="-457200">
              <a:buFont typeface="+mj-lt"/>
              <a:buAutoNum type="arabicPeriod"/>
            </a:pPr>
            <a:r>
              <a:rPr lang="en-US" sz="2400" dirty="0"/>
              <a:t>Does it have the sign of either a </a:t>
            </a:r>
            <a:r>
              <a:rPr lang="en-US" sz="2400" dirty="0" err="1"/>
              <a:t>Qal</a:t>
            </a:r>
            <a:r>
              <a:rPr lang="en-US" sz="2400" dirty="0"/>
              <a:t> or </a:t>
            </a:r>
            <a:r>
              <a:rPr lang="en-US" sz="2400" dirty="0" err="1"/>
              <a:t>Piel</a:t>
            </a:r>
            <a:r>
              <a:rPr lang="en-US" sz="2400" dirty="0"/>
              <a:t> </a:t>
            </a:r>
            <a:r>
              <a:rPr lang="en-US" sz="2400" dirty="0" err="1"/>
              <a:t>qatal</a:t>
            </a:r>
            <a:r>
              <a:rPr lang="en-US" sz="2400" dirty="0"/>
              <a:t> form?</a:t>
            </a:r>
          </a:p>
          <a:p>
            <a:pPr marL="457200" indent="-457200">
              <a:buFont typeface="+mj-lt"/>
              <a:buAutoNum type="arabicPeriod"/>
            </a:pP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5181600" y="22860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Tree>
    <p:extLst>
      <p:ext uri="{BB962C8B-B14F-4D97-AF65-F5344CB8AC3E}">
        <p14:creationId xmlns:p14="http://schemas.microsoft.com/office/powerpoint/2010/main" val="1665244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Review</a:t>
            </a:r>
          </a:p>
        </p:txBody>
      </p:sp>
      <p:sp>
        <p:nvSpPr>
          <p:cNvPr id="4" name="Content Placeholder 3"/>
          <p:cNvSpPr>
            <a:spLocks noGrp="1"/>
          </p:cNvSpPr>
          <p:nvPr>
            <p:ph idx="1"/>
          </p:nvPr>
        </p:nvSpPr>
        <p:spPr>
          <a:xfrm>
            <a:off x="152400" y="2209800"/>
            <a:ext cx="8229600" cy="4038600"/>
          </a:xfrm>
        </p:spPr>
        <p:txBody>
          <a:bodyPr>
            <a:normAutofit/>
          </a:bodyPr>
          <a:lstStyle/>
          <a:p>
            <a:pPr marL="457200" indent="-457200">
              <a:buFont typeface="+mj-lt"/>
              <a:buAutoNum type="arabicPeriod"/>
            </a:pPr>
            <a:r>
              <a:rPr lang="en-US" sz="2400" dirty="0"/>
              <a:t>Is the first word</a:t>
            </a:r>
            <a:r>
              <a:rPr lang="he-IL" sz="2400" dirty="0">
                <a:solidFill>
                  <a:srgbClr val="FF00FF"/>
                </a:solidFill>
                <a:latin typeface="SBL Hebrew" panose="02000000000000000000" pitchFamily="2" charset="-79"/>
                <a:cs typeface="SBL Hebrew" panose="02000000000000000000" pitchFamily="2" charset="-79"/>
              </a:rPr>
              <a:t>שְׁמַע</a:t>
            </a:r>
            <a:r>
              <a:rPr lang="he-IL" sz="2400" dirty="0">
                <a:solidFill>
                  <a:srgbClr val="FF00FF"/>
                </a:solidFill>
              </a:rPr>
              <a:t> </a:t>
            </a:r>
            <a:r>
              <a:rPr lang="en-US" sz="2400" dirty="0">
                <a:solidFill>
                  <a:srgbClr val="FF00FF"/>
                </a:solidFill>
              </a:rPr>
              <a:t> </a:t>
            </a:r>
            <a:r>
              <a:rPr lang="en-US" sz="2400" dirty="0"/>
              <a:t>a </a:t>
            </a:r>
            <a:r>
              <a:rPr lang="en-US" sz="2400" dirty="0" err="1"/>
              <a:t>yiqtol</a:t>
            </a:r>
            <a:r>
              <a:rPr lang="en-US" sz="2400" dirty="0"/>
              <a:t> form</a:t>
            </a:r>
            <a:r>
              <a:rPr lang="en-US" sz="2400" dirty="0" smtClean="0"/>
              <a:t>?</a:t>
            </a:r>
          </a:p>
          <a:p>
            <a:pPr marL="457200" indent="-457200">
              <a:buFont typeface="+mj-lt"/>
              <a:buAutoNum type="arabicPeriod"/>
            </a:pPr>
            <a:r>
              <a:rPr lang="en-US" sz="2400" dirty="0"/>
              <a:t>Does it have the sign of either a </a:t>
            </a:r>
            <a:r>
              <a:rPr lang="en-US" sz="2400" dirty="0" err="1"/>
              <a:t>Qal</a:t>
            </a:r>
            <a:r>
              <a:rPr lang="en-US" sz="2400" dirty="0"/>
              <a:t> or </a:t>
            </a:r>
            <a:r>
              <a:rPr lang="en-US" sz="2400" dirty="0" err="1"/>
              <a:t>Piel</a:t>
            </a:r>
            <a:r>
              <a:rPr lang="en-US" sz="2400" dirty="0"/>
              <a:t> </a:t>
            </a:r>
            <a:r>
              <a:rPr lang="en-US" sz="2400" dirty="0" err="1"/>
              <a:t>qatal</a:t>
            </a:r>
            <a:r>
              <a:rPr lang="en-US" sz="2400" dirty="0"/>
              <a:t> form?</a:t>
            </a:r>
          </a:p>
          <a:p>
            <a:pPr marL="457200" indent="-457200">
              <a:buFont typeface="+mj-lt"/>
              <a:buAutoNum type="arabicPeriod"/>
            </a:pPr>
            <a:r>
              <a:rPr lang="en-US" sz="2400" dirty="0"/>
              <a:t>What are the signs of the </a:t>
            </a:r>
            <a:r>
              <a:rPr lang="en-US" sz="2400" dirty="0" err="1"/>
              <a:t>Qal</a:t>
            </a:r>
            <a:r>
              <a:rPr lang="en-US" sz="2400" dirty="0"/>
              <a:t> and </a:t>
            </a:r>
            <a:r>
              <a:rPr lang="en-US" sz="2400" dirty="0" err="1"/>
              <a:t>Piel</a:t>
            </a:r>
            <a:r>
              <a:rPr lang="en-US" sz="2400" dirty="0"/>
              <a:t> </a:t>
            </a:r>
            <a:r>
              <a:rPr lang="en-US" sz="2400" dirty="0" err="1"/>
              <a:t>qatal</a:t>
            </a:r>
            <a:r>
              <a:rPr lang="en-US" sz="2400" dirty="0"/>
              <a:t> forms? (6.2b)</a:t>
            </a:r>
          </a:p>
          <a:p>
            <a:pPr marL="457200" indent="-457200">
              <a:buFont typeface="+mj-lt"/>
              <a:buAutoNum type="arabicPeriod"/>
            </a:pP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5181600" y="22860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
        <p:nvSpPr>
          <p:cNvPr id="7" name="TextBox 6"/>
          <p:cNvSpPr txBox="1"/>
          <p:nvPr/>
        </p:nvSpPr>
        <p:spPr>
          <a:xfrm>
            <a:off x="7621581" y="27432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Tree>
    <p:extLst>
      <p:ext uri="{BB962C8B-B14F-4D97-AF65-F5344CB8AC3E}">
        <p14:creationId xmlns:p14="http://schemas.microsoft.com/office/powerpoint/2010/main" val="1396738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Review</a:t>
            </a:r>
          </a:p>
        </p:txBody>
      </p:sp>
      <p:sp>
        <p:nvSpPr>
          <p:cNvPr id="4" name="Content Placeholder 3"/>
          <p:cNvSpPr>
            <a:spLocks noGrp="1"/>
          </p:cNvSpPr>
          <p:nvPr>
            <p:ph idx="1"/>
          </p:nvPr>
        </p:nvSpPr>
        <p:spPr>
          <a:xfrm>
            <a:off x="152400" y="2209800"/>
            <a:ext cx="8229600" cy="4038600"/>
          </a:xfrm>
        </p:spPr>
        <p:txBody>
          <a:bodyPr>
            <a:normAutofit/>
          </a:bodyPr>
          <a:lstStyle/>
          <a:p>
            <a:pPr marL="457200" indent="-457200">
              <a:buFont typeface="+mj-lt"/>
              <a:buAutoNum type="arabicPeriod"/>
            </a:pPr>
            <a:r>
              <a:rPr lang="en-US" sz="2400" dirty="0"/>
              <a:t>Is the first word</a:t>
            </a:r>
            <a:r>
              <a:rPr lang="he-IL" sz="2400" dirty="0">
                <a:solidFill>
                  <a:srgbClr val="FF00FF"/>
                </a:solidFill>
                <a:latin typeface="SBL Hebrew" panose="02000000000000000000" pitchFamily="2" charset="-79"/>
                <a:cs typeface="SBL Hebrew" panose="02000000000000000000" pitchFamily="2" charset="-79"/>
              </a:rPr>
              <a:t>שְׁמַע</a:t>
            </a:r>
            <a:r>
              <a:rPr lang="he-IL" sz="2400" dirty="0">
                <a:solidFill>
                  <a:srgbClr val="FF00FF"/>
                </a:solidFill>
              </a:rPr>
              <a:t> </a:t>
            </a:r>
            <a:r>
              <a:rPr lang="en-US" sz="2400" dirty="0">
                <a:solidFill>
                  <a:srgbClr val="FF00FF"/>
                </a:solidFill>
              </a:rPr>
              <a:t> </a:t>
            </a:r>
            <a:r>
              <a:rPr lang="en-US" sz="2400" dirty="0"/>
              <a:t>a </a:t>
            </a:r>
            <a:r>
              <a:rPr lang="en-US" sz="2400" dirty="0" err="1"/>
              <a:t>yiqtol</a:t>
            </a:r>
            <a:r>
              <a:rPr lang="en-US" sz="2400" dirty="0"/>
              <a:t> form</a:t>
            </a:r>
            <a:r>
              <a:rPr lang="en-US" sz="2400" dirty="0" smtClean="0"/>
              <a:t>?</a:t>
            </a:r>
          </a:p>
          <a:p>
            <a:pPr marL="457200" indent="-457200">
              <a:buFont typeface="+mj-lt"/>
              <a:buAutoNum type="arabicPeriod"/>
            </a:pPr>
            <a:r>
              <a:rPr lang="en-US" sz="2400" dirty="0"/>
              <a:t>Does it have the sign of either a </a:t>
            </a:r>
            <a:r>
              <a:rPr lang="en-US" sz="2400" dirty="0" err="1"/>
              <a:t>Qal</a:t>
            </a:r>
            <a:r>
              <a:rPr lang="en-US" sz="2400" dirty="0"/>
              <a:t> or </a:t>
            </a:r>
            <a:r>
              <a:rPr lang="en-US" sz="2400" dirty="0" err="1"/>
              <a:t>Piel</a:t>
            </a:r>
            <a:r>
              <a:rPr lang="en-US" sz="2400" dirty="0"/>
              <a:t> </a:t>
            </a:r>
            <a:r>
              <a:rPr lang="en-US" sz="2400" dirty="0" err="1"/>
              <a:t>qatal</a:t>
            </a:r>
            <a:r>
              <a:rPr lang="en-US" sz="2400" dirty="0"/>
              <a:t> form?</a:t>
            </a:r>
          </a:p>
          <a:p>
            <a:pPr marL="457200" indent="-457200">
              <a:buFont typeface="+mj-lt"/>
              <a:buAutoNum type="arabicPeriod"/>
            </a:pPr>
            <a:r>
              <a:rPr lang="en-US" sz="2400" dirty="0"/>
              <a:t>What are the signs of the </a:t>
            </a:r>
            <a:r>
              <a:rPr lang="en-US" sz="2400" dirty="0" err="1"/>
              <a:t>Qal</a:t>
            </a:r>
            <a:r>
              <a:rPr lang="en-US" sz="2400" dirty="0"/>
              <a:t> and </a:t>
            </a:r>
            <a:r>
              <a:rPr lang="en-US" sz="2400" dirty="0" err="1"/>
              <a:t>Piel</a:t>
            </a:r>
            <a:r>
              <a:rPr lang="en-US" sz="2400" dirty="0"/>
              <a:t> </a:t>
            </a:r>
            <a:r>
              <a:rPr lang="en-US" sz="2400" dirty="0" err="1"/>
              <a:t>qatal</a:t>
            </a:r>
            <a:r>
              <a:rPr lang="en-US" sz="2400" dirty="0"/>
              <a:t> forms? (6.2b</a:t>
            </a:r>
            <a:r>
              <a:rPr lang="en-US" sz="2400" dirty="0" smtClean="0"/>
              <a:t>)</a:t>
            </a:r>
          </a:p>
          <a:p>
            <a:pPr marL="457200" indent="-457200">
              <a:buFont typeface="+mj-lt"/>
              <a:buAutoNum type="arabicPeriod"/>
            </a:pPr>
            <a:r>
              <a:rPr lang="en-US" sz="2400" dirty="0"/>
              <a:t>What is the sign of the </a:t>
            </a:r>
            <a:r>
              <a:rPr lang="en-US" sz="2400" dirty="0" err="1"/>
              <a:t>Qal</a:t>
            </a:r>
            <a:r>
              <a:rPr lang="en-US" sz="2400" dirty="0"/>
              <a:t> participle? (12.2a)</a:t>
            </a:r>
          </a:p>
          <a:p>
            <a:pPr marL="457200" indent="-457200">
              <a:buFont typeface="+mj-lt"/>
              <a:buAutoNum type="arabicPeriod"/>
            </a:pPr>
            <a:endParaRPr lang="en-US" sz="2400" dirty="0"/>
          </a:p>
          <a:p>
            <a:pPr marL="457200" indent="-457200">
              <a:buFont typeface="+mj-lt"/>
              <a:buAutoNum type="arabicPeriod"/>
            </a:pP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5181600" y="22860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
        <p:nvSpPr>
          <p:cNvPr id="7" name="TextBox 6"/>
          <p:cNvSpPr txBox="1"/>
          <p:nvPr/>
        </p:nvSpPr>
        <p:spPr>
          <a:xfrm>
            <a:off x="7621581" y="27432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
        <p:nvSpPr>
          <p:cNvPr id="8" name="TextBox 7"/>
          <p:cNvSpPr txBox="1"/>
          <p:nvPr/>
        </p:nvSpPr>
        <p:spPr>
          <a:xfrm>
            <a:off x="7804484" y="3124200"/>
            <a:ext cx="1264118" cy="1384995"/>
          </a:xfrm>
          <a:prstGeom prst="rect">
            <a:avLst/>
          </a:prstGeom>
          <a:noFill/>
          <a:ln>
            <a:solidFill>
              <a:schemeClr val="tx1"/>
            </a:solidFill>
          </a:ln>
        </p:spPr>
        <p:txBody>
          <a:bodyPr wrap="square" rtlCol="0">
            <a:spAutoFit/>
          </a:bodyPr>
          <a:lstStyle/>
          <a:p>
            <a:r>
              <a:rPr lang="en-US" sz="1200" dirty="0" err="1" smtClean="0"/>
              <a:t>Qal</a:t>
            </a:r>
            <a:r>
              <a:rPr lang="en-US" sz="1200" dirty="0" smtClean="0"/>
              <a:t>: 1</a:t>
            </a:r>
            <a:r>
              <a:rPr lang="en-US" sz="1200" baseline="30000" dirty="0" smtClean="0"/>
              <a:t>st</a:t>
            </a:r>
            <a:r>
              <a:rPr lang="en-US" sz="1200" dirty="0" smtClean="0"/>
              <a:t> root vowel is </a:t>
            </a:r>
            <a:r>
              <a:rPr lang="en-US" sz="1200" dirty="0" err="1" smtClean="0"/>
              <a:t>qamets</a:t>
            </a:r>
            <a:endParaRPr lang="en-US" sz="1200" dirty="0" smtClean="0"/>
          </a:p>
          <a:p>
            <a:endParaRPr lang="en-US" sz="1200" dirty="0" smtClean="0"/>
          </a:p>
          <a:p>
            <a:r>
              <a:rPr lang="en-US" sz="1200" dirty="0" err="1" smtClean="0"/>
              <a:t>Piel</a:t>
            </a:r>
            <a:r>
              <a:rPr lang="en-US" sz="1200" dirty="0" smtClean="0"/>
              <a:t>: 1</a:t>
            </a:r>
            <a:r>
              <a:rPr lang="en-US" sz="1200" baseline="30000" dirty="0" smtClean="0"/>
              <a:t>st</a:t>
            </a:r>
            <a:r>
              <a:rPr lang="en-US" sz="1200" dirty="0" smtClean="0"/>
              <a:t> root vowel is </a:t>
            </a:r>
            <a:r>
              <a:rPr lang="en-US" sz="1200" dirty="0" err="1" smtClean="0"/>
              <a:t>hireq</a:t>
            </a:r>
            <a:r>
              <a:rPr lang="en-US" sz="1200" dirty="0" smtClean="0"/>
              <a:t> and doubling of second root</a:t>
            </a:r>
            <a:endParaRPr lang="en-US" sz="1200" dirty="0"/>
          </a:p>
        </p:txBody>
      </p:sp>
    </p:spTree>
    <p:extLst>
      <p:ext uri="{BB962C8B-B14F-4D97-AF65-F5344CB8AC3E}">
        <p14:creationId xmlns:p14="http://schemas.microsoft.com/office/powerpoint/2010/main" val="2690192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Review</a:t>
            </a:r>
          </a:p>
        </p:txBody>
      </p:sp>
      <p:sp>
        <p:nvSpPr>
          <p:cNvPr id="4" name="Content Placeholder 3"/>
          <p:cNvSpPr>
            <a:spLocks noGrp="1"/>
          </p:cNvSpPr>
          <p:nvPr>
            <p:ph idx="1"/>
          </p:nvPr>
        </p:nvSpPr>
        <p:spPr>
          <a:xfrm>
            <a:off x="152400" y="2209800"/>
            <a:ext cx="8229600" cy="4038600"/>
          </a:xfrm>
        </p:spPr>
        <p:txBody>
          <a:bodyPr>
            <a:normAutofit/>
          </a:bodyPr>
          <a:lstStyle/>
          <a:p>
            <a:pPr marL="457200" indent="-457200">
              <a:buFont typeface="+mj-lt"/>
              <a:buAutoNum type="arabicPeriod"/>
            </a:pPr>
            <a:r>
              <a:rPr lang="en-US" sz="2400" dirty="0"/>
              <a:t>Is the first word</a:t>
            </a:r>
            <a:r>
              <a:rPr lang="he-IL" sz="2400" dirty="0">
                <a:solidFill>
                  <a:srgbClr val="FF00FF"/>
                </a:solidFill>
                <a:latin typeface="SBL Hebrew" panose="02000000000000000000" pitchFamily="2" charset="-79"/>
                <a:cs typeface="SBL Hebrew" panose="02000000000000000000" pitchFamily="2" charset="-79"/>
              </a:rPr>
              <a:t>שְׁמַע</a:t>
            </a:r>
            <a:r>
              <a:rPr lang="he-IL" sz="2400" dirty="0">
                <a:solidFill>
                  <a:srgbClr val="FF00FF"/>
                </a:solidFill>
              </a:rPr>
              <a:t> </a:t>
            </a:r>
            <a:r>
              <a:rPr lang="en-US" sz="2400" dirty="0">
                <a:solidFill>
                  <a:srgbClr val="FF00FF"/>
                </a:solidFill>
              </a:rPr>
              <a:t> </a:t>
            </a:r>
            <a:r>
              <a:rPr lang="en-US" sz="2400" dirty="0"/>
              <a:t>a </a:t>
            </a:r>
            <a:r>
              <a:rPr lang="en-US" sz="2400" dirty="0" err="1"/>
              <a:t>yiqtol</a:t>
            </a:r>
            <a:r>
              <a:rPr lang="en-US" sz="2400" dirty="0"/>
              <a:t> form</a:t>
            </a:r>
            <a:r>
              <a:rPr lang="en-US" sz="2400" dirty="0" smtClean="0"/>
              <a:t>?</a:t>
            </a:r>
          </a:p>
          <a:p>
            <a:pPr marL="457200" indent="-457200">
              <a:buFont typeface="+mj-lt"/>
              <a:buAutoNum type="arabicPeriod"/>
            </a:pPr>
            <a:r>
              <a:rPr lang="en-US" sz="2400" dirty="0"/>
              <a:t>Does it have the sign of either a </a:t>
            </a:r>
            <a:r>
              <a:rPr lang="en-US" sz="2400" dirty="0" err="1"/>
              <a:t>Qal</a:t>
            </a:r>
            <a:r>
              <a:rPr lang="en-US" sz="2400" dirty="0"/>
              <a:t> or </a:t>
            </a:r>
            <a:r>
              <a:rPr lang="en-US" sz="2400" dirty="0" err="1"/>
              <a:t>Piel</a:t>
            </a:r>
            <a:r>
              <a:rPr lang="en-US" sz="2400" dirty="0"/>
              <a:t> </a:t>
            </a:r>
            <a:r>
              <a:rPr lang="en-US" sz="2400" dirty="0" err="1"/>
              <a:t>qatal</a:t>
            </a:r>
            <a:r>
              <a:rPr lang="en-US" sz="2400" dirty="0"/>
              <a:t> form?</a:t>
            </a:r>
          </a:p>
          <a:p>
            <a:pPr marL="457200" indent="-457200">
              <a:buFont typeface="+mj-lt"/>
              <a:buAutoNum type="arabicPeriod"/>
            </a:pPr>
            <a:r>
              <a:rPr lang="en-US" sz="2400" dirty="0"/>
              <a:t>What are the signs of the </a:t>
            </a:r>
            <a:r>
              <a:rPr lang="en-US" sz="2400" dirty="0" err="1"/>
              <a:t>Qal</a:t>
            </a:r>
            <a:r>
              <a:rPr lang="en-US" sz="2400" dirty="0"/>
              <a:t> and </a:t>
            </a:r>
            <a:r>
              <a:rPr lang="en-US" sz="2400" dirty="0" err="1"/>
              <a:t>Piel</a:t>
            </a:r>
            <a:r>
              <a:rPr lang="en-US" sz="2400" dirty="0"/>
              <a:t> </a:t>
            </a:r>
            <a:r>
              <a:rPr lang="en-US" sz="2400" dirty="0" err="1"/>
              <a:t>qatal</a:t>
            </a:r>
            <a:r>
              <a:rPr lang="en-US" sz="2400" dirty="0"/>
              <a:t> forms? (6.2b</a:t>
            </a:r>
            <a:r>
              <a:rPr lang="en-US" sz="2400" dirty="0" smtClean="0"/>
              <a:t>)</a:t>
            </a:r>
          </a:p>
          <a:p>
            <a:pPr marL="457200" indent="-457200">
              <a:buFont typeface="+mj-lt"/>
              <a:buAutoNum type="arabicPeriod"/>
            </a:pPr>
            <a:r>
              <a:rPr lang="en-US" sz="2400" dirty="0"/>
              <a:t>What is the sign of the </a:t>
            </a:r>
            <a:r>
              <a:rPr lang="en-US" sz="2400" dirty="0" err="1"/>
              <a:t>Qal</a:t>
            </a:r>
            <a:r>
              <a:rPr lang="en-US" sz="2400" dirty="0"/>
              <a:t> participle? (12.2a)</a:t>
            </a:r>
          </a:p>
          <a:p>
            <a:pPr marL="457200" indent="-457200">
              <a:buFont typeface="+mj-lt"/>
              <a:buAutoNum type="arabicPeriod"/>
            </a:pPr>
            <a:r>
              <a:rPr lang="en-US" sz="2400" dirty="0"/>
              <a:t>What letter would very likely be prefixed to our word if it were an infinitive? (16.4a)</a:t>
            </a:r>
          </a:p>
          <a:p>
            <a:pPr marL="457200" indent="-457200">
              <a:buFont typeface="+mj-lt"/>
              <a:buAutoNum type="arabicPeriod"/>
            </a:pPr>
            <a:endParaRPr lang="en-US" sz="2400" dirty="0"/>
          </a:p>
          <a:p>
            <a:pPr marL="457200" indent="-457200">
              <a:buFont typeface="+mj-lt"/>
              <a:buAutoNum type="arabicPeriod"/>
            </a:pPr>
            <a:endParaRPr lang="en-US" sz="2400" dirty="0"/>
          </a:p>
        </p:txBody>
      </p:sp>
      <p:sp>
        <p:nvSpPr>
          <p:cNvPr id="5" name="Subtitle 2"/>
          <p:cNvSpPr txBox="1">
            <a:spLocks/>
          </p:cNvSpPr>
          <p:nvPr/>
        </p:nvSpPr>
        <p:spPr>
          <a:xfrm>
            <a:off x="381000" y="838200"/>
            <a:ext cx="8229600" cy="114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dirty="0" smtClean="0">
                <a:solidFill>
                  <a:srgbClr val="FF00FF"/>
                </a:solidFill>
                <a:latin typeface="SBL Hebrew" panose="02000000000000000000" pitchFamily="2" charset="-79"/>
                <a:cs typeface="SBL Hebrew" panose="02000000000000000000" pitchFamily="2" charset="-79"/>
              </a:rPr>
              <a:t>שְׁמַע</a:t>
            </a:r>
            <a:r>
              <a:rPr lang="he-IL" dirty="0" smtClean="0">
                <a:latin typeface="SBL Hebrew" panose="02000000000000000000" pitchFamily="2" charset="-79"/>
                <a:cs typeface="SBL Hebrew" panose="02000000000000000000" pitchFamily="2" charset="-79"/>
              </a:rPr>
              <a:t> יִשְׂרָאֵל יְהוָה אֱלֹהֵ֫ינוּ יְהוָה אֶחָד׃ </a:t>
            </a:r>
            <a:endParaRPr lang="en-US" dirty="0" smtClean="0">
              <a:latin typeface="SBL Hebrew" panose="02000000000000000000" pitchFamily="2" charset="-79"/>
              <a:cs typeface="SBL Hebrew" panose="02000000000000000000" pitchFamily="2" charset="-79"/>
            </a:endParaRPr>
          </a:p>
          <a:p>
            <a:pPr marL="0" indent="0" algn="r" rtl="1">
              <a:buNone/>
            </a:pPr>
            <a:r>
              <a:rPr lang="he-IL" dirty="0" smtClean="0">
                <a:latin typeface="SBL Hebrew" panose="02000000000000000000" pitchFamily="2" charset="-79"/>
                <a:cs typeface="SBL Hebrew" panose="02000000000000000000" pitchFamily="2" charset="-79"/>
              </a:rPr>
              <a:t>וְאָהַ֫בְתָּ אֵת יְהוָה אֱלֹהֶ֫יךָ בְּכָל־לְבָבְךָ</a:t>
            </a:r>
            <a:endParaRPr lang="en-US" dirty="0" smtClean="0">
              <a:latin typeface="SBL Hebrew" panose="02000000000000000000" pitchFamily="2" charset="-79"/>
              <a:cs typeface="SBL Hebrew" panose="02000000000000000000" pitchFamily="2" charset="-79"/>
            </a:endParaRPr>
          </a:p>
        </p:txBody>
      </p:sp>
      <p:sp>
        <p:nvSpPr>
          <p:cNvPr id="6" name="TextBox 5"/>
          <p:cNvSpPr txBox="1"/>
          <p:nvPr/>
        </p:nvSpPr>
        <p:spPr>
          <a:xfrm>
            <a:off x="5181600" y="22860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
        <p:nvSpPr>
          <p:cNvPr id="7" name="TextBox 6"/>
          <p:cNvSpPr txBox="1"/>
          <p:nvPr/>
        </p:nvSpPr>
        <p:spPr>
          <a:xfrm>
            <a:off x="7621581" y="2743200"/>
            <a:ext cx="365806" cy="276999"/>
          </a:xfrm>
          <a:prstGeom prst="rect">
            <a:avLst/>
          </a:prstGeom>
          <a:noFill/>
          <a:ln>
            <a:solidFill>
              <a:schemeClr val="tx1"/>
            </a:solidFill>
          </a:ln>
        </p:spPr>
        <p:txBody>
          <a:bodyPr wrap="none" rtlCol="0">
            <a:spAutoFit/>
          </a:bodyPr>
          <a:lstStyle/>
          <a:p>
            <a:r>
              <a:rPr lang="en-US" sz="1200" dirty="0" smtClean="0"/>
              <a:t>No</a:t>
            </a:r>
            <a:endParaRPr lang="en-US" sz="1200" dirty="0"/>
          </a:p>
        </p:txBody>
      </p:sp>
      <p:sp>
        <p:nvSpPr>
          <p:cNvPr id="8" name="TextBox 7"/>
          <p:cNvSpPr txBox="1"/>
          <p:nvPr/>
        </p:nvSpPr>
        <p:spPr>
          <a:xfrm>
            <a:off x="7804484" y="3124200"/>
            <a:ext cx="1264118" cy="1384995"/>
          </a:xfrm>
          <a:prstGeom prst="rect">
            <a:avLst/>
          </a:prstGeom>
          <a:noFill/>
          <a:ln>
            <a:solidFill>
              <a:schemeClr val="tx1"/>
            </a:solidFill>
          </a:ln>
        </p:spPr>
        <p:txBody>
          <a:bodyPr wrap="square" rtlCol="0">
            <a:spAutoFit/>
          </a:bodyPr>
          <a:lstStyle/>
          <a:p>
            <a:r>
              <a:rPr lang="en-US" sz="1200" dirty="0" err="1" smtClean="0"/>
              <a:t>Qal</a:t>
            </a:r>
            <a:r>
              <a:rPr lang="en-US" sz="1200" dirty="0" smtClean="0"/>
              <a:t>: 1</a:t>
            </a:r>
            <a:r>
              <a:rPr lang="en-US" sz="1200" baseline="30000" dirty="0" smtClean="0"/>
              <a:t>st</a:t>
            </a:r>
            <a:r>
              <a:rPr lang="en-US" sz="1200" dirty="0" smtClean="0"/>
              <a:t> root vowel is </a:t>
            </a:r>
            <a:r>
              <a:rPr lang="en-US" sz="1200" dirty="0" err="1" smtClean="0"/>
              <a:t>qamets</a:t>
            </a:r>
            <a:endParaRPr lang="en-US" sz="1200" dirty="0" smtClean="0"/>
          </a:p>
          <a:p>
            <a:endParaRPr lang="en-US" sz="1200" dirty="0" smtClean="0"/>
          </a:p>
          <a:p>
            <a:r>
              <a:rPr lang="en-US" sz="1200" dirty="0" err="1" smtClean="0"/>
              <a:t>Piel</a:t>
            </a:r>
            <a:r>
              <a:rPr lang="en-US" sz="1200" dirty="0" smtClean="0"/>
              <a:t>: 1</a:t>
            </a:r>
            <a:r>
              <a:rPr lang="en-US" sz="1200" baseline="30000" dirty="0" smtClean="0"/>
              <a:t>st</a:t>
            </a:r>
            <a:r>
              <a:rPr lang="en-US" sz="1200" dirty="0" smtClean="0"/>
              <a:t> root vowel is </a:t>
            </a:r>
            <a:r>
              <a:rPr lang="en-US" sz="1200" dirty="0" err="1" smtClean="0"/>
              <a:t>hireq</a:t>
            </a:r>
            <a:r>
              <a:rPr lang="en-US" sz="1200" dirty="0" smtClean="0"/>
              <a:t> and doubling of second root</a:t>
            </a:r>
            <a:endParaRPr lang="en-US" sz="1200" dirty="0"/>
          </a:p>
        </p:txBody>
      </p:sp>
      <p:sp>
        <p:nvSpPr>
          <p:cNvPr id="9" name="TextBox 8"/>
          <p:cNvSpPr txBox="1"/>
          <p:nvPr/>
        </p:nvSpPr>
        <p:spPr>
          <a:xfrm>
            <a:off x="6324600" y="3505200"/>
            <a:ext cx="1102866" cy="461665"/>
          </a:xfrm>
          <a:prstGeom prst="rect">
            <a:avLst/>
          </a:prstGeom>
          <a:noFill/>
          <a:ln>
            <a:solidFill>
              <a:schemeClr val="tx1"/>
            </a:solidFill>
          </a:ln>
        </p:spPr>
        <p:txBody>
          <a:bodyPr wrap="none" rtlCol="0">
            <a:spAutoFit/>
          </a:bodyPr>
          <a:lstStyle/>
          <a:p>
            <a:r>
              <a:rPr lang="en-US" sz="1200" dirty="0" err="1" smtClean="0"/>
              <a:t>Holem</a:t>
            </a:r>
            <a:r>
              <a:rPr lang="en-US" sz="1200" dirty="0" smtClean="0"/>
              <a:t> after</a:t>
            </a:r>
          </a:p>
          <a:p>
            <a:r>
              <a:rPr lang="en-US" sz="1200" dirty="0" smtClean="0"/>
              <a:t>first root letter</a:t>
            </a:r>
            <a:endParaRPr lang="en-US" sz="1200" dirty="0"/>
          </a:p>
        </p:txBody>
      </p:sp>
    </p:spTree>
    <p:extLst>
      <p:ext uri="{BB962C8B-B14F-4D97-AF65-F5344CB8AC3E}">
        <p14:creationId xmlns:p14="http://schemas.microsoft.com/office/powerpoint/2010/main" val="3169830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9084</TotalTime>
  <Words>3406</Words>
  <Application>Microsoft Office PowerPoint</Application>
  <PresentationFormat>On-screen Show (4:3)</PresentationFormat>
  <Paragraphs>841</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Rocine Lesson 19</vt:lpstr>
      <vt:lpstr>Goals</vt:lpstr>
      <vt:lpstr>What we already know</vt:lpstr>
      <vt:lpstr>What we already know</vt:lpstr>
      <vt:lpstr>Review</vt:lpstr>
      <vt:lpstr>Review</vt:lpstr>
      <vt:lpstr>Review</vt:lpstr>
      <vt:lpstr>Review</vt:lpstr>
      <vt:lpstr>Review</vt:lpstr>
      <vt:lpstr>Review</vt:lpstr>
      <vt:lpstr>The imperative</vt:lpstr>
      <vt:lpstr>The imperative</vt:lpstr>
      <vt:lpstr>The imperative</vt:lpstr>
      <vt:lpstr>The imperative</vt:lpstr>
      <vt:lpstr>The imperative</vt:lpstr>
      <vt:lpstr>Genres (Review)</vt:lpstr>
      <vt:lpstr>Genres (Review)</vt:lpstr>
      <vt:lpstr>Hortatory Discourse</vt:lpstr>
      <vt:lpstr>Hortatory Discourse</vt:lpstr>
      <vt:lpstr>Vocative</vt:lpstr>
      <vt:lpstr>Vocative</vt:lpstr>
      <vt:lpstr>Pronominal suffixes in two verbless clauses</vt:lpstr>
      <vt:lpstr>Pronominal Suffixes on לְ</vt:lpstr>
      <vt:lpstr>PowerPoint Presentation</vt:lpstr>
      <vt:lpstr>PowerPoint Presentation</vt:lpstr>
      <vt:lpstr>PowerPoint Presentation</vt:lpstr>
      <vt:lpstr>PowerPoint Presentation</vt:lpstr>
      <vt:lpstr>Pronominal suffixes in two verbless clauses</vt:lpstr>
      <vt:lpstr>PowerPoint Presentation</vt:lpstr>
      <vt:lpstr>Hortatory Discourse</vt:lpstr>
      <vt:lpstr>Hortatory Discourse</vt:lpstr>
      <vt:lpstr>Hortatory Discourse</vt:lpstr>
      <vt:lpstr>Hortatory Discourse</vt:lpstr>
      <vt:lpstr>Hortatory Discourse</vt:lpstr>
      <vt:lpstr>Hortatory Discourse</vt:lpstr>
      <vt:lpstr>Hortatory Discourse</vt:lpstr>
      <vt:lpstr>Hortatory Discourse</vt:lpstr>
      <vt:lpstr>Mitigated Hortatory Discourse</vt:lpstr>
      <vt:lpstr>A continuum in Direct Speech Genres</vt:lpstr>
      <vt:lpstr>A continuum in Direct Speech Genres</vt:lpstr>
      <vt:lpstr>A continuum in Direct Speech Genres</vt:lpstr>
      <vt:lpstr>Parsing the Verbs</vt:lpstr>
      <vt:lpstr>Parsing the Verbs</vt:lpstr>
      <vt:lpstr>Parsing the Verbs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872</cp:revision>
  <cp:lastPrinted>2013-11-05T02:18:07Z</cp:lastPrinted>
  <dcterms:created xsi:type="dcterms:W3CDTF">2006-08-16T00:00:00Z</dcterms:created>
  <dcterms:modified xsi:type="dcterms:W3CDTF">2015-05-20T03:22:42Z</dcterms:modified>
</cp:coreProperties>
</file>