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697" r:id="rId2"/>
    <p:sldId id="660" r:id="rId3"/>
    <p:sldId id="776" r:id="rId4"/>
    <p:sldId id="777" r:id="rId5"/>
    <p:sldId id="796" r:id="rId6"/>
    <p:sldId id="786" r:id="rId7"/>
    <p:sldId id="787" r:id="rId8"/>
    <p:sldId id="788" r:id="rId9"/>
    <p:sldId id="790" r:id="rId10"/>
    <p:sldId id="791" r:id="rId11"/>
    <p:sldId id="793" r:id="rId12"/>
    <p:sldId id="797" r:id="rId13"/>
    <p:sldId id="815" r:id="rId14"/>
    <p:sldId id="816" r:id="rId15"/>
    <p:sldId id="794" r:id="rId16"/>
    <p:sldId id="799" r:id="rId17"/>
    <p:sldId id="826" r:id="rId18"/>
    <p:sldId id="820" r:id="rId19"/>
    <p:sldId id="827" r:id="rId20"/>
    <p:sldId id="828" r:id="rId21"/>
    <p:sldId id="829" r:id="rId22"/>
    <p:sldId id="830" r:id="rId23"/>
    <p:sldId id="831" r:id="rId24"/>
    <p:sldId id="800" r:id="rId25"/>
    <p:sldId id="832" r:id="rId26"/>
    <p:sldId id="837" r:id="rId27"/>
    <p:sldId id="806" r:id="rId28"/>
    <p:sldId id="807" r:id="rId29"/>
    <p:sldId id="808" r:id="rId30"/>
    <p:sldId id="809" r:id="rId31"/>
    <p:sldId id="810" r:id="rId32"/>
    <p:sldId id="841" r:id="rId33"/>
    <p:sldId id="843" r:id="rId3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3B06"/>
    <a:srgbClr val="008000"/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 varScale="1">
        <p:scale>
          <a:sx n="101" d="100"/>
          <a:sy n="101" d="100"/>
        </p:scale>
        <p:origin x="-8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9144000" cy="762000"/>
          </a:xfrm>
        </p:spPr>
        <p:txBody>
          <a:bodyPr>
            <a:normAutofit/>
          </a:bodyPr>
          <a:lstStyle/>
          <a:p>
            <a:pPr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חֹתֵן מֹשֶׁה אֵלָיו לֹא־טוֹב הַדָּבָר אֲשֶׁר אַתָּה עֹשֶׂה׃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-57150" y="31242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Exodus 18:17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Adjectives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Now we’re going to look more closely at how Hebrew Adjectives function. </a:t>
            </a:r>
          </a:p>
          <a:p>
            <a:r>
              <a:rPr lang="en-US" dirty="0" smtClean="0"/>
              <a:t>What do they do?</a:t>
            </a:r>
          </a:p>
          <a:p>
            <a:r>
              <a:rPr lang="en-US" dirty="0"/>
              <a:t>H</a:t>
            </a:r>
            <a:r>
              <a:rPr lang="en-US" dirty="0" smtClean="0"/>
              <a:t>ow should translate them?</a:t>
            </a:r>
          </a:p>
        </p:txBody>
      </p:sp>
    </p:spTree>
    <p:extLst>
      <p:ext uri="{BB962C8B-B14F-4D97-AF65-F5344CB8AC3E}">
        <p14:creationId xmlns:p14="http://schemas.microsoft.com/office/powerpoint/2010/main" val="363431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Adjectives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Hebrew Adjectives can function in 3 ways.</a:t>
            </a:r>
          </a:p>
          <a:p>
            <a:pPr>
              <a:spcAft>
                <a:spcPts val="7800"/>
              </a:spcAft>
              <a:tabLst>
                <a:tab pos="3200400" algn="l"/>
              </a:tabLst>
            </a:pPr>
            <a:r>
              <a:rPr lang="en-US" dirty="0"/>
              <a:t>Attributive </a:t>
            </a:r>
            <a:endParaRPr lang="en-US" dirty="0" smtClean="0"/>
          </a:p>
          <a:p>
            <a:pPr>
              <a:spcAft>
                <a:spcPts val="7800"/>
              </a:spcAft>
              <a:tabLst>
                <a:tab pos="3200400" algn="l"/>
              </a:tabLst>
            </a:pPr>
            <a:r>
              <a:rPr lang="en-US" dirty="0"/>
              <a:t>Predicate </a:t>
            </a:r>
            <a:endParaRPr lang="en-US" dirty="0" smtClean="0"/>
          </a:p>
          <a:p>
            <a:pPr>
              <a:spcAft>
                <a:spcPts val="7800"/>
              </a:spcAft>
              <a:tabLst>
                <a:tab pos="3200400" algn="l"/>
              </a:tabLst>
            </a:pPr>
            <a:r>
              <a:rPr lang="en-US" dirty="0" smtClean="0"/>
              <a:t>Substantive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6600" y="1752600"/>
            <a:ext cx="2895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“Like an adjective.”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276600" y="3276600"/>
            <a:ext cx="28956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“Like </a:t>
            </a:r>
            <a:r>
              <a:rPr lang="en-US" dirty="0" smtClean="0"/>
              <a:t>a verb.”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276600" y="5068669"/>
            <a:ext cx="28956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“Like </a:t>
            </a:r>
            <a:r>
              <a:rPr lang="en-US" dirty="0" smtClean="0"/>
              <a:t>a noun.”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255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Adjectives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Hebrew Adjectives can function in 3 ways.</a:t>
            </a:r>
          </a:p>
          <a:p>
            <a:pPr>
              <a:spcAft>
                <a:spcPts val="7800"/>
              </a:spcAft>
              <a:tabLst>
                <a:tab pos="3200400" algn="l"/>
              </a:tabLst>
            </a:pPr>
            <a:r>
              <a:rPr lang="en-US" dirty="0"/>
              <a:t>Attributive </a:t>
            </a:r>
            <a:endParaRPr lang="en-US" dirty="0" smtClean="0"/>
          </a:p>
          <a:p>
            <a:pPr>
              <a:spcAft>
                <a:spcPts val="7800"/>
              </a:spcAft>
              <a:tabLst>
                <a:tab pos="3200400" algn="l"/>
              </a:tabLst>
            </a:pPr>
            <a:r>
              <a:rPr lang="en-US" dirty="0"/>
              <a:t>Predicate </a:t>
            </a:r>
            <a:endParaRPr lang="en-US" dirty="0" smtClean="0"/>
          </a:p>
          <a:p>
            <a:pPr>
              <a:spcAft>
                <a:spcPts val="7800"/>
              </a:spcAft>
              <a:tabLst>
                <a:tab pos="3200400" algn="l"/>
              </a:tabLst>
            </a:pPr>
            <a:r>
              <a:rPr lang="en-US" dirty="0" smtClean="0"/>
              <a:t>Substantive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6600" y="1752600"/>
            <a:ext cx="2895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“Like an adjective.”</a:t>
            </a:r>
          </a:p>
          <a:p>
            <a:r>
              <a:rPr lang="en-US" dirty="0" smtClean="0"/>
              <a:t>What we normally think of as an adjective, i.e. a word that describes a noun.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6600" y="3276600"/>
            <a:ext cx="28956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“Like </a:t>
            </a:r>
            <a:r>
              <a:rPr lang="en-US" dirty="0" smtClean="0"/>
              <a:t>a verb.”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276600" y="5068669"/>
            <a:ext cx="28956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“Like </a:t>
            </a:r>
            <a:r>
              <a:rPr lang="en-US" dirty="0" smtClean="0"/>
              <a:t>a noun.”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315075" y="1752600"/>
            <a:ext cx="25241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football jersey.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6915150" y="2228850"/>
            <a:ext cx="819150" cy="300615"/>
          </a:xfrm>
          <a:custGeom>
            <a:avLst/>
            <a:gdLst>
              <a:gd name="connsiteX0" fmla="*/ 0 w 819150"/>
              <a:gd name="connsiteY0" fmla="*/ 9525 h 300615"/>
              <a:gd name="connsiteX1" fmla="*/ 161925 w 819150"/>
              <a:gd name="connsiteY1" fmla="*/ 276225 h 300615"/>
              <a:gd name="connsiteX2" fmla="*/ 581025 w 819150"/>
              <a:gd name="connsiteY2" fmla="*/ 257175 h 300615"/>
              <a:gd name="connsiteX3" fmla="*/ 819150 w 819150"/>
              <a:gd name="connsiteY3" fmla="*/ 0 h 30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9150" h="300615">
                <a:moveTo>
                  <a:pt x="0" y="9525"/>
                </a:moveTo>
                <a:cubicBezTo>
                  <a:pt x="32544" y="122237"/>
                  <a:pt x="65088" y="234950"/>
                  <a:pt x="161925" y="276225"/>
                </a:cubicBezTo>
                <a:cubicBezTo>
                  <a:pt x="258763" y="317500"/>
                  <a:pt x="471488" y="303212"/>
                  <a:pt x="581025" y="257175"/>
                </a:cubicBezTo>
                <a:cubicBezTo>
                  <a:pt x="690562" y="211138"/>
                  <a:pt x="754856" y="105569"/>
                  <a:pt x="819150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9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Adjectives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Hebrew Adjectives can function in 3 ways.</a:t>
            </a:r>
          </a:p>
          <a:p>
            <a:pPr>
              <a:spcAft>
                <a:spcPts val="7800"/>
              </a:spcAft>
              <a:tabLst>
                <a:tab pos="3200400" algn="l"/>
              </a:tabLst>
            </a:pPr>
            <a:r>
              <a:rPr lang="en-US" dirty="0"/>
              <a:t>Attributive </a:t>
            </a:r>
            <a:endParaRPr lang="en-US" dirty="0" smtClean="0"/>
          </a:p>
          <a:p>
            <a:pPr>
              <a:spcAft>
                <a:spcPts val="7800"/>
              </a:spcAft>
              <a:tabLst>
                <a:tab pos="3200400" algn="l"/>
              </a:tabLst>
            </a:pPr>
            <a:r>
              <a:rPr lang="en-US" dirty="0"/>
              <a:t>Predicate </a:t>
            </a:r>
            <a:endParaRPr lang="en-US" dirty="0" smtClean="0"/>
          </a:p>
          <a:p>
            <a:pPr>
              <a:spcAft>
                <a:spcPts val="7800"/>
              </a:spcAft>
              <a:tabLst>
                <a:tab pos="3200400" algn="l"/>
              </a:tabLst>
            </a:pPr>
            <a:r>
              <a:rPr lang="en-US" dirty="0" smtClean="0"/>
              <a:t>Substantive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6600" y="1752600"/>
            <a:ext cx="2895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“Like an adjective.”</a:t>
            </a:r>
          </a:p>
          <a:p>
            <a:r>
              <a:rPr lang="en-US" dirty="0" smtClean="0"/>
              <a:t>What we normally think of as an adjective, i.e. a word that describes a noun.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3276600"/>
            <a:ext cx="28956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“Like </a:t>
            </a:r>
            <a:r>
              <a:rPr lang="en-US" dirty="0" smtClean="0"/>
              <a:t>a verb.”</a:t>
            </a:r>
            <a:endParaRPr lang="en-US" dirty="0"/>
          </a:p>
          <a:p>
            <a:r>
              <a:rPr lang="en-US" dirty="0" smtClean="0"/>
              <a:t>Occurs in a </a:t>
            </a:r>
            <a:r>
              <a:rPr lang="en-US" dirty="0" err="1" smtClean="0"/>
              <a:t>verbless</a:t>
            </a:r>
            <a:r>
              <a:rPr lang="en-US" dirty="0" smtClean="0"/>
              <a:t> clause. The adjective describes the subject of the sentence with the verb “to be.”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6600" y="5068669"/>
            <a:ext cx="28956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“Like </a:t>
            </a:r>
            <a:r>
              <a:rPr lang="en-US" dirty="0" smtClean="0"/>
              <a:t>a noun.”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315075" y="1752600"/>
            <a:ext cx="25241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football jersey.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15075" y="3276600"/>
            <a:ext cx="25241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is the football jersey.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6915150" y="2228850"/>
            <a:ext cx="819150" cy="300615"/>
          </a:xfrm>
          <a:custGeom>
            <a:avLst/>
            <a:gdLst>
              <a:gd name="connsiteX0" fmla="*/ 0 w 819150"/>
              <a:gd name="connsiteY0" fmla="*/ 9525 h 300615"/>
              <a:gd name="connsiteX1" fmla="*/ 161925 w 819150"/>
              <a:gd name="connsiteY1" fmla="*/ 276225 h 300615"/>
              <a:gd name="connsiteX2" fmla="*/ 581025 w 819150"/>
              <a:gd name="connsiteY2" fmla="*/ 257175 h 300615"/>
              <a:gd name="connsiteX3" fmla="*/ 819150 w 819150"/>
              <a:gd name="connsiteY3" fmla="*/ 0 h 30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9150" h="300615">
                <a:moveTo>
                  <a:pt x="0" y="9525"/>
                </a:moveTo>
                <a:cubicBezTo>
                  <a:pt x="32544" y="122237"/>
                  <a:pt x="65088" y="234950"/>
                  <a:pt x="161925" y="276225"/>
                </a:cubicBezTo>
                <a:cubicBezTo>
                  <a:pt x="258763" y="317500"/>
                  <a:pt x="471488" y="303212"/>
                  <a:pt x="581025" y="257175"/>
                </a:cubicBezTo>
                <a:cubicBezTo>
                  <a:pt x="690562" y="211138"/>
                  <a:pt x="754856" y="105569"/>
                  <a:pt x="819150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572250" y="3714750"/>
            <a:ext cx="1390650" cy="475306"/>
          </a:xfrm>
          <a:custGeom>
            <a:avLst/>
            <a:gdLst>
              <a:gd name="connsiteX0" fmla="*/ 0 w 1390650"/>
              <a:gd name="connsiteY0" fmla="*/ 57150 h 475306"/>
              <a:gd name="connsiteX1" fmla="*/ 190500 w 1390650"/>
              <a:gd name="connsiteY1" fmla="*/ 438150 h 475306"/>
              <a:gd name="connsiteX2" fmla="*/ 762000 w 1390650"/>
              <a:gd name="connsiteY2" fmla="*/ 438150 h 475306"/>
              <a:gd name="connsiteX3" fmla="*/ 1209675 w 1390650"/>
              <a:gd name="connsiteY3" fmla="*/ 238125 h 475306"/>
              <a:gd name="connsiteX4" fmla="*/ 1390650 w 1390650"/>
              <a:gd name="connsiteY4" fmla="*/ 0 h 475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0650" h="475306">
                <a:moveTo>
                  <a:pt x="0" y="57150"/>
                </a:moveTo>
                <a:cubicBezTo>
                  <a:pt x="31750" y="215900"/>
                  <a:pt x="63500" y="374650"/>
                  <a:pt x="190500" y="438150"/>
                </a:cubicBezTo>
                <a:cubicBezTo>
                  <a:pt x="317500" y="501650"/>
                  <a:pt x="592137" y="471488"/>
                  <a:pt x="762000" y="438150"/>
                </a:cubicBezTo>
                <a:cubicBezTo>
                  <a:pt x="931863" y="404812"/>
                  <a:pt x="1104900" y="311150"/>
                  <a:pt x="1209675" y="238125"/>
                </a:cubicBezTo>
                <a:cubicBezTo>
                  <a:pt x="1314450" y="165100"/>
                  <a:pt x="1352550" y="82550"/>
                  <a:pt x="1390650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7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Adjectives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Hebrew Adjectives can function in 3 ways.</a:t>
            </a:r>
          </a:p>
          <a:p>
            <a:pPr>
              <a:spcAft>
                <a:spcPts val="7800"/>
              </a:spcAft>
              <a:tabLst>
                <a:tab pos="3200400" algn="l"/>
              </a:tabLst>
            </a:pPr>
            <a:r>
              <a:rPr lang="en-US" dirty="0"/>
              <a:t>Attributive </a:t>
            </a:r>
            <a:endParaRPr lang="en-US" dirty="0" smtClean="0"/>
          </a:p>
          <a:p>
            <a:pPr>
              <a:spcAft>
                <a:spcPts val="7800"/>
              </a:spcAft>
              <a:tabLst>
                <a:tab pos="3200400" algn="l"/>
              </a:tabLst>
            </a:pPr>
            <a:r>
              <a:rPr lang="en-US" dirty="0"/>
              <a:t>Predicate </a:t>
            </a:r>
            <a:endParaRPr lang="en-US" dirty="0" smtClean="0"/>
          </a:p>
          <a:p>
            <a:pPr>
              <a:spcAft>
                <a:spcPts val="7800"/>
              </a:spcAft>
              <a:tabLst>
                <a:tab pos="3200400" algn="l"/>
              </a:tabLst>
            </a:pPr>
            <a:r>
              <a:rPr lang="en-US" dirty="0" smtClean="0"/>
              <a:t>Substantive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6600" y="1752600"/>
            <a:ext cx="2895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“Like an adjective.”</a:t>
            </a:r>
          </a:p>
          <a:p>
            <a:r>
              <a:rPr lang="en-US" dirty="0" smtClean="0"/>
              <a:t>What we normally think of as an adjective, i.e. a word that describes a noun.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3276600"/>
            <a:ext cx="28956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“Like </a:t>
            </a:r>
            <a:r>
              <a:rPr lang="en-US" dirty="0" smtClean="0"/>
              <a:t>a verb.”</a:t>
            </a:r>
            <a:endParaRPr lang="en-US" dirty="0"/>
          </a:p>
          <a:p>
            <a:r>
              <a:rPr lang="en-US" dirty="0" smtClean="0"/>
              <a:t>Occurs in a </a:t>
            </a:r>
            <a:r>
              <a:rPr lang="en-US" dirty="0" err="1" smtClean="0"/>
              <a:t>verbless</a:t>
            </a:r>
            <a:r>
              <a:rPr lang="en-US" dirty="0" smtClean="0"/>
              <a:t> clause. The adjective describes the subject of the sentence with the verb “to be.”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5068669"/>
            <a:ext cx="28956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“Like </a:t>
            </a:r>
            <a:r>
              <a:rPr lang="en-US" dirty="0" smtClean="0"/>
              <a:t>a noun.”</a:t>
            </a:r>
            <a:endParaRPr lang="en-US" dirty="0"/>
          </a:p>
          <a:p>
            <a:r>
              <a:rPr lang="en-US" dirty="0" smtClean="0"/>
              <a:t>The adjective takes the place of a noun.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15075" y="1752600"/>
            <a:ext cx="25241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football jersey.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15075" y="3276600"/>
            <a:ext cx="25241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is the football jersey.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15075" y="5068669"/>
            <a:ext cx="25241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Reds</a:t>
            </a:r>
            <a:r>
              <a:rPr lang="en-US" dirty="0" smtClean="0"/>
              <a:t> are winning!</a:t>
            </a:r>
          </a:p>
          <a:p>
            <a:r>
              <a:rPr lang="en-US" dirty="0" smtClean="0"/>
              <a:t>Go </a:t>
            </a:r>
            <a:r>
              <a:rPr lang="en-US" dirty="0" smtClean="0">
                <a:solidFill>
                  <a:srgbClr val="FF0000"/>
                </a:solidFill>
              </a:rPr>
              <a:t>Reds</a:t>
            </a:r>
            <a:r>
              <a:rPr lang="en-US" dirty="0" smtClean="0"/>
              <a:t>!!!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6915150" y="2228850"/>
            <a:ext cx="819150" cy="300615"/>
          </a:xfrm>
          <a:custGeom>
            <a:avLst/>
            <a:gdLst>
              <a:gd name="connsiteX0" fmla="*/ 0 w 819150"/>
              <a:gd name="connsiteY0" fmla="*/ 9525 h 300615"/>
              <a:gd name="connsiteX1" fmla="*/ 161925 w 819150"/>
              <a:gd name="connsiteY1" fmla="*/ 276225 h 300615"/>
              <a:gd name="connsiteX2" fmla="*/ 581025 w 819150"/>
              <a:gd name="connsiteY2" fmla="*/ 257175 h 300615"/>
              <a:gd name="connsiteX3" fmla="*/ 819150 w 819150"/>
              <a:gd name="connsiteY3" fmla="*/ 0 h 30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9150" h="300615">
                <a:moveTo>
                  <a:pt x="0" y="9525"/>
                </a:moveTo>
                <a:cubicBezTo>
                  <a:pt x="32544" y="122237"/>
                  <a:pt x="65088" y="234950"/>
                  <a:pt x="161925" y="276225"/>
                </a:cubicBezTo>
                <a:cubicBezTo>
                  <a:pt x="258763" y="317500"/>
                  <a:pt x="471488" y="303212"/>
                  <a:pt x="581025" y="257175"/>
                </a:cubicBezTo>
                <a:cubicBezTo>
                  <a:pt x="690562" y="211138"/>
                  <a:pt x="754856" y="105569"/>
                  <a:pt x="819150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572250" y="3714750"/>
            <a:ext cx="1390650" cy="475306"/>
          </a:xfrm>
          <a:custGeom>
            <a:avLst/>
            <a:gdLst>
              <a:gd name="connsiteX0" fmla="*/ 0 w 1390650"/>
              <a:gd name="connsiteY0" fmla="*/ 57150 h 475306"/>
              <a:gd name="connsiteX1" fmla="*/ 190500 w 1390650"/>
              <a:gd name="connsiteY1" fmla="*/ 438150 h 475306"/>
              <a:gd name="connsiteX2" fmla="*/ 762000 w 1390650"/>
              <a:gd name="connsiteY2" fmla="*/ 438150 h 475306"/>
              <a:gd name="connsiteX3" fmla="*/ 1209675 w 1390650"/>
              <a:gd name="connsiteY3" fmla="*/ 238125 h 475306"/>
              <a:gd name="connsiteX4" fmla="*/ 1390650 w 1390650"/>
              <a:gd name="connsiteY4" fmla="*/ 0 h 475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0650" h="475306">
                <a:moveTo>
                  <a:pt x="0" y="57150"/>
                </a:moveTo>
                <a:cubicBezTo>
                  <a:pt x="31750" y="215900"/>
                  <a:pt x="63500" y="374650"/>
                  <a:pt x="190500" y="438150"/>
                </a:cubicBezTo>
                <a:cubicBezTo>
                  <a:pt x="317500" y="501650"/>
                  <a:pt x="592137" y="471488"/>
                  <a:pt x="762000" y="438150"/>
                </a:cubicBezTo>
                <a:cubicBezTo>
                  <a:pt x="931863" y="404812"/>
                  <a:pt x="1104900" y="311150"/>
                  <a:pt x="1209675" y="238125"/>
                </a:cubicBezTo>
                <a:cubicBezTo>
                  <a:pt x="1314450" y="165100"/>
                  <a:pt x="1352550" y="82550"/>
                  <a:pt x="1390650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Suggestions for learning Adjectives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715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View Animated Hebrew lecture </a:t>
            </a:r>
            <a:r>
              <a:rPr lang="en-US" dirty="0"/>
              <a:t>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Syntax </a:t>
            </a:r>
            <a:r>
              <a:rPr lang="en-US" dirty="0"/>
              <a:t>of the Adjective – Attributive (12:18)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Syntax </a:t>
            </a:r>
            <a:r>
              <a:rPr lang="en-US" dirty="0"/>
              <a:t>of the Adjective – Predicate (11:05)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Syntax </a:t>
            </a:r>
            <a:r>
              <a:rPr lang="en-US" dirty="0"/>
              <a:t>of the Adjective – Substantive (4:48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down the rules for determining each type.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Look at </a:t>
            </a:r>
            <a:r>
              <a:rPr lang="en-US" dirty="0" err="1" smtClean="0"/>
              <a:t>Rocine’s</a:t>
            </a:r>
            <a:r>
              <a:rPr lang="en-US" dirty="0" smtClean="0"/>
              <a:t> examples (</a:t>
            </a:r>
            <a:r>
              <a:rPr lang="en-US" dirty="0" err="1" smtClean="0"/>
              <a:t>Rocine</a:t>
            </a:r>
            <a:r>
              <a:rPr lang="en-US" dirty="0" smtClean="0"/>
              <a:t> 18.2a)</a:t>
            </a:r>
          </a:p>
          <a:p>
            <a:pPr marL="1257300" lvl="3" indent="0">
              <a:buNone/>
            </a:pPr>
            <a:r>
              <a:rPr lang="en-US" dirty="0" smtClean="0"/>
              <a:t>Note that </a:t>
            </a:r>
            <a:r>
              <a:rPr lang="en-US" dirty="0" err="1" smtClean="0"/>
              <a:t>Rocine</a:t>
            </a:r>
            <a:r>
              <a:rPr lang="en-US" dirty="0" smtClean="0"/>
              <a:t> talks about 2 types of adjectives: predicate and attributive. He includes the substantive as a subset of the attributive (bottom of page 100), which is fine, but his example is actually wrong. It’s an example of the attributive use not substantive. </a:t>
            </a:r>
          </a:p>
        </p:txBody>
      </p:sp>
    </p:spTree>
    <p:extLst>
      <p:ext uri="{BB962C8B-B14F-4D97-AF65-F5344CB8AC3E}">
        <p14:creationId xmlns:p14="http://schemas.microsoft.com/office/powerpoint/2010/main" val="328079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062517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הוּא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הֵם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הִיא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הֵן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  <a:tab pos="13716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אֲנִי	אָנֹכִי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אֲנַ֫חְנוּ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Independent subject pronouns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4599" y="6328884"/>
            <a:ext cx="2362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0000FF"/>
                </a:solidFill>
              </a:rPr>
              <a:t>See </a:t>
            </a:r>
            <a:r>
              <a:rPr lang="en-US" sz="1200" dirty="0" err="1" smtClean="0">
                <a:solidFill>
                  <a:srgbClr val="0000FF"/>
                </a:solidFill>
              </a:rPr>
              <a:t>AnimatedHebrew</a:t>
            </a:r>
            <a:r>
              <a:rPr lang="en-US" sz="1200" dirty="0" smtClean="0">
                <a:solidFill>
                  <a:srgbClr val="0000FF"/>
                </a:solidFill>
              </a:rPr>
              <a:t> </a:t>
            </a:r>
            <a:r>
              <a:rPr lang="en-US" sz="1200" dirty="0">
                <a:solidFill>
                  <a:srgbClr val="0000FF"/>
                </a:solidFill>
              </a:rPr>
              <a:t>lecture </a:t>
            </a:r>
            <a:r>
              <a:rPr lang="en-US" sz="1200" dirty="0" smtClean="0">
                <a:solidFill>
                  <a:srgbClr val="0000FF"/>
                </a:solidFill>
              </a:rPr>
              <a:t>11</a:t>
            </a:r>
            <a:endParaRPr lang="en-US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8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799259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הוּא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הֵם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הִיא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הֵן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  <a:tab pos="13716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אֲנִי	אָנֹכִי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אֲנַ֫חְנוּ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Independent subject pronouns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4599" y="6328884"/>
            <a:ext cx="2362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0000FF"/>
                </a:solidFill>
              </a:rPr>
              <a:t>See </a:t>
            </a:r>
            <a:r>
              <a:rPr lang="en-US" sz="1200" dirty="0" err="1" smtClean="0">
                <a:solidFill>
                  <a:srgbClr val="0000FF"/>
                </a:solidFill>
              </a:rPr>
              <a:t>AnimatedHebrew</a:t>
            </a:r>
            <a:r>
              <a:rPr lang="en-US" sz="1200" dirty="0" smtClean="0">
                <a:solidFill>
                  <a:srgbClr val="0000FF"/>
                </a:solidFill>
              </a:rPr>
              <a:t> </a:t>
            </a:r>
            <a:r>
              <a:rPr lang="en-US" sz="1200" dirty="0">
                <a:solidFill>
                  <a:srgbClr val="0000FF"/>
                </a:solidFill>
              </a:rPr>
              <a:t>lecture </a:t>
            </a:r>
            <a:r>
              <a:rPr lang="en-US" sz="1200" dirty="0" smtClean="0">
                <a:solidFill>
                  <a:srgbClr val="0000FF"/>
                </a:solidFill>
              </a:rPr>
              <a:t>11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57400" y="2133600"/>
            <a:ext cx="6324600" cy="16764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2057400" y="3886200"/>
            <a:ext cx="6324600" cy="2354344"/>
          </a:xfrm>
          <a:prstGeom prst="round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8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94291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הוּא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הֵם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הִיא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הֵן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  <a:tab pos="13716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אֲנִי	אָנֹכִי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אֲנַ֫חְנוּ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Independent subject pronouns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4599" y="6328884"/>
            <a:ext cx="2362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0000FF"/>
                </a:solidFill>
              </a:rPr>
              <a:t>See </a:t>
            </a:r>
            <a:r>
              <a:rPr lang="en-US" sz="1200" dirty="0" err="1" smtClean="0">
                <a:solidFill>
                  <a:srgbClr val="0000FF"/>
                </a:solidFill>
              </a:rPr>
              <a:t>AnimatedHebrew</a:t>
            </a:r>
            <a:r>
              <a:rPr lang="en-US" sz="1200" dirty="0" smtClean="0">
                <a:solidFill>
                  <a:srgbClr val="0000FF"/>
                </a:solidFill>
              </a:rPr>
              <a:t> </a:t>
            </a:r>
            <a:r>
              <a:rPr lang="en-US" sz="1200" dirty="0">
                <a:solidFill>
                  <a:srgbClr val="0000FF"/>
                </a:solidFill>
              </a:rPr>
              <a:t>lecture </a:t>
            </a:r>
            <a:r>
              <a:rPr lang="en-US" sz="1200" dirty="0" smtClean="0">
                <a:solidFill>
                  <a:srgbClr val="0000FF"/>
                </a:solidFill>
              </a:rPr>
              <a:t>11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57400" y="2133600"/>
            <a:ext cx="6324600" cy="16764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90162" y="1443335"/>
            <a:ext cx="3429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3</a:t>
            </a:r>
            <a:r>
              <a:rPr lang="en-US" sz="2400" b="1" baseline="30000" dirty="0" smtClean="0">
                <a:solidFill>
                  <a:srgbClr val="0000FF"/>
                </a:solidFill>
              </a:rPr>
              <a:t>rd</a:t>
            </a:r>
            <a:r>
              <a:rPr lang="en-US" sz="2400" b="1" dirty="0" smtClean="0">
                <a:solidFill>
                  <a:srgbClr val="0000FF"/>
                </a:solidFill>
              </a:rPr>
              <a:t> Person all start with </a:t>
            </a:r>
            <a:r>
              <a:rPr lang="he-IL" sz="2800" b="1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b="1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6320135"/>
            <a:ext cx="438235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FF"/>
                </a:solidFill>
              </a:rPr>
              <a:t>2</a:t>
            </a:r>
            <a:r>
              <a:rPr lang="en-US" sz="2400" b="1" baseline="30000" dirty="0" smtClean="0">
                <a:solidFill>
                  <a:srgbClr val="FF00FF"/>
                </a:solidFill>
              </a:rPr>
              <a:t>nd</a:t>
            </a:r>
            <a:r>
              <a:rPr lang="en-US" sz="2400" b="1" dirty="0" smtClean="0">
                <a:solidFill>
                  <a:srgbClr val="FF00FF"/>
                </a:solidFill>
              </a:rPr>
              <a:t> and 1</a:t>
            </a:r>
            <a:r>
              <a:rPr lang="en-US" sz="2400" b="1" baseline="30000" dirty="0" smtClean="0">
                <a:solidFill>
                  <a:srgbClr val="FF00FF"/>
                </a:solidFill>
              </a:rPr>
              <a:t>st</a:t>
            </a:r>
            <a:r>
              <a:rPr lang="en-US" sz="2400" b="1" dirty="0" smtClean="0">
                <a:solidFill>
                  <a:srgbClr val="FF00FF"/>
                </a:solidFill>
              </a:rPr>
              <a:t> Person all start with </a:t>
            </a:r>
            <a:r>
              <a:rPr lang="he-IL" sz="2800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</a:t>
            </a:r>
            <a:endParaRPr lang="en-US" sz="2800" b="1" dirty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057400" y="3886200"/>
            <a:ext cx="6324600" cy="2354344"/>
          </a:xfrm>
          <a:prstGeom prst="round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562848" y="3886200"/>
            <a:ext cx="304800" cy="13716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429000" y="3886200"/>
            <a:ext cx="304800" cy="13716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811371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הוּא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הֵם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הִיא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הֵן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  <a:tab pos="13716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אֲנִי	אָנֹכִי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אֲנַ֫חְנוּ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Independent subject pronouns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4599" y="6328884"/>
            <a:ext cx="2362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0000FF"/>
                </a:solidFill>
              </a:rPr>
              <a:t>See </a:t>
            </a:r>
            <a:r>
              <a:rPr lang="en-US" sz="1200" dirty="0" err="1" smtClean="0">
                <a:solidFill>
                  <a:srgbClr val="0000FF"/>
                </a:solidFill>
              </a:rPr>
              <a:t>AnimatedHebrew</a:t>
            </a:r>
            <a:r>
              <a:rPr lang="en-US" sz="1200" dirty="0" smtClean="0">
                <a:solidFill>
                  <a:srgbClr val="0000FF"/>
                </a:solidFill>
              </a:rPr>
              <a:t> </a:t>
            </a:r>
            <a:r>
              <a:rPr lang="en-US" sz="1200" dirty="0">
                <a:solidFill>
                  <a:srgbClr val="0000FF"/>
                </a:solidFill>
              </a:rPr>
              <a:t>lecture </a:t>
            </a:r>
            <a:r>
              <a:rPr lang="en-US" sz="1200" dirty="0" smtClean="0">
                <a:solidFill>
                  <a:srgbClr val="0000FF"/>
                </a:solidFill>
              </a:rPr>
              <a:t>11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57400" y="2133600"/>
            <a:ext cx="6324600" cy="16764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90162" y="1443335"/>
            <a:ext cx="3429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3</a:t>
            </a:r>
            <a:r>
              <a:rPr lang="en-US" sz="2400" b="1" baseline="30000" dirty="0" smtClean="0">
                <a:solidFill>
                  <a:srgbClr val="0000FF"/>
                </a:solidFill>
              </a:rPr>
              <a:t>rd</a:t>
            </a:r>
            <a:r>
              <a:rPr lang="en-US" sz="2400" b="1" dirty="0" smtClean="0">
                <a:solidFill>
                  <a:srgbClr val="0000FF"/>
                </a:solidFill>
              </a:rPr>
              <a:t> Person all start with </a:t>
            </a:r>
            <a:r>
              <a:rPr lang="he-IL" sz="2800" b="1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b="1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6320135"/>
            <a:ext cx="438235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FF"/>
                </a:solidFill>
              </a:rPr>
              <a:t>2</a:t>
            </a:r>
            <a:r>
              <a:rPr lang="en-US" sz="2400" b="1" baseline="30000" dirty="0" smtClean="0">
                <a:solidFill>
                  <a:srgbClr val="FF00FF"/>
                </a:solidFill>
              </a:rPr>
              <a:t>nd</a:t>
            </a:r>
            <a:r>
              <a:rPr lang="en-US" sz="2400" b="1" dirty="0" smtClean="0">
                <a:solidFill>
                  <a:srgbClr val="FF00FF"/>
                </a:solidFill>
              </a:rPr>
              <a:t> and 1</a:t>
            </a:r>
            <a:r>
              <a:rPr lang="en-US" sz="2400" b="1" baseline="30000" dirty="0" smtClean="0">
                <a:solidFill>
                  <a:srgbClr val="FF00FF"/>
                </a:solidFill>
              </a:rPr>
              <a:t>st</a:t>
            </a:r>
            <a:r>
              <a:rPr lang="en-US" sz="2400" b="1" dirty="0" smtClean="0">
                <a:solidFill>
                  <a:srgbClr val="FF00FF"/>
                </a:solidFill>
              </a:rPr>
              <a:t> Person all start with </a:t>
            </a:r>
            <a:r>
              <a:rPr lang="he-IL" sz="2800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</a:t>
            </a:r>
            <a:endParaRPr lang="en-US" sz="2800" b="1" dirty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057400" y="3886200"/>
            <a:ext cx="6324600" cy="2354344"/>
          </a:xfrm>
          <a:prstGeom prst="round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8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adjectives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independent </a:t>
            </a:r>
            <a:r>
              <a:rPr lang="en-US" dirty="0">
                <a:solidFill>
                  <a:srgbClr val="0000FF"/>
                </a:solidFill>
              </a:rPr>
              <a:t>subject </a:t>
            </a:r>
            <a:r>
              <a:rPr lang="en-US" dirty="0" smtClean="0">
                <a:solidFill>
                  <a:srgbClr val="0000FF"/>
                </a:solidFill>
              </a:rPr>
              <a:t>pronouns</a:t>
            </a:r>
            <a:endParaRPr lang="en-US" dirty="0"/>
          </a:p>
          <a:p>
            <a:r>
              <a:rPr lang="en-US" dirty="0" smtClean="0"/>
              <a:t> the </a:t>
            </a:r>
            <a:r>
              <a:rPr lang="en-US" dirty="0"/>
              <a:t>most common </a:t>
            </a:r>
            <a:r>
              <a:rPr lang="en-US" dirty="0">
                <a:solidFill>
                  <a:srgbClr val="0000FF"/>
                </a:solidFill>
              </a:rPr>
              <a:t>irregular </a:t>
            </a:r>
            <a:r>
              <a:rPr lang="en-US" dirty="0" smtClean="0">
                <a:solidFill>
                  <a:srgbClr val="0000FF"/>
                </a:solidFill>
              </a:rPr>
              <a:t>nouns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562848" y="3886200"/>
            <a:ext cx="304800" cy="13716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429000" y="3886200"/>
            <a:ext cx="304800" cy="13716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265450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הוּא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הֵם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הִיא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הֵן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  <a:tab pos="13716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אֲנִי	אָנֹכִי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אֲנַ֫חְנוּ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Independent subject pronouns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4599" y="6328884"/>
            <a:ext cx="2362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0000FF"/>
                </a:solidFill>
              </a:rPr>
              <a:t>See </a:t>
            </a:r>
            <a:r>
              <a:rPr lang="en-US" sz="1200" dirty="0" err="1" smtClean="0">
                <a:solidFill>
                  <a:srgbClr val="0000FF"/>
                </a:solidFill>
              </a:rPr>
              <a:t>AnimatedHebrew</a:t>
            </a:r>
            <a:r>
              <a:rPr lang="en-US" sz="1200" dirty="0" smtClean="0">
                <a:solidFill>
                  <a:srgbClr val="0000FF"/>
                </a:solidFill>
              </a:rPr>
              <a:t> </a:t>
            </a:r>
            <a:r>
              <a:rPr lang="en-US" sz="1200" dirty="0">
                <a:solidFill>
                  <a:srgbClr val="0000FF"/>
                </a:solidFill>
              </a:rPr>
              <a:t>lecture </a:t>
            </a:r>
            <a:r>
              <a:rPr lang="en-US" sz="1200" dirty="0" smtClean="0">
                <a:solidFill>
                  <a:srgbClr val="0000FF"/>
                </a:solidFill>
              </a:rPr>
              <a:t>11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57400" y="2133600"/>
            <a:ext cx="6324600" cy="16764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90162" y="1443335"/>
            <a:ext cx="3429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3</a:t>
            </a:r>
            <a:r>
              <a:rPr lang="en-US" sz="2400" b="1" baseline="30000" dirty="0" smtClean="0">
                <a:solidFill>
                  <a:srgbClr val="0000FF"/>
                </a:solidFill>
              </a:rPr>
              <a:t>rd</a:t>
            </a:r>
            <a:r>
              <a:rPr lang="en-US" sz="2400" b="1" dirty="0" smtClean="0">
                <a:solidFill>
                  <a:srgbClr val="0000FF"/>
                </a:solidFill>
              </a:rPr>
              <a:t> Person all start with </a:t>
            </a:r>
            <a:r>
              <a:rPr lang="he-IL" sz="2800" b="1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b="1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6320135"/>
            <a:ext cx="438235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FF"/>
                </a:solidFill>
              </a:rPr>
              <a:t>2</a:t>
            </a:r>
            <a:r>
              <a:rPr lang="en-US" sz="2400" b="1" baseline="30000" dirty="0" smtClean="0">
                <a:solidFill>
                  <a:srgbClr val="FF00FF"/>
                </a:solidFill>
              </a:rPr>
              <a:t>nd</a:t>
            </a:r>
            <a:r>
              <a:rPr lang="en-US" sz="2400" b="1" dirty="0" smtClean="0">
                <a:solidFill>
                  <a:srgbClr val="FF00FF"/>
                </a:solidFill>
              </a:rPr>
              <a:t> and 1</a:t>
            </a:r>
            <a:r>
              <a:rPr lang="en-US" sz="2400" b="1" baseline="30000" dirty="0" smtClean="0">
                <a:solidFill>
                  <a:srgbClr val="FF00FF"/>
                </a:solidFill>
              </a:rPr>
              <a:t>st</a:t>
            </a:r>
            <a:r>
              <a:rPr lang="en-US" sz="2400" b="1" dirty="0" smtClean="0">
                <a:solidFill>
                  <a:srgbClr val="FF00FF"/>
                </a:solidFill>
              </a:rPr>
              <a:t> Person all start with </a:t>
            </a:r>
            <a:r>
              <a:rPr lang="he-IL" sz="2800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</a:t>
            </a:r>
            <a:endParaRPr lang="en-US" sz="2800" b="1" dirty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057400" y="3886200"/>
            <a:ext cx="6324600" cy="2354344"/>
          </a:xfrm>
          <a:prstGeom prst="round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21197" y="4114800"/>
            <a:ext cx="1509713" cy="8925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rd</a:t>
            </a:r>
            <a:r>
              <a:rPr lang="en-US" sz="2400" b="1" dirty="0" smtClean="0">
                <a:solidFill>
                  <a:srgbClr val="FF0000"/>
                </a:solidFill>
              </a:rPr>
              <a:t> Person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all have </a:t>
            </a:r>
            <a:r>
              <a:rPr lang="he-IL" sz="2800" b="1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</a:t>
            </a:r>
            <a:endParaRPr lang="en-US" sz="2800" b="1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360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575050" y="5547360"/>
            <a:ext cx="165100" cy="5334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654300" y="5547360"/>
            <a:ext cx="165100" cy="5334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673973" y="5547360"/>
            <a:ext cx="165100" cy="5334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562848" y="3886200"/>
            <a:ext cx="304800" cy="13716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429000" y="3886200"/>
            <a:ext cx="304800" cy="13716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39952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הוּא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הֵם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הִיא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הֵן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  <a:tab pos="13716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אֲנִי	אָנֹכִי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אֲנַ֫חְנוּ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Independent subject pronouns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4599" y="6328884"/>
            <a:ext cx="2362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0000FF"/>
                </a:solidFill>
              </a:rPr>
              <a:t>See </a:t>
            </a:r>
            <a:r>
              <a:rPr lang="en-US" sz="1200" dirty="0" err="1" smtClean="0">
                <a:solidFill>
                  <a:srgbClr val="0000FF"/>
                </a:solidFill>
              </a:rPr>
              <a:t>AnimatedHebrew</a:t>
            </a:r>
            <a:r>
              <a:rPr lang="en-US" sz="1200" dirty="0" smtClean="0">
                <a:solidFill>
                  <a:srgbClr val="0000FF"/>
                </a:solidFill>
              </a:rPr>
              <a:t> </a:t>
            </a:r>
            <a:r>
              <a:rPr lang="en-US" sz="1200" dirty="0">
                <a:solidFill>
                  <a:srgbClr val="0000FF"/>
                </a:solidFill>
              </a:rPr>
              <a:t>lecture </a:t>
            </a:r>
            <a:r>
              <a:rPr lang="en-US" sz="1200" dirty="0" smtClean="0">
                <a:solidFill>
                  <a:srgbClr val="0000FF"/>
                </a:solidFill>
              </a:rPr>
              <a:t>11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57400" y="2133600"/>
            <a:ext cx="6324600" cy="16764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90162" y="1443335"/>
            <a:ext cx="3429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3</a:t>
            </a:r>
            <a:r>
              <a:rPr lang="en-US" sz="2400" b="1" baseline="30000" dirty="0" smtClean="0">
                <a:solidFill>
                  <a:srgbClr val="0000FF"/>
                </a:solidFill>
              </a:rPr>
              <a:t>rd</a:t>
            </a:r>
            <a:r>
              <a:rPr lang="en-US" sz="2400" b="1" dirty="0" smtClean="0">
                <a:solidFill>
                  <a:srgbClr val="0000FF"/>
                </a:solidFill>
              </a:rPr>
              <a:t> Person all start with </a:t>
            </a:r>
            <a:r>
              <a:rPr lang="he-IL" sz="2800" b="1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b="1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6320135"/>
            <a:ext cx="438235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FF"/>
                </a:solidFill>
              </a:rPr>
              <a:t>2</a:t>
            </a:r>
            <a:r>
              <a:rPr lang="en-US" sz="2400" b="1" baseline="30000" dirty="0" smtClean="0">
                <a:solidFill>
                  <a:srgbClr val="FF00FF"/>
                </a:solidFill>
              </a:rPr>
              <a:t>nd</a:t>
            </a:r>
            <a:r>
              <a:rPr lang="en-US" sz="2400" b="1" dirty="0" smtClean="0">
                <a:solidFill>
                  <a:srgbClr val="FF00FF"/>
                </a:solidFill>
              </a:rPr>
              <a:t> and 1</a:t>
            </a:r>
            <a:r>
              <a:rPr lang="en-US" sz="2400" b="1" baseline="30000" dirty="0" smtClean="0">
                <a:solidFill>
                  <a:srgbClr val="FF00FF"/>
                </a:solidFill>
              </a:rPr>
              <a:t>st</a:t>
            </a:r>
            <a:r>
              <a:rPr lang="en-US" sz="2400" b="1" dirty="0" smtClean="0">
                <a:solidFill>
                  <a:srgbClr val="FF00FF"/>
                </a:solidFill>
              </a:rPr>
              <a:t> Person all start with </a:t>
            </a:r>
            <a:r>
              <a:rPr lang="he-IL" sz="2800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</a:t>
            </a:r>
            <a:endParaRPr lang="en-US" sz="2800" b="1" dirty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057400" y="3886200"/>
            <a:ext cx="6324600" cy="2354344"/>
          </a:xfrm>
          <a:prstGeom prst="round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21197" y="4114800"/>
            <a:ext cx="1509713" cy="8925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rd</a:t>
            </a:r>
            <a:r>
              <a:rPr lang="en-US" sz="2400" b="1" dirty="0" smtClean="0">
                <a:solidFill>
                  <a:srgbClr val="FF0000"/>
                </a:solidFill>
              </a:rPr>
              <a:t> Person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all have </a:t>
            </a:r>
            <a:r>
              <a:rPr lang="he-IL" sz="2800" b="1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</a:t>
            </a:r>
            <a:endParaRPr lang="en-US" sz="2800" b="1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414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575050" y="5547360"/>
            <a:ext cx="165100" cy="5334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654300" y="5547360"/>
            <a:ext cx="165100" cy="5334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673973" y="5547360"/>
            <a:ext cx="165100" cy="5334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562848" y="3886200"/>
            <a:ext cx="304800" cy="13716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429000" y="3886200"/>
            <a:ext cx="304800" cy="13716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34434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הוּא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הֵם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הִיא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הֵן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  <a:tab pos="13716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אֲנִי	אָנֹכִי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אֲנַ֫חְנוּ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Independent subject pronouns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4599" y="6328884"/>
            <a:ext cx="2362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0000FF"/>
                </a:solidFill>
              </a:rPr>
              <a:t>See </a:t>
            </a:r>
            <a:r>
              <a:rPr lang="en-US" sz="1200" dirty="0" err="1" smtClean="0">
                <a:solidFill>
                  <a:srgbClr val="0000FF"/>
                </a:solidFill>
              </a:rPr>
              <a:t>AnimatedHebrew</a:t>
            </a:r>
            <a:r>
              <a:rPr lang="en-US" sz="1200" dirty="0" smtClean="0">
                <a:solidFill>
                  <a:srgbClr val="0000FF"/>
                </a:solidFill>
              </a:rPr>
              <a:t> </a:t>
            </a:r>
            <a:r>
              <a:rPr lang="en-US" sz="1200" dirty="0">
                <a:solidFill>
                  <a:srgbClr val="0000FF"/>
                </a:solidFill>
              </a:rPr>
              <a:t>lecture </a:t>
            </a:r>
            <a:r>
              <a:rPr lang="en-US" sz="1200" dirty="0" smtClean="0">
                <a:solidFill>
                  <a:srgbClr val="0000FF"/>
                </a:solidFill>
              </a:rPr>
              <a:t>11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57400" y="2133600"/>
            <a:ext cx="6324600" cy="16764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90162" y="1443335"/>
            <a:ext cx="3429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3</a:t>
            </a:r>
            <a:r>
              <a:rPr lang="en-US" sz="2400" b="1" baseline="30000" dirty="0" smtClean="0">
                <a:solidFill>
                  <a:srgbClr val="0000FF"/>
                </a:solidFill>
              </a:rPr>
              <a:t>rd</a:t>
            </a:r>
            <a:r>
              <a:rPr lang="en-US" sz="2400" b="1" dirty="0" smtClean="0">
                <a:solidFill>
                  <a:srgbClr val="0000FF"/>
                </a:solidFill>
              </a:rPr>
              <a:t> Person all start with </a:t>
            </a:r>
            <a:r>
              <a:rPr lang="he-IL" sz="2800" b="1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b="1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6320135"/>
            <a:ext cx="438235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FF"/>
                </a:solidFill>
              </a:rPr>
              <a:t>2</a:t>
            </a:r>
            <a:r>
              <a:rPr lang="en-US" sz="2400" b="1" baseline="30000" dirty="0" smtClean="0">
                <a:solidFill>
                  <a:srgbClr val="FF00FF"/>
                </a:solidFill>
              </a:rPr>
              <a:t>nd</a:t>
            </a:r>
            <a:r>
              <a:rPr lang="en-US" sz="2400" b="1" dirty="0" smtClean="0">
                <a:solidFill>
                  <a:srgbClr val="FF00FF"/>
                </a:solidFill>
              </a:rPr>
              <a:t> and 1</a:t>
            </a:r>
            <a:r>
              <a:rPr lang="en-US" sz="2400" b="1" baseline="30000" dirty="0" smtClean="0">
                <a:solidFill>
                  <a:srgbClr val="FF00FF"/>
                </a:solidFill>
              </a:rPr>
              <a:t>st</a:t>
            </a:r>
            <a:r>
              <a:rPr lang="en-US" sz="2400" b="1" dirty="0" smtClean="0">
                <a:solidFill>
                  <a:srgbClr val="FF00FF"/>
                </a:solidFill>
              </a:rPr>
              <a:t> Person all start with </a:t>
            </a:r>
            <a:r>
              <a:rPr lang="he-IL" sz="2800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</a:t>
            </a:r>
            <a:endParaRPr lang="en-US" sz="2800" b="1" dirty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057400" y="3886200"/>
            <a:ext cx="6324600" cy="2354344"/>
          </a:xfrm>
          <a:prstGeom prst="round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21197" y="4114800"/>
            <a:ext cx="1509713" cy="8925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rd</a:t>
            </a:r>
            <a:r>
              <a:rPr lang="en-US" sz="2400" b="1" dirty="0" smtClean="0">
                <a:solidFill>
                  <a:srgbClr val="FF0000"/>
                </a:solidFill>
              </a:rPr>
              <a:t> Person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all have </a:t>
            </a:r>
            <a:r>
              <a:rPr lang="he-IL" sz="2800" b="1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</a:t>
            </a:r>
            <a:endParaRPr lang="en-US" sz="2800" b="1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21197" y="5304935"/>
            <a:ext cx="1509713" cy="8925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1</a:t>
            </a:r>
            <a:r>
              <a:rPr lang="en-US" sz="2400" b="1" baseline="30000" dirty="0" smtClean="0">
                <a:solidFill>
                  <a:srgbClr val="008000"/>
                </a:solidFill>
              </a:rPr>
              <a:t>st</a:t>
            </a:r>
            <a:r>
              <a:rPr lang="en-US" sz="2400" b="1" dirty="0" smtClean="0">
                <a:solidFill>
                  <a:srgbClr val="008000"/>
                </a:solidFill>
              </a:rPr>
              <a:t> Person </a:t>
            </a:r>
          </a:p>
          <a:p>
            <a:r>
              <a:rPr lang="en-US" sz="2400" b="1" dirty="0" smtClean="0">
                <a:solidFill>
                  <a:srgbClr val="008000"/>
                </a:solidFill>
              </a:rPr>
              <a:t>all have </a:t>
            </a:r>
            <a:r>
              <a:rPr lang="he-IL" sz="2800" b="1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800" b="1" dirty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3660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575050" y="5547360"/>
            <a:ext cx="165100" cy="5334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654300" y="5547360"/>
            <a:ext cx="165100" cy="5334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673973" y="5547360"/>
            <a:ext cx="165100" cy="5334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562848" y="3886200"/>
            <a:ext cx="304800" cy="13716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429000" y="3886200"/>
            <a:ext cx="304800" cy="13716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602203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הוּא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הֵם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הִיא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הֵן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  <a:tab pos="13716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אֲנִי	אָנֹכִי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אֲנַ֫חְנוּ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Independent subject pronouns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4599" y="6328884"/>
            <a:ext cx="2362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0000FF"/>
                </a:solidFill>
              </a:rPr>
              <a:t>See </a:t>
            </a:r>
            <a:r>
              <a:rPr lang="en-US" sz="1200" dirty="0" err="1" smtClean="0">
                <a:solidFill>
                  <a:srgbClr val="0000FF"/>
                </a:solidFill>
              </a:rPr>
              <a:t>AnimatedHebrew</a:t>
            </a:r>
            <a:r>
              <a:rPr lang="en-US" sz="1200" dirty="0" smtClean="0">
                <a:solidFill>
                  <a:srgbClr val="0000FF"/>
                </a:solidFill>
              </a:rPr>
              <a:t> </a:t>
            </a:r>
            <a:r>
              <a:rPr lang="en-US" sz="1200" dirty="0">
                <a:solidFill>
                  <a:srgbClr val="0000FF"/>
                </a:solidFill>
              </a:rPr>
              <a:t>lecture </a:t>
            </a:r>
            <a:r>
              <a:rPr lang="en-US" sz="1200" dirty="0" smtClean="0">
                <a:solidFill>
                  <a:srgbClr val="0000FF"/>
                </a:solidFill>
              </a:rPr>
              <a:t>11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57400" y="2133600"/>
            <a:ext cx="6324600" cy="16764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90162" y="1443335"/>
            <a:ext cx="3429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3</a:t>
            </a:r>
            <a:r>
              <a:rPr lang="en-US" sz="2400" b="1" baseline="30000" dirty="0" smtClean="0">
                <a:solidFill>
                  <a:srgbClr val="0000FF"/>
                </a:solidFill>
              </a:rPr>
              <a:t>rd</a:t>
            </a:r>
            <a:r>
              <a:rPr lang="en-US" sz="2400" b="1" dirty="0" smtClean="0">
                <a:solidFill>
                  <a:srgbClr val="0000FF"/>
                </a:solidFill>
              </a:rPr>
              <a:t> Person all start with </a:t>
            </a:r>
            <a:r>
              <a:rPr lang="he-IL" sz="2800" b="1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b="1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6320135"/>
            <a:ext cx="438235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FF"/>
                </a:solidFill>
              </a:rPr>
              <a:t>2</a:t>
            </a:r>
            <a:r>
              <a:rPr lang="en-US" sz="2400" b="1" baseline="30000" dirty="0" smtClean="0">
                <a:solidFill>
                  <a:srgbClr val="FF00FF"/>
                </a:solidFill>
              </a:rPr>
              <a:t>nd</a:t>
            </a:r>
            <a:r>
              <a:rPr lang="en-US" sz="2400" b="1" dirty="0" smtClean="0">
                <a:solidFill>
                  <a:srgbClr val="FF00FF"/>
                </a:solidFill>
              </a:rPr>
              <a:t> and 1</a:t>
            </a:r>
            <a:r>
              <a:rPr lang="en-US" sz="2400" b="1" baseline="30000" dirty="0" smtClean="0">
                <a:solidFill>
                  <a:srgbClr val="FF00FF"/>
                </a:solidFill>
              </a:rPr>
              <a:t>st</a:t>
            </a:r>
            <a:r>
              <a:rPr lang="en-US" sz="2400" b="1" dirty="0" smtClean="0">
                <a:solidFill>
                  <a:srgbClr val="FF00FF"/>
                </a:solidFill>
              </a:rPr>
              <a:t> Person all start with </a:t>
            </a:r>
            <a:r>
              <a:rPr lang="he-IL" sz="2800" b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</a:t>
            </a:r>
            <a:endParaRPr lang="en-US" sz="2800" b="1" dirty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057400" y="3886200"/>
            <a:ext cx="6324600" cy="2354344"/>
          </a:xfrm>
          <a:prstGeom prst="round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21197" y="4114800"/>
            <a:ext cx="1509713" cy="8925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rd</a:t>
            </a:r>
            <a:r>
              <a:rPr lang="en-US" sz="2400" b="1" dirty="0" smtClean="0">
                <a:solidFill>
                  <a:srgbClr val="FF0000"/>
                </a:solidFill>
              </a:rPr>
              <a:t> Person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all have </a:t>
            </a:r>
            <a:r>
              <a:rPr lang="he-IL" sz="2800" b="1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</a:t>
            </a:r>
            <a:endParaRPr lang="en-US" sz="2800" b="1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21197" y="5304935"/>
            <a:ext cx="1509713" cy="8925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1</a:t>
            </a:r>
            <a:r>
              <a:rPr lang="en-US" sz="2400" b="1" baseline="30000" dirty="0" smtClean="0">
                <a:solidFill>
                  <a:srgbClr val="008000"/>
                </a:solidFill>
              </a:rPr>
              <a:t>st</a:t>
            </a:r>
            <a:r>
              <a:rPr lang="en-US" sz="2400" b="1" dirty="0" smtClean="0">
                <a:solidFill>
                  <a:srgbClr val="008000"/>
                </a:solidFill>
              </a:rPr>
              <a:t> Person </a:t>
            </a:r>
          </a:p>
          <a:p>
            <a:r>
              <a:rPr lang="en-US" sz="2400" b="1" dirty="0" smtClean="0">
                <a:solidFill>
                  <a:srgbClr val="008000"/>
                </a:solidFill>
              </a:rPr>
              <a:t>all have </a:t>
            </a:r>
            <a:r>
              <a:rPr lang="he-IL" sz="2800" b="1" dirty="0" smtClean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2800" b="1" dirty="0">
              <a:solidFill>
                <a:srgbClr val="008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514" y="4094946"/>
            <a:ext cx="1905000" cy="9541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does 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עַתָּה</a:t>
            </a:r>
            <a:r>
              <a:rPr lang="en-US" sz="2800" dirty="0" smtClean="0"/>
              <a:t> mean?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378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Irregular nouns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Rocine</a:t>
            </a:r>
            <a:r>
              <a:rPr lang="en-US" dirty="0" smtClean="0"/>
              <a:t> gives a table of irregular noun forms on page 102 that he says to memorize. </a:t>
            </a:r>
            <a:r>
              <a:rPr lang="en-US" dirty="0" err="1" smtClean="0"/>
              <a:t>haha</a:t>
            </a:r>
            <a:r>
              <a:rPr lang="en-US" dirty="0" smtClean="0"/>
              <a:t> These are extremely common nouns but I wouldn’t memorize them. Instead</a:t>
            </a:r>
          </a:p>
          <a:p>
            <a:r>
              <a:rPr lang="en-US" dirty="0" smtClean="0"/>
              <a:t>Have a look at the table, </a:t>
            </a:r>
          </a:p>
          <a:p>
            <a:r>
              <a:rPr lang="en-US" dirty="0" smtClean="0"/>
              <a:t>note it’s location in the book so you can find it again </a:t>
            </a:r>
          </a:p>
          <a:p>
            <a:r>
              <a:rPr lang="en-US" dirty="0" smtClean="0"/>
              <a:t>and then come back to it when you encounter these forms in your reading.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528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Irregular nouns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1554"/>
              </p:ext>
            </p:extLst>
          </p:nvPr>
        </p:nvGraphicFramePr>
        <p:xfrm>
          <a:off x="0" y="1447800"/>
          <a:ext cx="9143998" cy="37719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8697"/>
                <a:gridCol w="761391"/>
                <a:gridCol w="761391"/>
                <a:gridCol w="761391"/>
                <a:gridCol w="761391"/>
                <a:gridCol w="761391"/>
                <a:gridCol w="761391"/>
                <a:gridCol w="761391"/>
                <a:gridCol w="761391"/>
                <a:gridCol w="761391"/>
                <a:gridCol w="761391"/>
                <a:gridCol w="761391"/>
              </a:tblGrid>
              <a:tr h="274320">
                <a:tc>
                  <a:txBody>
                    <a:bodyPr/>
                    <a:lstStyle/>
                    <a:p>
                      <a:pPr algn="r" rtl="0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Father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Brother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Sister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Woman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Daughter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City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Singular</a:t>
                      </a:r>
                    </a:p>
                    <a:p>
                      <a:r>
                        <a:rPr lang="en-US" sz="1100" dirty="0" smtClean="0"/>
                        <a:t>Absolute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אָב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אָח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אָחוֹת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אִישׁ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אִשָׁה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בַּיִת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בֵּן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בַּת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עִיר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שֵׁם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Singular</a:t>
                      </a:r>
                    </a:p>
                    <a:p>
                      <a:r>
                        <a:rPr lang="en-US" sz="1100" dirty="0" smtClean="0"/>
                        <a:t>Construct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אֲבִי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אֲחִי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אֲחוֹת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אִישׁ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אֵ֫שֶׁת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בֵּית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בֶּן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בַּת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עִיר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שֶׁם</a:t>
                      </a:r>
                      <a:r>
                        <a:rPr lang="he-IL" sz="18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שֵׁם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Sing. </a:t>
                      </a:r>
                      <a:r>
                        <a:rPr lang="en-US" sz="1100" baseline="0" dirty="0" smtClean="0"/>
                        <a:t>+ </a:t>
                      </a:r>
                    </a:p>
                    <a:p>
                      <a:r>
                        <a:rPr lang="en-US" sz="1100" baseline="0" dirty="0" smtClean="0"/>
                        <a:t>2ms </a:t>
                      </a:r>
                      <a:r>
                        <a:rPr lang="en-US" sz="1100" baseline="0" dirty="0" err="1" smtClean="0"/>
                        <a:t>sfx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אָבִיךָ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אָחִיךָ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אֲחוֹתְךָ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אִישְׁךָ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אִשְׁתְּךָ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בֵּיתְךָ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בִּנְךָ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בִּתְּךָ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יוֹמְךָ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עִירְךָ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שְׁמֶךָ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Plural</a:t>
                      </a:r>
                    </a:p>
                    <a:p>
                      <a:r>
                        <a:rPr lang="en-US" sz="1100" dirty="0" smtClean="0"/>
                        <a:t>Absolute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אָבוֹת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אַחִים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----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אֲנָשִׁים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נָשִׁים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בָּתִּים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בָּנִים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בָּנוֹת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יָמִים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עָרִים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שֵׁמוֹת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Plural</a:t>
                      </a:r>
                    </a:p>
                    <a:p>
                      <a:r>
                        <a:rPr lang="en-US" sz="1100" dirty="0" smtClean="0"/>
                        <a:t>Construct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אֲבוֹת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אֲחֵי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----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אַנְשֵׁי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נְשֵׁי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בָּתֵּי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בְּנֵי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בְּנוֹת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יְמֵי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עָרֵי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שְׁמוֹת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Plural +</a:t>
                      </a:r>
                    </a:p>
                    <a:p>
                      <a:r>
                        <a:rPr lang="en-US" sz="1100" dirty="0" smtClean="0"/>
                        <a:t>2ms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sfx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אֲבֹתֶ֫יךָ</a:t>
                      </a:r>
                      <a:endParaRPr lang="en-US" sz="16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אַחֶ֫יךָ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אַחֹתֶ֫יךָ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אֲנָשֶׁ֫יךָ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נָשֶׁ֫יךָ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בָּתֶּ֫יךָ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בָּנֶ֫יךָ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בְּנֹתֶ֫יךָ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יָמֶ֫יךָ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עָרֶ֫יךָ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----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5463659"/>
            <a:ext cx="1215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אָבִי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100" dirty="0">
                <a:solidFill>
                  <a:schemeClr val="dk1"/>
                </a:solidFill>
              </a:rPr>
              <a:t>= my father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" y="5791200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אָבֹתַי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100" dirty="0">
                <a:solidFill>
                  <a:schemeClr val="dk1"/>
                </a:solidFill>
              </a:rPr>
              <a:t>= my </a:t>
            </a:r>
            <a:r>
              <a:rPr lang="en-US" sz="1100" dirty="0" smtClean="0">
                <a:solidFill>
                  <a:schemeClr val="dk1"/>
                </a:solidFill>
              </a:rPr>
              <a:t>fathers</a:t>
            </a:r>
            <a:endParaRPr lang="en-US" sz="1100" dirty="0">
              <a:solidFill>
                <a:schemeClr val="dk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73906" y="5463659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אָחִי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100" dirty="0" smtClean="0">
                <a:solidFill>
                  <a:schemeClr val="dk1"/>
                </a:solidFill>
              </a:rPr>
              <a:t>= </a:t>
            </a:r>
            <a:r>
              <a:rPr lang="en-US" sz="1100" dirty="0">
                <a:solidFill>
                  <a:schemeClr val="dk1"/>
                </a:solidFill>
              </a:rPr>
              <a:t>my </a:t>
            </a:r>
            <a:r>
              <a:rPr lang="en-US" sz="1100" dirty="0" smtClean="0">
                <a:solidFill>
                  <a:schemeClr val="dk1"/>
                </a:solidFill>
              </a:rPr>
              <a:t>brother</a:t>
            </a:r>
            <a:endParaRPr lang="en-US" sz="1100" dirty="0">
              <a:solidFill>
                <a:schemeClr val="dk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3906" y="5791200"/>
            <a:ext cx="1374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אַחַי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100" dirty="0" smtClean="0">
                <a:solidFill>
                  <a:schemeClr val="dk1"/>
                </a:solidFill>
              </a:rPr>
              <a:t>= </a:t>
            </a:r>
            <a:r>
              <a:rPr lang="en-US" sz="1100" dirty="0">
                <a:solidFill>
                  <a:schemeClr val="dk1"/>
                </a:solidFill>
              </a:rPr>
              <a:t>my </a:t>
            </a:r>
            <a:r>
              <a:rPr lang="en-US" sz="1100" dirty="0" smtClean="0">
                <a:solidFill>
                  <a:schemeClr val="dk1"/>
                </a:solidFill>
              </a:rPr>
              <a:t>brothers</a:t>
            </a:r>
            <a:endParaRPr lang="en-US" sz="1100" dirty="0">
              <a:solidFill>
                <a:schemeClr val="dk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19600" y="546365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בֵּיתִי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100" dirty="0" smtClean="0">
                <a:solidFill>
                  <a:schemeClr val="dk1"/>
                </a:solidFill>
              </a:rPr>
              <a:t>= </a:t>
            </a:r>
            <a:r>
              <a:rPr lang="en-US" sz="1100" dirty="0">
                <a:solidFill>
                  <a:schemeClr val="dk1"/>
                </a:solidFill>
              </a:rPr>
              <a:t>my </a:t>
            </a:r>
            <a:r>
              <a:rPr lang="en-US" sz="1100" dirty="0" smtClean="0">
                <a:solidFill>
                  <a:schemeClr val="dk1"/>
                </a:solidFill>
              </a:rPr>
              <a:t>house</a:t>
            </a:r>
            <a:endParaRPr lang="en-US" sz="1100" dirty="0">
              <a:solidFill>
                <a:schemeClr val="dk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6" y="1083842"/>
            <a:ext cx="20008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Table from </a:t>
            </a:r>
            <a:r>
              <a:rPr lang="en-US" sz="1200" dirty="0" err="1" smtClean="0"/>
              <a:t>Rocine</a:t>
            </a:r>
            <a:r>
              <a:rPr lang="en-US" sz="1200" dirty="0" smtClean="0"/>
              <a:t> 18, p. 102.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4738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Irregular nouns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517255"/>
              </p:ext>
            </p:extLst>
          </p:nvPr>
        </p:nvGraphicFramePr>
        <p:xfrm>
          <a:off x="0" y="1447800"/>
          <a:ext cx="9143998" cy="37719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8697"/>
                <a:gridCol w="761391"/>
                <a:gridCol w="761391"/>
                <a:gridCol w="761391"/>
                <a:gridCol w="761391"/>
                <a:gridCol w="761391"/>
                <a:gridCol w="761391"/>
                <a:gridCol w="761391"/>
                <a:gridCol w="761391"/>
                <a:gridCol w="761391"/>
                <a:gridCol w="761391"/>
                <a:gridCol w="761391"/>
              </a:tblGrid>
              <a:tr h="274320">
                <a:tc>
                  <a:txBody>
                    <a:bodyPr/>
                    <a:lstStyle/>
                    <a:p>
                      <a:pPr algn="r" rtl="0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Father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Brother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Sister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Woman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Daughter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City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Singular</a:t>
                      </a:r>
                    </a:p>
                    <a:p>
                      <a:r>
                        <a:rPr lang="en-US" sz="1100" dirty="0" smtClean="0"/>
                        <a:t>Absolute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אָב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אָח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אָחוֹת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אִישׁ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אִשָׁה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בַּיִת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בֵּן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בַּת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עִיר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שֵׁם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Singular</a:t>
                      </a:r>
                    </a:p>
                    <a:p>
                      <a:r>
                        <a:rPr lang="en-US" sz="1100" dirty="0" smtClean="0"/>
                        <a:t>Construct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אֲבִי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אֲחִי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אֲחוֹת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אִישׁ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אֵ֫שֶׁת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בֵּית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בֶּן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בַּת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עִיר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שֶׁם</a:t>
                      </a:r>
                      <a:r>
                        <a:rPr lang="he-IL" sz="1800" baseline="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שֵׁם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Sing. </a:t>
                      </a:r>
                      <a:r>
                        <a:rPr lang="en-US" sz="1100" baseline="0" dirty="0" smtClean="0"/>
                        <a:t>+ </a:t>
                      </a:r>
                    </a:p>
                    <a:p>
                      <a:r>
                        <a:rPr lang="en-US" sz="1100" baseline="0" dirty="0" smtClean="0"/>
                        <a:t>2ms </a:t>
                      </a:r>
                      <a:r>
                        <a:rPr lang="en-US" sz="1100" baseline="0" dirty="0" err="1" smtClean="0"/>
                        <a:t>sfx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אָבִיךָ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אָחִיךָ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אֲחוֹתְךָ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אִישְׁךָ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אִשְׁתְּךָ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בֵּיתְךָ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בִּנְךָ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בִּתְּךָ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יוֹמְךָ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עִירְךָ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שְׁמֶךָ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Plural</a:t>
                      </a:r>
                    </a:p>
                    <a:p>
                      <a:r>
                        <a:rPr lang="en-US" sz="1100" dirty="0" smtClean="0"/>
                        <a:t>Absolute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אָבוֹת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אַחִים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----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אֲנָשִׁים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נָשִׁים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בָּתִּים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בָּנִים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בָּנוֹת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יָמִים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עָרִים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שֵׁמוֹת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Plural</a:t>
                      </a:r>
                    </a:p>
                    <a:p>
                      <a:r>
                        <a:rPr lang="en-US" sz="1100" dirty="0" smtClean="0"/>
                        <a:t>Construct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אֲבוֹת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אֲחֵי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----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אַנְשֵׁי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נְשֵׁי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בָּתֵּי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בְּנֵי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בְּנוֹת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יְמֵי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עָרֵי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שְׁמוֹת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Plural +</a:t>
                      </a:r>
                    </a:p>
                    <a:p>
                      <a:r>
                        <a:rPr lang="en-US" sz="1100" dirty="0" smtClean="0"/>
                        <a:t>2ms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sfx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אֲבֹתֶ֫יךָ</a:t>
                      </a:r>
                      <a:endParaRPr lang="en-US" sz="16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אַחֶ֫יךָ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אַחֹתֶ֫יךָ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אֲנָשֶׁ֫יךָ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נָשֶׁ֫יךָ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בָּתֶּ֫יךָ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בָּנֶ֫יךָ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בְּנֹתֶ֫יךָ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יָמֶ֫יךָ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עָרֶ֫יךָ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----</a:t>
                      </a:r>
                      <a:endParaRPr lang="en-US" sz="1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5463659"/>
            <a:ext cx="1215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אָבִי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100" dirty="0">
                <a:solidFill>
                  <a:schemeClr val="dk1"/>
                </a:solidFill>
              </a:rPr>
              <a:t>= my father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" y="5791200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אָבֹתַי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100" dirty="0">
                <a:solidFill>
                  <a:schemeClr val="dk1"/>
                </a:solidFill>
              </a:rPr>
              <a:t>= my </a:t>
            </a:r>
            <a:r>
              <a:rPr lang="en-US" sz="1100" dirty="0" smtClean="0">
                <a:solidFill>
                  <a:schemeClr val="dk1"/>
                </a:solidFill>
              </a:rPr>
              <a:t>fathers</a:t>
            </a:r>
            <a:endParaRPr lang="en-US" sz="1100" dirty="0">
              <a:solidFill>
                <a:schemeClr val="dk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73906" y="5463659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אָחִי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100" dirty="0" smtClean="0">
                <a:solidFill>
                  <a:schemeClr val="dk1"/>
                </a:solidFill>
              </a:rPr>
              <a:t>= </a:t>
            </a:r>
            <a:r>
              <a:rPr lang="en-US" sz="1100" dirty="0">
                <a:solidFill>
                  <a:schemeClr val="dk1"/>
                </a:solidFill>
              </a:rPr>
              <a:t>my </a:t>
            </a:r>
            <a:r>
              <a:rPr lang="en-US" sz="1100" dirty="0" smtClean="0">
                <a:solidFill>
                  <a:schemeClr val="dk1"/>
                </a:solidFill>
              </a:rPr>
              <a:t>brother</a:t>
            </a:r>
            <a:endParaRPr lang="en-US" sz="1100" dirty="0">
              <a:solidFill>
                <a:schemeClr val="dk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3906" y="5791200"/>
            <a:ext cx="1374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אַחַי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100" dirty="0" smtClean="0">
                <a:solidFill>
                  <a:schemeClr val="dk1"/>
                </a:solidFill>
              </a:rPr>
              <a:t>= </a:t>
            </a:r>
            <a:r>
              <a:rPr lang="en-US" sz="1100" dirty="0">
                <a:solidFill>
                  <a:schemeClr val="dk1"/>
                </a:solidFill>
              </a:rPr>
              <a:t>my </a:t>
            </a:r>
            <a:r>
              <a:rPr lang="en-US" sz="1100" dirty="0" smtClean="0">
                <a:solidFill>
                  <a:schemeClr val="dk1"/>
                </a:solidFill>
              </a:rPr>
              <a:t>brothers</a:t>
            </a:r>
            <a:endParaRPr lang="en-US" sz="1100" dirty="0">
              <a:solidFill>
                <a:schemeClr val="dk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19600" y="5463659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בֵּיתִי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100" dirty="0" smtClean="0">
                <a:solidFill>
                  <a:schemeClr val="dk1"/>
                </a:solidFill>
              </a:rPr>
              <a:t>= </a:t>
            </a:r>
            <a:r>
              <a:rPr lang="en-US" sz="1100" dirty="0">
                <a:solidFill>
                  <a:schemeClr val="dk1"/>
                </a:solidFill>
              </a:rPr>
              <a:t>my </a:t>
            </a:r>
            <a:r>
              <a:rPr lang="en-US" sz="1100" dirty="0" smtClean="0">
                <a:solidFill>
                  <a:schemeClr val="dk1"/>
                </a:solidFill>
              </a:rPr>
              <a:t>house</a:t>
            </a:r>
            <a:endParaRPr lang="en-US" sz="1100" dirty="0">
              <a:solidFill>
                <a:schemeClr val="dk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229573" y="4191000"/>
            <a:ext cx="152400" cy="304800"/>
          </a:xfrm>
          <a:prstGeom prst="ellipse">
            <a:avLst/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524973" y="4191000"/>
            <a:ext cx="228600" cy="304800"/>
          </a:xfrm>
          <a:prstGeom prst="ellipse">
            <a:avLst/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524973" y="3657600"/>
            <a:ext cx="228600" cy="304800"/>
          </a:xfrm>
          <a:prstGeom prst="ellipse">
            <a:avLst/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330645" y="5562600"/>
            <a:ext cx="1499128" cy="600164"/>
          </a:xfrm>
          <a:prstGeom prst="rect">
            <a:avLst/>
          </a:prstGeom>
          <a:noFill/>
          <a:ln w="57150">
            <a:solidFill>
              <a:srgbClr val="FF0000">
                <a:alpha val="62000"/>
              </a:srgb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Note typos in </a:t>
            </a:r>
            <a:r>
              <a:rPr lang="en-US" sz="1100" dirty="0" err="1">
                <a:solidFill>
                  <a:schemeClr val="accent2">
                    <a:lumMod val="75000"/>
                  </a:schemeClr>
                </a:solidFill>
              </a:rPr>
              <a:t>Rocine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There are no </a:t>
            </a:r>
            <a:r>
              <a:rPr lang="en-US" sz="1100" dirty="0" err="1">
                <a:solidFill>
                  <a:schemeClr val="accent2">
                    <a:lumMod val="75000"/>
                  </a:schemeClr>
                </a:solidFill>
              </a:rPr>
              <a:t>dageshim</a:t>
            </a:r>
            <a:endParaRPr lang="en-US" sz="11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in these letters.</a:t>
            </a: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7363119" y="4543720"/>
            <a:ext cx="717090" cy="1018880"/>
          </a:xfrm>
          <a:prstGeom prst="straightConnector1">
            <a:avLst/>
          </a:prstGeom>
          <a:ln>
            <a:solidFill>
              <a:srgbClr val="FF0000">
                <a:alpha val="46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0"/>
          </p:cNvCxnSpPr>
          <p:nvPr/>
        </p:nvCxnSpPr>
        <p:spPr>
          <a:xfrm flipV="1">
            <a:off x="8080209" y="4515439"/>
            <a:ext cx="480115" cy="1047161"/>
          </a:xfrm>
          <a:prstGeom prst="straightConnector1">
            <a:avLst/>
          </a:prstGeom>
          <a:ln>
            <a:solidFill>
              <a:srgbClr val="FF0000">
                <a:alpha val="46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0"/>
          </p:cNvCxnSpPr>
          <p:nvPr/>
        </p:nvCxnSpPr>
        <p:spPr>
          <a:xfrm flipV="1">
            <a:off x="8080209" y="3968685"/>
            <a:ext cx="470688" cy="1593915"/>
          </a:xfrm>
          <a:prstGeom prst="straightConnector1">
            <a:avLst/>
          </a:prstGeom>
          <a:ln>
            <a:solidFill>
              <a:srgbClr val="FF0000">
                <a:alpha val="46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676" y="1083842"/>
            <a:ext cx="20008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Table from </a:t>
            </a:r>
            <a:r>
              <a:rPr lang="en-US" sz="1200" dirty="0" err="1" smtClean="0"/>
              <a:t>Rocine</a:t>
            </a:r>
            <a:r>
              <a:rPr lang="en-US" sz="1200" dirty="0" smtClean="0"/>
              <a:t> 18, p. 102.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3575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Review - Discourse profile of Historical Narrative</a:t>
            </a:r>
            <a:endParaRPr lang="en-US" sz="32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</a:pPr>
            <a:r>
              <a:rPr lang="en-US" sz="2500" b="1" dirty="0"/>
              <a:t>Topicalization</a:t>
            </a:r>
            <a:r>
              <a:rPr lang="en-US" sz="2500" dirty="0"/>
              <a:t>: X-</a:t>
            </a:r>
            <a:r>
              <a:rPr lang="en-US" sz="2500" dirty="0" err="1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background</a:t>
            </a:r>
            <a:r>
              <a:rPr lang="en-US" sz="2500" dirty="0"/>
              <a:t>: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sz="2500" dirty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Transition marker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r>
              <a:rPr lang="en-US" sz="2500" dirty="0"/>
              <a:t>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/>
              <a:t>Scene setting</a:t>
            </a:r>
            <a:r>
              <a:rPr lang="en-US" sz="2500" dirty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</a:p>
          <a:p>
            <a:pPr marL="1035050" indent="-457200">
              <a:buFont typeface="+mj-lt"/>
              <a:buAutoNum type="arabicPeriod" startAt="2"/>
            </a:pPr>
            <a:r>
              <a:rPr lang="en-US" sz="2500" b="1" dirty="0" err="1"/>
              <a:t>Irrealis</a:t>
            </a:r>
            <a:r>
              <a:rPr lang="en-US" sz="2500" b="1" dirty="0"/>
              <a:t> scene setting</a:t>
            </a:r>
            <a:r>
              <a:rPr lang="en-US" sz="2500" dirty="0"/>
              <a:t>: Negation of any verb by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455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</a:pPr>
            <a:r>
              <a:rPr lang="en-US" sz="2500" b="1" dirty="0"/>
              <a:t>Topicalization</a:t>
            </a:r>
            <a:r>
              <a:rPr lang="en-US" sz="2500" dirty="0"/>
              <a:t>: X-</a:t>
            </a:r>
            <a:r>
              <a:rPr lang="en-US" sz="2500" dirty="0" err="1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background</a:t>
            </a:r>
            <a:r>
              <a:rPr lang="en-US" sz="2500" dirty="0"/>
              <a:t>: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sz="2500" dirty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Transition marker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r>
              <a:rPr lang="en-US" sz="2500" dirty="0"/>
              <a:t>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/>
              <a:t>Scene setting</a:t>
            </a:r>
            <a:r>
              <a:rPr lang="en-US" sz="2500" dirty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</a:p>
          <a:p>
            <a:pPr marL="1035050" indent="-457200">
              <a:buFont typeface="+mj-lt"/>
              <a:buAutoNum type="arabicPeriod" startAt="2"/>
            </a:pPr>
            <a:r>
              <a:rPr lang="en-US" sz="2500" b="1" dirty="0" err="1"/>
              <a:t>Irrealis</a:t>
            </a:r>
            <a:r>
              <a:rPr lang="en-US" sz="2500" b="1" dirty="0"/>
              <a:t> scene setting</a:t>
            </a:r>
            <a:r>
              <a:rPr lang="en-US" sz="2500" dirty="0"/>
              <a:t>: Negation of any verb by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400800" y="1143000"/>
            <a:ext cx="24384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Skeleton or Framework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2075506"/>
            <a:ext cx="4191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Details: setting, summary, elaboration, etc.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Review - Discourse profile of Historical Narrative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662321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</a:pPr>
            <a:r>
              <a:rPr lang="en-US" sz="2500" b="1" dirty="0"/>
              <a:t>Topicalization</a:t>
            </a:r>
            <a:r>
              <a:rPr lang="en-US" sz="2500" dirty="0"/>
              <a:t>: X-</a:t>
            </a:r>
            <a:r>
              <a:rPr lang="en-US" sz="2500" dirty="0" err="1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background</a:t>
            </a:r>
            <a:r>
              <a:rPr lang="en-US" sz="2500" dirty="0"/>
              <a:t>: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sz="2500" dirty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Transition marker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r>
              <a:rPr lang="en-US" sz="2500" dirty="0"/>
              <a:t>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/>
              <a:t>Scene setting</a:t>
            </a:r>
            <a:r>
              <a:rPr lang="en-US" sz="2500" dirty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</a:p>
          <a:p>
            <a:pPr marL="1035050" indent="-457200">
              <a:buFont typeface="+mj-lt"/>
              <a:buAutoNum type="arabicPeriod" startAt="2"/>
            </a:pPr>
            <a:r>
              <a:rPr lang="en-US" sz="2500" b="1" dirty="0" err="1"/>
              <a:t>Irrealis</a:t>
            </a:r>
            <a:r>
              <a:rPr lang="en-US" sz="2500" b="1" dirty="0"/>
              <a:t> scene setting</a:t>
            </a:r>
            <a:r>
              <a:rPr lang="en-US" sz="2500" dirty="0"/>
              <a:t>: Negation of any verb by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1143000"/>
            <a:ext cx="24384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Skeleton or Framework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2075506"/>
            <a:ext cx="4191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Details: setting, summary, elaboration, etc.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86200" y="849868"/>
            <a:ext cx="2403307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Advances the narrative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800000">
            <a:off x="6252014" y="3451884"/>
            <a:ext cx="2628900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Retards the narrative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Review - Discourse profile of Historical Narrative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0325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you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Try reading the lesson verse.</a:t>
            </a:r>
          </a:p>
          <a:p>
            <a:pPr lvl="1"/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חֹתֵן</a:t>
            </a:r>
            <a:r>
              <a:rPr lang="he-IL" dirty="0" smtClean="0"/>
              <a:t> </a:t>
            </a:r>
            <a:r>
              <a:rPr lang="en-US" dirty="0" smtClean="0"/>
              <a:t> means </a:t>
            </a:r>
            <a:r>
              <a:rPr lang="en-US" i="1" dirty="0"/>
              <a:t>(father) </a:t>
            </a:r>
            <a:r>
              <a:rPr lang="en-US" i="1" dirty="0" smtClean="0"/>
              <a:t>in-law</a:t>
            </a:r>
          </a:p>
          <a:p>
            <a:pPr lvl="1"/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טוֹב</a:t>
            </a:r>
            <a:r>
              <a:rPr lang="he-IL" dirty="0" smtClean="0"/>
              <a:t> </a:t>
            </a:r>
            <a:r>
              <a:rPr lang="en-US" dirty="0" smtClean="0"/>
              <a:t> means </a:t>
            </a:r>
            <a:r>
              <a:rPr lang="en-US" i="1" dirty="0"/>
              <a:t>good</a:t>
            </a:r>
          </a:p>
          <a:p>
            <a:pPr lvl="1"/>
            <a:r>
              <a:rPr lang="en-US" dirty="0"/>
              <a:t> One challenge is to decide where the direct speech begins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definiteness </a:t>
            </a:r>
            <a:r>
              <a:rPr lang="en-US" dirty="0" smtClean="0"/>
              <a:t>of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הַדָּבָר</a:t>
            </a:r>
            <a:r>
              <a:rPr lang="he-IL" dirty="0" smtClean="0"/>
              <a:t> </a:t>
            </a:r>
            <a:r>
              <a:rPr lang="en-US" dirty="0" smtClean="0"/>
              <a:t> indicates </a:t>
            </a:r>
            <a:r>
              <a:rPr lang="en-US" dirty="0"/>
              <a:t>it is the subject of its clause (see </a:t>
            </a:r>
            <a:r>
              <a:rPr lang="en-US" dirty="0" err="1"/>
              <a:t>Rocine</a:t>
            </a:r>
            <a:r>
              <a:rPr lang="en-US" dirty="0"/>
              <a:t> 6.4a) 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0668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חֹתֵן מֹשֶׁה אֵלָיו לֹא־טוֹב הַדָּבָר אֲשֶׁר אַתָּה עֹשֶׂה׃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170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</a:pPr>
            <a:r>
              <a:rPr lang="en-US" sz="2500" b="1" dirty="0"/>
              <a:t>Topicalization</a:t>
            </a:r>
            <a:r>
              <a:rPr lang="en-US" sz="2500" dirty="0"/>
              <a:t>: X-</a:t>
            </a:r>
            <a:r>
              <a:rPr lang="en-US" sz="2500" dirty="0" err="1"/>
              <a:t>qatal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/>
              <a:t>Relative past background</a:t>
            </a:r>
            <a:r>
              <a:rPr lang="en-US" sz="2500" dirty="0"/>
              <a:t>: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אֲשֶׁר</a:t>
            </a:r>
            <a:r>
              <a:rPr lang="he-IL" sz="2500" dirty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qatal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Transition marker</a:t>
            </a:r>
            <a:r>
              <a:rPr lang="en-US" sz="2500" dirty="0"/>
              <a:t>: </a:t>
            </a:r>
            <a:r>
              <a:rPr lang="en-US" sz="2500" dirty="0" err="1"/>
              <a:t>Wayyiqtol</a:t>
            </a:r>
            <a:r>
              <a:rPr lang="en-US" sz="2500" dirty="0"/>
              <a:t>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/>
              <a:t>Scene setting</a:t>
            </a:r>
            <a:r>
              <a:rPr lang="en-US" sz="2500" dirty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</a:p>
          <a:p>
            <a:pPr marL="1035050" indent="-457200">
              <a:buFont typeface="+mj-lt"/>
              <a:buAutoNum type="arabicPeriod" startAt="2"/>
            </a:pPr>
            <a:r>
              <a:rPr lang="en-US" sz="2500" b="1" dirty="0" err="1"/>
              <a:t>Irrealis</a:t>
            </a:r>
            <a:r>
              <a:rPr lang="en-US" sz="2500" b="1" dirty="0"/>
              <a:t> scene setting</a:t>
            </a:r>
            <a:r>
              <a:rPr lang="en-US" sz="2500" dirty="0"/>
              <a:t>: Negation of any verb by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1143000"/>
            <a:ext cx="24384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Skeleton or Framework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2075506"/>
            <a:ext cx="419100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Details: setting, summary, elaboration, etc.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86200" y="849868"/>
            <a:ext cx="2403307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Advances the narrative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800000">
            <a:off x="6252014" y="3451884"/>
            <a:ext cx="2628900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Retards the narrative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800000">
            <a:off x="7082884" y="3050489"/>
            <a:ext cx="1937719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Increasingly static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Review - Discourse profile of Historical Narrative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664810"/>
            <a:ext cx="2438399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Dynamic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9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 smtClean="0"/>
              <a:t>Wayyiqtol</a:t>
            </a:r>
            <a:endParaRPr lang="en-US" sz="25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</a:t>
            </a:r>
            <a:r>
              <a:rPr lang="en-US" sz="2500" dirty="0" err="1" smtClean="0"/>
              <a:t>qatal</a:t>
            </a:r>
            <a:endParaRPr lang="en-US" sz="2500" dirty="0">
              <a:solidFill>
                <a:srgbClr val="0000FF"/>
              </a:solidFill>
            </a:endParaRPr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>
                <a:solidFill>
                  <a:srgbClr val="FF0000"/>
                </a:solidFill>
              </a:rPr>
              <a:t>Embedded Direct Speech</a:t>
            </a:r>
          </a:p>
          <a:p>
            <a:pPr marL="804863" indent="-457200">
              <a:buFont typeface="+mj-lt"/>
              <a:buAutoNum type="arabicPeriod" startAt="2"/>
            </a:pPr>
            <a:r>
              <a:rPr lang="en-US" sz="2500" b="1" dirty="0" smtClean="0"/>
              <a:t>Relative </a:t>
            </a:r>
            <a:r>
              <a:rPr lang="en-US" sz="2500" b="1" dirty="0"/>
              <a:t>past </a:t>
            </a:r>
            <a:r>
              <a:rPr lang="en-US" sz="2500" b="1" dirty="0" smtClean="0"/>
              <a:t>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Qatal</a:t>
            </a:r>
            <a:r>
              <a:rPr lang="en-US" sz="2500" dirty="0" smtClean="0"/>
              <a:t> in dependent clause</a:t>
            </a:r>
            <a:endParaRPr lang="en-US" sz="2500" dirty="0"/>
          </a:p>
          <a:p>
            <a:pPr marL="912813" indent="-457200">
              <a:buFont typeface="+mj-lt"/>
              <a:buAutoNum type="arabicPeriod" startAt="2"/>
            </a:pPr>
            <a:r>
              <a:rPr lang="en-US" sz="2500" b="1" dirty="0" smtClean="0">
                <a:solidFill>
                  <a:srgbClr val="FF0000"/>
                </a:solidFill>
              </a:rPr>
              <a:t>Non-past background</a:t>
            </a:r>
            <a:r>
              <a:rPr lang="en-US" sz="2500" dirty="0" smtClean="0">
                <a:solidFill>
                  <a:srgbClr val="FF0000"/>
                </a:solidFill>
              </a:rPr>
              <a:t>: </a:t>
            </a:r>
            <a:r>
              <a:rPr lang="en-US" sz="2500" dirty="0" err="1" smtClean="0">
                <a:solidFill>
                  <a:srgbClr val="FF0000"/>
                </a:solidFill>
              </a:rPr>
              <a:t>Yiqtol</a:t>
            </a:r>
            <a:r>
              <a:rPr lang="en-US" sz="2500" dirty="0" smtClean="0">
                <a:solidFill>
                  <a:srgbClr val="FF0000"/>
                </a:solidFill>
              </a:rPr>
              <a:t> in dependent clause</a:t>
            </a:r>
            <a:endParaRPr lang="he-IL" sz="25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030288" indent="-457200">
              <a:buFont typeface="+mj-lt"/>
              <a:buAutoNum type="arabicPeriod" startAt="2"/>
            </a:pPr>
            <a:r>
              <a:rPr lang="en-US" sz="2500" b="1" dirty="0" err="1" smtClean="0">
                <a:solidFill>
                  <a:srgbClr val="FF0000"/>
                </a:solidFill>
              </a:rPr>
              <a:t>Backgrounded</a:t>
            </a:r>
            <a:r>
              <a:rPr lang="en-US" sz="2500" b="1" dirty="0" smtClean="0">
                <a:solidFill>
                  <a:srgbClr val="FF0000"/>
                </a:solidFill>
              </a:rPr>
              <a:t> activities</a:t>
            </a:r>
            <a:r>
              <a:rPr lang="en-US" sz="2500" dirty="0" smtClean="0">
                <a:solidFill>
                  <a:srgbClr val="FF0000"/>
                </a:solidFill>
              </a:rPr>
              <a:t>: Participle</a:t>
            </a:r>
            <a:endParaRPr lang="en-US" sz="2500" dirty="0">
              <a:solidFill>
                <a:srgbClr val="FF0000"/>
              </a:solidFill>
            </a:endParaRPr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/>
              <a:t>Transition </a:t>
            </a:r>
            <a:r>
              <a:rPr lang="en-US" sz="2500" b="1" dirty="0" smtClean="0"/>
              <a:t>marker</a:t>
            </a:r>
            <a:r>
              <a:rPr lang="en-US" sz="2500" dirty="0" smtClean="0"/>
              <a:t>: Mainline form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252538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  <a:endParaRPr lang="en-US" sz="2500" dirty="0" smtClean="0"/>
          </a:p>
          <a:p>
            <a:pPr marL="1376363" indent="-457200">
              <a:buFont typeface="+mj-lt"/>
              <a:buAutoNum type="arabicPeriod" startAt="2"/>
            </a:pPr>
            <a:r>
              <a:rPr lang="en-US" sz="2500" b="1" dirty="0" err="1" smtClean="0"/>
              <a:t>Irrealis</a:t>
            </a:r>
            <a:r>
              <a:rPr lang="en-US" sz="2500" b="1" dirty="0" smtClean="0"/>
              <a:t> scene setting</a:t>
            </a:r>
            <a:r>
              <a:rPr lang="en-US" sz="2500" dirty="0" smtClean="0"/>
              <a:t>: Negation of any verb</a:t>
            </a:r>
          </a:p>
          <a:p>
            <a:pPr marL="796925" indent="0">
              <a:buNone/>
            </a:pPr>
            <a:endParaRPr lang="en-US" sz="25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Additions to the Discourse Profile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7924800" y="4362679"/>
            <a:ext cx="1033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err="1" smtClean="0">
                <a:solidFill>
                  <a:srgbClr val="FF0000"/>
                </a:solidFill>
              </a:rPr>
              <a:t>Rocine</a:t>
            </a:r>
            <a:r>
              <a:rPr lang="en-US" sz="1400" dirty="0" smtClean="0">
                <a:solidFill>
                  <a:srgbClr val="FF0000"/>
                </a:solidFill>
              </a:rPr>
              <a:t> 12.2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4800" y="3879882"/>
            <a:ext cx="1033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err="1" smtClean="0">
                <a:solidFill>
                  <a:srgbClr val="FF0000"/>
                </a:solidFill>
              </a:rPr>
              <a:t>Rocine</a:t>
            </a:r>
            <a:r>
              <a:rPr lang="en-US" sz="1400" dirty="0" smtClean="0">
                <a:solidFill>
                  <a:srgbClr val="FF0000"/>
                </a:solidFill>
              </a:rPr>
              <a:t> 13.3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35152" y="3012389"/>
            <a:ext cx="2323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err="1" smtClean="0">
                <a:solidFill>
                  <a:srgbClr val="FF0000"/>
                </a:solidFill>
              </a:rPr>
              <a:t>Rocine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16 Genesis 22 reading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214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>
                <a:solidFill>
                  <a:srgbClr val="FF00FF"/>
                </a:solidFill>
              </a:rPr>
              <a:t>Wayyiqtol</a:t>
            </a:r>
            <a:r>
              <a:rPr lang="en-US" sz="2500" dirty="0"/>
              <a:t>	</a:t>
            </a:r>
            <a:r>
              <a:rPr lang="en-US" sz="2500" dirty="0" err="1">
                <a:solidFill>
                  <a:srgbClr val="0000FF"/>
                </a:solidFill>
              </a:rPr>
              <a:t>Weqatal</a:t>
            </a:r>
            <a:r>
              <a:rPr lang="en-US" sz="2500" dirty="0"/>
              <a:t>	</a:t>
            </a:r>
            <a:r>
              <a:rPr lang="en-US" sz="2500" dirty="0" err="1">
                <a:solidFill>
                  <a:srgbClr val="0000FF"/>
                </a:solidFill>
              </a:rPr>
              <a:t>Weqatal</a:t>
            </a:r>
            <a:endParaRPr lang="en-US" sz="25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>
                <a:solidFill>
                  <a:srgbClr val="FF00FF"/>
                </a:solidFill>
              </a:rPr>
              <a:t>X-</a:t>
            </a:r>
            <a:r>
              <a:rPr lang="en-US" sz="2500" dirty="0" err="1">
                <a:solidFill>
                  <a:srgbClr val="FF00FF"/>
                </a:solidFill>
              </a:rPr>
              <a:t>qatal</a:t>
            </a:r>
            <a:r>
              <a:rPr lang="en-US" sz="2500" dirty="0"/>
              <a:t>	</a:t>
            </a:r>
            <a:r>
              <a:rPr lang="en-US" sz="2500" dirty="0">
                <a:solidFill>
                  <a:srgbClr val="0000FF"/>
                </a:solidFill>
              </a:rPr>
              <a:t>X-</a:t>
            </a:r>
            <a:r>
              <a:rPr lang="en-US" sz="2500" dirty="0" err="1">
                <a:solidFill>
                  <a:srgbClr val="0000FF"/>
                </a:solidFill>
              </a:rPr>
              <a:t>yiqtol</a:t>
            </a:r>
            <a:r>
              <a:rPr lang="en-US" sz="2500" dirty="0"/>
              <a:t>	</a:t>
            </a:r>
            <a:r>
              <a:rPr lang="en-US" sz="2500" dirty="0">
                <a:solidFill>
                  <a:srgbClr val="0000FF"/>
                </a:solidFill>
              </a:rPr>
              <a:t>X-</a:t>
            </a:r>
            <a:r>
              <a:rPr lang="en-US" sz="2500" dirty="0" err="1">
                <a:solidFill>
                  <a:srgbClr val="0000FF"/>
                </a:solidFill>
              </a:rPr>
              <a:t>yiqtol</a:t>
            </a:r>
            <a:endParaRPr lang="en-US" sz="2500" dirty="0">
              <a:solidFill>
                <a:srgbClr val="0000FF"/>
              </a:solidFill>
            </a:endParaRPr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Embedded Direct Speech</a:t>
            </a:r>
          </a:p>
          <a:p>
            <a:pPr marL="804863" indent="-457200">
              <a:buFont typeface="+mj-lt"/>
              <a:buAutoNum type="arabicPeriod" startAt="2"/>
            </a:pPr>
            <a:r>
              <a:rPr lang="en-US" sz="2500" b="1" dirty="0" smtClean="0"/>
              <a:t>Relative </a:t>
            </a:r>
            <a:r>
              <a:rPr lang="en-US" sz="2500" b="1" dirty="0"/>
              <a:t>past </a:t>
            </a:r>
            <a:r>
              <a:rPr lang="en-US" sz="2500" b="1" dirty="0" smtClean="0"/>
              <a:t>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Qatal</a:t>
            </a:r>
            <a:r>
              <a:rPr lang="en-US" sz="2500" dirty="0" smtClean="0"/>
              <a:t> in dependent clause</a:t>
            </a:r>
            <a:endParaRPr lang="en-US" sz="2500" dirty="0"/>
          </a:p>
          <a:p>
            <a:pPr marL="912813" indent="-457200">
              <a:buFont typeface="+mj-lt"/>
              <a:buAutoNum type="arabicPeriod" startAt="2"/>
            </a:pPr>
            <a:r>
              <a:rPr lang="en-US" sz="2500" b="1" dirty="0" smtClean="0"/>
              <a:t>Non-past 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Yiqtol</a:t>
            </a:r>
            <a:r>
              <a:rPr lang="en-US" sz="2500" dirty="0" smtClean="0"/>
              <a:t> in dependent clause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030288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/>
              <a:t>Transition </a:t>
            </a:r>
            <a:r>
              <a:rPr lang="en-US" sz="2500" b="1" dirty="0" smtClean="0"/>
              <a:t>marker</a:t>
            </a:r>
            <a:r>
              <a:rPr lang="en-US" sz="2500" dirty="0" smtClean="0"/>
              <a:t>: Mainline form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252538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  <a:endParaRPr lang="en-US" sz="2500" dirty="0" smtClean="0"/>
          </a:p>
          <a:p>
            <a:pPr marL="1376363" indent="-457200">
              <a:buFont typeface="+mj-lt"/>
              <a:buAutoNum type="arabicPeriod" startAt="2"/>
            </a:pPr>
            <a:r>
              <a:rPr lang="en-US" sz="2500" b="1" dirty="0" err="1" smtClean="0"/>
              <a:t>Irrealis</a:t>
            </a:r>
            <a:r>
              <a:rPr lang="en-US" sz="2500" b="1" dirty="0" smtClean="0"/>
              <a:t> scene setting</a:t>
            </a:r>
            <a:r>
              <a:rPr lang="en-US" sz="2500" dirty="0" smtClean="0"/>
              <a:t>: Negation of any verb</a:t>
            </a:r>
          </a:p>
          <a:p>
            <a:pPr marL="796925" indent="0">
              <a:buNone/>
            </a:pPr>
            <a:endParaRPr lang="en-US" sz="25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Additions to the Discourse Profile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4450186" y="759021"/>
            <a:ext cx="16411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Predictive Narrative 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759021"/>
            <a:ext cx="16307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FF00FF"/>
                </a:solidFill>
              </a:rPr>
              <a:t>Historical Narrative 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4290" y="759021"/>
            <a:ext cx="20082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Instructional Discourse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6004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err="1">
                <a:solidFill>
                  <a:srgbClr val="FF00FF"/>
                </a:solidFill>
              </a:rPr>
              <a:t>Wayyiqtol</a:t>
            </a:r>
            <a:r>
              <a:rPr lang="en-US" sz="2500" dirty="0"/>
              <a:t>	</a:t>
            </a:r>
            <a:r>
              <a:rPr lang="en-US" sz="2500" dirty="0" err="1">
                <a:solidFill>
                  <a:srgbClr val="0000FF"/>
                </a:solidFill>
              </a:rPr>
              <a:t>Weqatal</a:t>
            </a:r>
            <a:r>
              <a:rPr lang="en-US" sz="2500" dirty="0"/>
              <a:t>	</a:t>
            </a:r>
            <a:r>
              <a:rPr lang="en-US" sz="2500" dirty="0" err="1">
                <a:solidFill>
                  <a:srgbClr val="0000FF"/>
                </a:solidFill>
              </a:rPr>
              <a:t>Weqatal</a:t>
            </a:r>
            <a:endParaRPr lang="en-US" sz="25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2500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>
                <a:solidFill>
                  <a:srgbClr val="FF00FF"/>
                </a:solidFill>
              </a:rPr>
              <a:t>X-</a:t>
            </a:r>
            <a:r>
              <a:rPr lang="en-US" sz="2500" dirty="0" err="1">
                <a:solidFill>
                  <a:srgbClr val="FF00FF"/>
                </a:solidFill>
              </a:rPr>
              <a:t>qatal</a:t>
            </a:r>
            <a:r>
              <a:rPr lang="en-US" sz="2500" dirty="0"/>
              <a:t>	</a:t>
            </a:r>
            <a:r>
              <a:rPr lang="en-US" sz="2500" dirty="0">
                <a:solidFill>
                  <a:srgbClr val="0000FF"/>
                </a:solidFill>
              </a:rPr>
              <a:t>X-</a:t>
            </a:r>
            <a:r>
              <a:rPr lang="en-US" sz="2500" dirty="0" err="1">
                <a:solidFill>
                  <a:srgbClr val="0000FF"/>
                </a:solidFill>
              </a:rPr>
              <a:t>yiqtol</a:t>
            </a:r>
            <a:r>
              <a:rPr lang="en-US" sz="2500" dirty="0"/>
              <a:t>	</a:t>
            </a:r>
            <a:r>
              <a:rPr lang="en-US" sz="2500" dirty="0">
                <a:solidFill>
                  <a:srgbClr val="0000FF"/>
                </a:solidFill>
              </a:rPr>
              <a:t>X-</a:t>
            </a:r>
            <a:r>
              <a:rPr lang="en-US" sz="2500" dirty="0" err="1">
                <a:solidFill>
                  <a:srgbClr val="0000FF"/>
                </a:solidFill>
              </a:rPr>
              <a:t>yiqtol</a:t>
            </a:r>
            <a:endParaRPr lang="en-US" sz="2500" dirty="0">
              <a:solidFill>
                <a:srgbClr val="0000FF"/>
              </a:solidFill>
            </a:endParaRPr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Embedded Direct Speech</a:t>
            </a:r>
          </a:p>
          <a:p>
            <a:pPr marL="804863" indent="-457200">
              <a:buFont typeface="+mj-lt"/>
              <a:buAutoNum type="arabicPeriod" startAt="2"/>
            </a:pPr>
            <a:r>
              <a:rPr lang="en-US" sz="2500" b="1" dirty="0" smtClean="0"/>
              <a:t>Relative </a:t>
            </a:r>
            <a:r>
              <a:rPr lang="en-US" sz="2500" b="1" dirty="0"/>
              <a:t>past </a:t>
            </a:r>
            <a:r>
              <a:rPr lang="en-US" sz="2500" b="1" dirty="0" smtClean="0"/>
              <a:t>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Qatal</a:t>
            </a:r>
            <a:r>
              <a:rPr lang="en-US" sz="2500" dirty="0" smtClean="0"/>
              <a:t> in dependent clause</a:t>
            </a:r>
            <a:endParaRPr lang="en-US" sz="2500" dirty="0"/>
          </a:p>
          <a:p>
            <a:pPr marL="912813" indent="-457200">
              <a:buFont typeface="+mj-lt"/>
              <a:buAutoNum type="arabicPeriod" startAt="2"/>
            </a:pPr>
            <a:r>
              <a:rPr lang="en-US" sz="2500" b="1" dirty="0" smtClean="0"/>
              <a:t>Non-past background</a:t>
            </a:r>
            <a:r>
              <a:rPr lang="en-US" sz="2500" dirty="0" smtClean="0"/>
              <a:t>: </a:t>
            </a:r>
            <a:r>
              <a:rPr lang="en-US" sz="2500" dirty="0" err="1" smtClean="0"/>
              <a:t>Yiqtol</a:t>
            </a:r>
            <a:r>
              <a:rPr lang="en-US" sz="2500" dirty="0" smtClean="0"/>
              <a:t> in dependent clause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030288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/>
              <a:t>Transition </a:t>
            </a:r>
            <a:r>
              <a:rPr lang="en-US" sz="2500" b="1" dirty="0" smtClean="0"/>
              <a:t>marker</a:t>
            </a:r>
            <a:r>
              <a:rPr lang="en-US" sz="2500" dirty="0" smtClean="0"/>
              <a:t>: Mainline form of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  <a:endParaRPr lang="en-US" sz="25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1252538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Clause</a:t>
            </a:r>
            <a:endParaRPr lang="en-US" sz="2500" dirty="0" smtClean="0"/>
          </a:p>
          <a:p>
            <a:pPr marL="1376363" indent="-457200">
              <a:buFont typeface="+mj-lt"/>
              <a:buAutoNum type="arabicPeriod" startAt="2"/>
            </a:pPr>
            <a:r>
              <a:rPr lang="en-US" sz="2500" b="1" dirty="0" err="1" smtClean="0"/>
              <a:t>Irrealis</a:t>
            </a:r>
            <a:r>
              <a:rPr lang="en-US" sz="2500" b="1" dirty="0" smtClean="0"/>
              <a:t> scene setting</a:t>
            </a:r>
            <a:r>
              <a:rPr lang="en-US" sz="2500" dirty="0" smtClean="0"/>
              <a:t>: Negation of any verb</a:t>
            </a:r>
          </a:p>
          <a:p>
            <a:pPr marL="796925" indent="0">
              <a:buNone/>
            </a:pPr>
            <a:endParaRPr lang="en-US" sz="25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792588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Additions to the Discourse Profile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4450186" y="759021"/>
            <a:ext cx="16411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Predictive Narrative 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759021"/>
            <a:ext cx="16307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FF00FF"/>
                </a:solidFill>
              </a:rPr>
              <a:t>Historical Narrative </a:t>
            </a:r>
            <a:endParaRPr lang="en-US" sz="1400" dirty="0">
              <a:solidFill>
                <a:srgbClr val="FF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4290" y="759021"/>
            <a:ext cx="20082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Instructional Discourse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037478" y="703004"/>
            <a:ext cx="2212525" cy="2298624"/>
          </a:xfrm>
          <a:custGeom>
            <a:avLst/>
            <a:gdLst>
              <a:gd name="connsiteX0" fmla="*/ 1743947 w 2212525"/>
              <a:gd name="connsiteY0" fmla="*/ 116146 h 2298624"/>
              <a:gd name="connsiteX1" fmla="*/ 1134347 w 2212525"/>
              <a:gd name="connsiteY1" fmla="*/ 1846 h 2298624"/>
              <a:gd name="connsiteX2" fmla="*/ 258047 w 2212525"/>
              <a:gd name="connsiteY2" fmla="*/ 58996 h 2298624"/>
              <a:gd name="connsiteX3" fmla="*/ 872 w 2212525"/>
              <a:gd name="connsiteY3" fmla="*/ 230446 h 2298624"/>
              <a:gd name="connsiteX4" fmla="*/ 191372 w 2212525"/>
              <a:gd name="connsiteY4" fmla="*/ 773371 h 2298624"/>
              <a:gd name="connsiteX5" fmla="*/ 629522 w 2212525"/>
              <a:gd name="connsiteY5" fmla="*/ 1602046 h 2298624"/>
              <a:gd name="connsiteX6" fmla="*/ 1010522 w 2212525"/>
              <a:gd name="connsiteY6" fmla="*/ 2183071 h 2298624"/>
              <a:gd name="connsiteX7" fmla="*/ 1686797 w 2212525"/>
              <a:gd name="connsiteY7" fmla="*/ 2297371 h 2298624"/>
              <a:gd name="connsiteX8" fmla="*/ 2182097 w 2212525"/>
              <a:gd name="connsiteY8" fmla="*/ 2154496 h 2298624"/>
              <a:gd name="connsiteX9" fmla="*/ 2134472 w 2212525"/>
              <a:gd name="connsiteY9" fmla="*/ 1592521 h 2298624"/>
              <a:gd name="connsiteX10" fmla="*/ 1934447 w 2212525"/>
              <a:gd name="connsiteY10" fmla="*/ 706696 h 2298624"/>
              <a:gd name="connsiteX11" fmla="*/ 1743947 w 2212525"/>
              <a:gd name="connsiteY11" fmla="*/ 116146 h 229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12525" h="2298624">
                <a:moveTo>
                  <a:pt x="1743947" y="116146"/>
                </a:moveTo>
                <a:cubicBezTo>
                  <a:pt x="1610597" y="-1329"/>
                  <a:pt x="1381997" y="11371"/>
                  <a:pt x="1134347" y="1846"/>
                </a:cubicBezTo>
                <a:cubicBezTo>
                  <a:pt x="886697" y="-7679"/>
                  <a:pt x="446959" y="20896"/>
                  <a:pt x="258047" y="58996"/>
                </a:cubicBezTo>
                <a:cubicBezTo>
                  <a:pt x="69135" y="97096"/>
                  <a:pt x="11984" y="111384"/>
                  <a:pt x="872" y="230446"/>
                </a:cubicBezTo>
                <a:cubicBezTo>
                  <a:pt x="-10240" y="349508"/>
                  <a:pt x="86597" y="544771"/>
                  <a:pt x="191372" y="773371"/>
                </a:cubicBezTo>
                <a:cubicBezTo>
                  <a:pt x="296147" y="1001971"/>
                  <a:pt x="492997" y="1367096"/>
                  <a:pt x="629522" y="1602046"/>
                </a:cubicBezTo>
                <a:cubicBezTo>
                  <a:pt x="766047" y="1836996"/>
                  <a:pt x="834310" y="2067184"/>
                  <a:pt x="1010522" y="2183071"/>
                </a:cubicBezTo>
                <a:cubicBezTo>
                  <a:pt x="1186734" y="2298958"/>
                  <a:pt x="1491535" y="2302133"/>
                  <a:pt x="1686797" y="2297371"/>
                </a:cubicBezTo>
                <a:cubicBezTo>
                  <a:pt x="1882059" y="2292609"/>
                  <a:pt x="2107485" y="2271971"/>
                  <a:pt x="2182097" y="2154496"/>
                </a:cubicBezTo>
                <a:cubicBezTo>
                  <a:pt x="2256709" y="2037021"/>
                  <a:pt x="2175747" y="1833821"/>
                  <a:pt x="2134472" y="1592521"/>
                </a:cubicBezTo>
                <a:cubicBezTo>
                  <a:pt x="2093197" y="1351221"/>
                  <a:pt x="2001122" y="952758"/>
                  <a:pt x="1934447" y="706696"/>
                </a:cubicBezTo>
                <a:cubicBezTo>
                  <a:pt x="1867772" y="460634"/>
                  <a:pt x="1877297" y="233621"/>
                  <a:pt x="1743947" y="116146"/>
                </a:cubicBezTo>
                <a:close/>
              </a:path>
            </a:pathLst>
          </a:cu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315420" y="694726"/>
            <a:ext cx="2106284" cy="2310654"/>
          </a:xfrm>
          <a:custGeom>
            <a:avLst/>
            <a:gdLst>
              <a:gd name="connsiteX0" fmla="*/ 1752005 w 2106284"/>
              <a:gd name="connsiteY0" fmla="*/ 57749 h 2310654"/>
              <a:gd name="connsiteX1" fmla="*/ 1009055 w 2106284"/>
              <a:gd name="connsiteY1" fmla="*/ 10124 h 2310654"/>
              <a:gd name="connsiteX2" fmla="*/ 104180 w 2106284"/>
              <a:gd name="connsiteY2" fmla="*/ 38699 h 2310654"/>
              <a:gd name="connsiteX3" fmla="*/ 37505 w 2106284"/>
              <a:gd name="connsiteY3" fmla="*/ 381599 h 2310654"/>
              <a:gd name="connsiteX4" fmla="*/ 266105 w 2106284"/>
              <a:gd name="connsiteY4" fmla="*/ 962624 h 2310654"/>
              <a:gd name="connsiteX5" fmla="*/ 494705 w 2106284"/>
              <a:gd name="connsiteY5" fmla="*/ 1638899 h 2310654"/>
              <a:gd name="connsiteX6" fmla="*/ 713780 w 2106284"/>
              <a:gd name="connsiteY6" fmla="*/ 2162774 h 2310654"/>
              <a:gd name="connsiteX7" fmla="*/ 1037630 w 2106284"/>
              <a:gd name="connsiteY7" fmla="*/ 2296124 h 2310654"/>
              <a:gd name="connsiteX8" fmla="*/ 1913930 w 2106284"/>
              <a:gd name="connsiteY8" fmla="*/ 2277074 h 2310654"/>
              <a:gd name="connsiteX9" fmla="*/ 2104430 w 2106284"/>
              <a:gd name="connsiteY9" fmla="*/ 2029424 h 2310654"/>
              <a:gd name="connsiteX10" fmla="*/ 1999655 w 2106284"/>
              <a:gd name="connsiteY10" fmla="*/ 1276949 h 2310654"/>
              <a:gd name="connsiteX11" fmla="*/ 1818680 w 2106284"/>
              <a:gd name="connsiteY11" fmla="*/ 486374 h 2310654"/>
              <a:gd name="connsiteX12" fmla="*/ 1752005 w 2106284"/>
              <a:gd name="connsiteY12" fmla="*/ 57749 h 231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06284" h="2310654">
                <a:moveTo>
                  <a:pt x="1752005" y="57749"/>
                </a:moveTo>
                <a:cubicBezTo>
                  <a:pt x="1617067" y="-21626"/>
                  <a:pt x="1283692" y="13299"/>
                  <a:pt x="1009055" y="10124"/>
                </a:cubicBezTo>
                <a:cubicBezTo>
                  <a:pt x="734418" y="6949"/>
                  <a:pt x="266105" y="-23214"/>
                  <a:pt x="104180" y="38699"/>
                </a:cubicBezTo>
                <a:cubicBezTo>
                  <a:pt x="-57745" y="100612"/>
                  <a:pt x="10518" y="227612"/>
                  <a:pt x="37505" y="381599"/>
                </a:cubicBezTo>
                <a:cubicBezTo>
                  <a:pt x="64492" y="535586"/>
                  <a:pt x="189905" y="753074"/>
                  <a:pt x="266105" y="962624"/>
                </a:cubicBezTo>
                <a:cubicBezTo>
                  <a:pt x="342305" y="1172174"/>
                  <a:pt x="420093" y="1438874"/>
                  <a:pt x="494705" y="1638899"/>
                </a:cubicBezTo>
                <a:cubicBezTo>
                  <a:pt x="569317" y="1838924"/>
                  <a:pt x="623293" y="2053237"/>
                  <a:pt x="713780" y="2162774"/>
                </a:cubicBezTo>
                <a:cubicBezTo>
                  <a:pt x="804267" y="2272311"/>
                  <a:pt x="837605" y="2277074"/>
                  <a:pt x="1037630" y="2296124"/>
                </a:cubicBezTo>
                <a:cubicBezTo>
                  <a:pt x="1237655" y="2315174"/>
                  <a:pt x="1736130" y="2321524"/>
                  <a:pt x="1913930" y="2277074"/>
                </a:cubicBezTo>
                <a:cubicBezTo>
                  <a:pt x="2091730" y="2232624"/>
                  <a:pt x="2090143" y="2196111"/>
                  <a:pt x="2104430" y="2029424"/>
                </a:cubicBezTo>
                <a:cubicBezTo>
                  <a:pt x="2118717" y="1862737"/>
                  <a:pt x="2047280" y="1534124"/>
                  <a:pt x="1999655" y="1276949"/>
                </a:cubicBezTo>
                <a:cubicBezTo>
                  <a:pt x="1952030" y="1019774"/>
                  <a:pt x="1856780" y="689574"/>
                  <a:pt x="1818680" y="486374"/>
                </a:cubicBezTo>
                <a:cubicBezTo>
                  <a:pt x="1780580" y="283174"/>
                  <a:pt x="1886943" y="137124"/>
                  <a:pt x="1752005" y="57749"/>
                </a:cubicBez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485266" y="694726"/>
            <a:ext cx="2106284" cy="2310654"/>
          </a:xfrm>
          <a:custGeom>
            <a:avLst/>
            <a:gdLst>
              <a:gd name="connsiteX0" fmla="*/ 1752005 w 2106284"/>
              <a:gd name="connsiteY0" fmla="*/ 57749 h 2310654"/>
              <a:gd name="connsiteX1" fmla="*/ 1009055 w 2106284"/>
              <a:gd name="connsiteY1" fmla="*/ 10124 h 2310654"/>
              <a:gd name="connsiteX2" fmla="*/ 104180 w 2106284"/>
              <a:gd name="connsiteY2" fmla="*/ 38699 h 2310654"/>
              <a:gd name="connsiteX3" fmla="*/ 37505 w 2106284"/>
              <a:gd name="connsiteY3" fmla="*/ 381599 h 2310654"/>
              <a:gd name="connsiteX4" fmla="*/ 266105 w 2106284"/>
              <a:gd name="connsiteY4" fmla="*/ 962624 h 2310654"/>
              <a:gd name="connsiteX5" fmla="*/ 494705 w 2106284"/>
              <a:gd name="connsiteY5" fmla="*/ 1638899 h 2310654"/>
              <a:gd name="connsiteX6" fmla="*/ 713780 w 2106284"/>
              <a:gd name="connsiteY6" fmla="*/ 2162774 h 2310654"/>
              <a:gd name="connsiteX7" fmla="*/ 1037630 w 2106284"/>
              <a:gd name="connsiteY7" fmla="*/ 2296124 h 2310654"/>
              <a:gd name="connsiteX8" fmla="*/ 1913930 w 2106284"/>
              <a:gd name="connsiteY8" fmla="*/ 2277074 h 2310654"/>
              <a:gd name="connsiteX9" fmla="*/ 2104430 w 2106284"/>
              <a:gd name="connsiteY9" fmla="*/ 2029424 h 2310654"/>
              <a:gd name="connsiteX10" fmla="*/ 1999655 w 2106284"/>
              <a:gd name="connsiteY10" fmla="*/ 1276949 h 2310654"/>
              <a:gd name="connsiteX11" fmla="*/ 1818680 w 2106284"/>
              <a:gd name="connsiteY11" fmla="*/ 486374 h 2310654"/>
              <a:gd name="connsiteX12" fmla="*/ 1752005 w 2106284"/>
              <a:gd name="connsiteY12" fmla="*/ 57749 h 231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06284" h="2310654">
                <a:moveTo>
                  <a:pt x="1752005" y="57749"/>
                </a:moveTo>
                <a:cubicBezTo>
                  <a:pt x="1617067" y="-21626"/>
                  <a:pt x="1283692" y="13299"/>
                  <a:pt x="1009055" y="10124"/>
                </a:cubicBezTo>
                <a:cubicBezTo>
                  <a:pt x="734418" y="6949"/>
                  <a:pt x="266105" y="-23214"/>
                  <a:pt x="104180" y="38699"/>
                </a:cubicBezTo>
                <a:cubicBezTo>
                  <a:pt x="-57745" y="100612"/>
                  <a:pt x="10518" y="227612"/>
                  <a:pt x="37505" y="381599"/>
                </a:cubicBezTo>
                <a:cubicBezTo>
                  <a:pt x="64492" y="535586"/>
                  <a:pt x="189905" y="753074"/>
                  <a:pt x="266105" y="962624"/>
                </a:cubicBezTo>
                <a:cubicBezTo>
                  <a:pt x="342305" y="1172174"/>
                  <a:pt x="420093" y="1438874"/>
                  <a:pt x="494705" y="1638899"/>
                </a:cubicBezTo>
                <a:cubicBezTo>
                  <a:pt x="569317" y="1838924"/>
                  <a:pt x="623293" y="2053237"/>
                  <a:pt x="713780" y="2162774"/>
                </a:cubicBezTo>
                <a:cubicBezTo>
                  <a:pt x="804267" y="2272311"/>
                  <a:pt x="837605" y="2277074"/>
                  <a:pt x="1037630" y="2296124"/>
                </a:cubicBezTo>
                <a:cubicBezTo>
                  <a:pt x="1237655" y="2315174"/>
                  <a:pt x="1736130" y="2321524"/>
                  <a:pt x="1913930" y="2277074"/>
                </a:cubicBezTo>
                <a:cubicBezTo>
                  <a:pt x="2091730" y="2232624"/>
                  <a:pt x="2090143" y="2196111"/>
                  <a:pt x="2104430" y="2029424"/>
                </a:cubicBezTo>
                <a:cubicBezTo>
                  <a:pt x="2118717" y="1862737"/>
                  <a:pt x="2047280" y="1534124"/>
                  <a:pt x="1999655" y="1276949"/>
                </a:cubicBezTo>
                <a:cubicBezTo>
                  <a:pt x="1952030" y="1019774"/>
                  <a:pt x="1856780" y="689574"/>
                  <a:pt x="1818680" y="486374"/>
                </a:cubicBezTo>
                <a:cubicBezTo>
                  <a:pt x="1780580" y="283174"/>
                  <a:pt x="1886943" y="137124"/>
                  <a:pt x="1752005" y="57749"/>
                </a:cubicBez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30636" y="6119336"/>
            <a:ext cx="84085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“Fortunately </a:t>
            </a:r>
            <a:r>
              <a:rPr lang="en-US" sz="1400" dirty="0"/>
              <a:t>for the student of Biblical Hebrew the discourse profile schemes for the different genres are different only at and near the mainline. The lower ranked constructions like dependent clauses, </a:t>
            </a:r>
            <a:r>
              <a:rPr lang="en-US" sz="1400" dirty="0" err="1"/>
              <a:t>verbless</a:t>
            </a:r>
            <a:r>
              <a:rPr lang="en-US" sz="1400" dirty="0"/>
              <a:t> clause, the participle, </a:t>
            </a:r>
            <a:r>
              <a:rPr lang="en-US" sz="1400" dirty="0" smtClean="0"/>
              <a:t>the</a:t>
            </a:r>
            <a:r>
              <a:rPr lang="he-IL" sz="1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היה</a:t>
            </a:r>
            <a:r>
              <a:rPr lang="he-IL" sz="1400" dirty="0" smtClean="0"/>
              <a:t> </a:t>
            </a:r>
            <a:r>
              <a:rPr lang="en-US" sz="1400" dirty="0" smtClean="0"/>
              <a:t> forms</a:t>
            </a:r>
            <a:r>
              <a:rPr lang="en-US" sz="1400" dirty="0"/>
              <a:t>, and </a:t>
            </a:r>
            <a:r>
              <a:rPr lang="en-US" sz="1400" dirty="0" err="1"/>
              <a:t>irrealis</a:t>
            </a:r>
            <a:r>
              <a:rPr lang="en-US" sz="1400" dirty="0"/>
              <a:t> have the same functions in almost all genres</a:t>
            </a:r>
            <a:r>
              <a:rPr lang="en-US" sz="1400" dirty="0" smtClean="0"/>
              <a:t>.” (</a:t>
            </a:r>
            <a:r>
              <a:rPr lang="en-US" sz="1400" dirty="0" err="1" smtClean="0"/>
              <a:t>Rocine</a:t>
            </a:r>
            <a:r>
              <a:rPr lang="en-US" sz="1400" dirty="0" smtClean="0"/>
              <a:t> p. 103)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24253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Grammer</a:t>
            </a:r>
            <a:r>
              <a:rPr lang="en-US" dirty="0" smtClean="0"/>
              <a:t> review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a noun?</a:t>
            </a:r>
          </a:p>
        </p:txBody>
      </p:sp>
      <p:pic>
        <p:nvPicPr>
          <p:cNvPr id="1026" name="Picture 2" descr="D:\My Documents\HebrewCourseBriercrestFirstYear2014\pics\grammar\caveman-nou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133600"/>
            <a:ext cx="3810000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42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Grammer</a:t>
            </a:r>
            <a:r>
              <a:rPr lang="en-US" dirty="0" smtClean="0"/>
              <a:t> review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a pronoun?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76399"/>
            <a:ext cx="3971925" cy="468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85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Grammer</a:t>
            </a:r>
            <a:r>
              <a:rPr lang="en-US" dirty="0" smtClean="0"/>
              <a:t> review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a verb?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828800"/>
            <a:ext cx="3534229" cy="353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26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Grammer</a:t>
            </a:r>
            <a:r>
              <a:rPr lang="en-US" dirty="0" smtClean="0"/>
              <a:t> review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an adjective?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67000"/>
            <a:ext cx="3878315" cy="274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00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Grammer</a:t>
            </a:r>
            <a:r>
              <a:rPr lang="en-US" dirty="0" smtClean="0"/>
              <a:t> review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an adverb?</a:t>
            </a:r>
          </a:p>
        </p:txBody>
      </p:sp>
      <p:pic>
        <p:nvPicPr>
          <p:cNvPr id="2050" name="Picture 2" descr="D:\My Documents\HebrewCourseBriercrestFirstYear2014\pics\grammar\BizarroAdver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4064000" cy="483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95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Adjectives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62252"/>
              </p:ext>
            </p:extLst>
          </p:nvPr>
        </p:nvGraphicFramePr>
        <p:xfrm>
          <a:off x="762000" y="2057399"/>
          <a:ext cx="7620000" cy="177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NOUNS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Singular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</a:t>
                      </a:r>
                      <a:r>
                        <a:rPr lang="en-US" dirty="0" err="1" smtClean="0"/>
                        <a:t>Masc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סוּסִים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סוּסָה</a:t>
                      </a: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קֹטֶ֫לֶת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סוּסוֹת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651959"/>
              </p:ext>
            </p:extLst>
          </p:nvPr>
        </p:nvGraphicFramePr>
        <p:xfrm>
          <a:off x="762000" y="4419599"/>
          <a:ext cx="7620000" cy="177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ADJECTIVES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Singular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</a:t>
                      </a:r>
                      <a:r>
                        <a:rPr lang="en-US" dirty="0" err="1" smtClean="0"/>
                        <a:t>Masc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טוֹב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טוֹבִים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טוֹבָה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טוֹבוֹת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do Hebrew Adjectives look like?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48400" y="3876675"/>
            <a:ext cx="2133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0000FF"/>
                </a:solidFill>
              </a:rPr>
              <a:t>See </a:t>
            </a:r>
            <a:r>
              <a:rPr lang="en-US" sz="1200" dirty="0" err="1" smtClean="0">
                <a:solidFill>
                  <a:srgbClr val="0000FF"/>
                </a:solidFill>
              </a:rPr>
              <a:t>AnimatedHebrew</a:t>
            </a:r>
            <a:r>
              <a:rPr lang="en-US" sz="1200" dirty="0" smtClean="0">
                <a:solidFill>
                  <a:srgbClr val="0000FF"/>
                </a:solidFill>
              </a:rPr>
              <a:t> </a:t>
            </a:r>
            <a:r>
              <a:rPr lang="en-US" sz="1200" dirty="0">
                <a:solidFill>
                  <a:srgbClr val="0000FF"/>
                </a:solidFill>
              </a:rPr>
              <a:t>lecture </a:t>
            </a:r>
            <a:r>
              <a:rPr lang="en-US" sz="1200" dirty="0" smtClean="0">
                <a:solidFill>
                  <a:srgbClr val="0000FF"/>
                </a:solidFill>
              </a:rPr>
              <a:t>7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6248400"/>
            <a:ext cx="2133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0000FF"/>
                </a:solidFill>
              </a:rPr>
              <a:t>See </a:t>
            </a:r>
            <a:r>
              <a:rPr lang="en-US" sz="1200" dirty="0" err="1" smtClean="0">
                <a:solidFill>
                  <a:srgbClr val="0000FF"/>
                </a:solidFill>
              </a:rPr>
              <a:t>AnimatedHebrew</a:t>
            </a:r>
            <a:r>
              <a:rPr lang="en-US" sz="1200" dirty="0" smtClean="0">
                <a:solidFill>
                  <a:srgbClr val="0000FF"/>
                </a:solidFill>
              </a:rPr>
              <a:t> </a:t>
            </a:r>
            <a:r>
              <a:rPr lang="en-US" sz="1200" dirty="0">
                <a:solidFill>
                  <a:srgbClr val="0000FF"/>
                </a:solidFill>
              </a:rPr>
              <a:t>lecture 9</a:t>
            </a:r>
          </a:p>
        </p:txBody>
      </p:sp>
    </p:spTree>
    <p:extLst>
      <p:ext uri="{BB962C8B-B14F-4D97-AF65-F5344CB8AC3E}">
        <p14:creationId xmlns:p14="http://schemas.microsoft.com/office/powerpoint/2010/main" val="422215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8931</TotalTime>
  <Words>1489</Words>
  <Application>Microsoft Office PowerPoint</Application>
  <PresentationFormat>On-screen Show (4:3)</PresentationFormat>
  <Paragraphs>612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Rocine Lesson 18</vt:lpstr>
      <vt:lpstr>Goals</vt:lpstr>
      <vt:lpstr>What you already know</vt:lpstr>
      <vt:lpstr>Grammer review</vt:lpstr>
      <vt:lpstr>Grammer review</vt:lpstr>
      <vt:lpstr>Grammer review</vt:lpstr>
      <vt:lpstr>Grammer review</vt:lpstr>
      <vt:lpstr>Grammer review</vt:lpstr>
      <vt:lpstr>Adjectives</vt:lpstr>
      <vt:lpstr>Adjectives</vt:lpstr>
      <vt:lpstr>Adjectives</vt:lpstr>
      <vt:lpstr>Adjectives</vt:lpstr>
      <vt:lpstr>Adjectives</vt:lpstr>
      <vt:lpstr>Adjectives</vt:lpstr>
      <vt:lpstr>Suggestions for learning Adjectives</vt:lpstr>
      <vt:lpstr>Independent subject pronouns</vt:lpstr>
      <vt:lpstr>Independent subject pronouns</vt:lpstr>
      <vt:lpstr>Independent subject pronouns</vt:lpstr>
      <vt:lpstr>Independent subject pronouns</vt:lpstr>
      <vt:lpstr>Independent subject pronouns</vt:lpstr>
      <vt:lpstr>Independent subject pronouns</vt:lpstr>
      <vt:lpstr>Independent subject pronouns</vt:lpstr>
      <vt:lpstr>Independent subject pronouns</vt:lpstr>
      <vt:lpstr>Irregular nouns</vt:lpstr>
      <vt:lpstr>Irregular nouns</vt:lpstr>
      <vt:lpstr>Irregular nouns</vt:lpstr>
      <vt:lpstr>Review - Discourse profile of Historical Narrative</vt:lpstr>
      <vt:lpstr>Review - Discourse profile of Historical Narrative</vt:lpstr>
      <vt:lpstr>Review - Discourse profile of Historical Narrative</vt:lpstr>
      <vt:lpstr>Review - Discourse profile of Historical Narrative</vt:lpstr>
      <vt:lpstr>Additions to the Discourse Profile</vt:lpstr>
      <vt:lpstr>Additions to the Discourse Profile</vt:lpstr>
      <vt:lpstr>Additions to the Discourse Profile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804</cp:revision>
  <cp:lastPrinted>2013-11-05T02:18:07Z</cp:lastPrinted>
  <dcterms:created xsi:type="dcterms:W3CDTF">2006-08-16T00:00:00Z</dcterms:created>
  <dcterms:modified xsi:type="dcterms:W3CDTF">2015-05-13T18:52:51Z</dcterms:modified>
</cp:coreProperties>
</file>