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697" r:id="rId2"/>
    <p:sldId id="660" r:id="rId3"/>
    <p:sldId id="756" r:id="rId4"/>
    <p:sldId id="759" r:id="rId5"/>
    <p:sldId id="762" r:id="rId6"/>
    <p:sldId id="761" r:id="rId7"/>
    <p:sldId id="765" r:id="rId8"/>
    <p:sldId id="764" r:id="rId9"/>
    <p:sldId id="767" r:id="rId10"/>
    <p:sldId id="757" r:id="rId11"/>
    <p:sldId id="768" r:id="rId12"/>
    <p:sldId id="769" r:id="rId13"/>
    <p:sldId id="770" r:id="rId14"/>
    <p:sldId id="771" r:id="rId15"/>
    <p:sldId id="772" r:id="rId16"/>
    <p:sldId id="773" r:id="rId17"/>
    <p:sldId id="774" r:id="rId18"/>
  </p:sldIdLst>
  <p:sldSz cx="9144000" cy="6858000" type="screen4x3"/>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0000FF"/>
    <a:srgbClr val="008000"/>
    <a:srgbClr val="7C3B0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321" autoAdjust="0"/>
    <p:restoredTop sz="96462" autoAdjust="0"/>
  </p:normalViewPr>
  <p:slideViewPr>
    <p:cSldViewPr>
      <p:cViewPr>
        <p:scale>
          <a:sx n="100" d="100"/>
          <a:sy n="100" d="100"/>
        </p:scale>
        <p:origin x="-408" y="-22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36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804"/>
          </a:xfrm>
          <a:prstGeom prst="rect">
            <a:avLst/>
          </a:prstGeom>
        </p:spPr>
        <p:txBody>
          <a:bodyPr vert="horz" lIns="92830" tIns="46415" rIns="92830" bIns="46415" rtlCol="0"/>
          <a:lstStyle>
            <a:lvl1pPr algn="l">
              <a:defRPr sz="1200"/>
            </a:lvl1pPr>
          </a:lstStyle>
          <a:p>
            <a:endParaRPr lang="en-US"/>
          </a:p>
        </p:txBody>
      </p:sp>
      <p:sp>
        <p:nvSpPr>
          <p:cNvPr id="3" name="Date Placeholder 2"/>
          <p:cNvSpPr>
            <a:spLocks noGrp="1"/>
          </p:cNvSpPr>
          <p:nvPr>
            <p:ph type="dt" idx="1"/>
          </p:nvPr>
        </p:nvSpPr>
        <p:spPr>
          <a:xfrm>
            <a:off x="3970938" y="0"/>
            <a:ext cx="3037840" cy="461804"/>
          </a:xfrm>
          <a:prstGeom prst="rect">
            <a:avLst/>
          </a:prstGeom>
        </p:spPr>
        <p:txBody>
          <a:bodyPr vert="horz" lIns="92830" tIns="46415" rIns="92830" bIns="46415" rtlCol="0"/>
          <a:lstStyle>
            <a:lvl1pPr algn="r">
              <a:defRPr sz="1200"/>
            </a:lvl1pPr>
          </a:lstStyle>
          <a:p>
            <a:fld id="{CE3CB8F9-8643-459B-915A-0ED1C2124AF6}" type="datetimeFigureOut">
              <a:rPr lang="en-US" smtClean="0"/>
              <a:t>11/27/2014</a:t>
            </a:fld>
            <a:endParaRPr lang="en-US"/>
          </a:p>
        </p:txBody>
      </p:sp>
      <p:sp>
        <p:nvSpPr>
          <p:cNvPr id="4" name="Slide Image Placeholder 3"/>
          <p:cNvSpPr>
            <a:spLocks noGrp="1" noRot="1" noChangeAspect="1"/>
          </p:cNvSpPr>
          <p:nvPr>
            <p:ph type="sldImg" idx="2"/>
          </p:nvPr>
        </p:nvSpPr>
        <p:spPr>
          <a:xfrm>
            <a:off x="1195388" y="692150"/>
            <a:ext cx="4619625" cy="3463925"/>
          </a:xfrm>
          <a:prstGeom prst="rect">
            <a:avLst/>
          </a:prstGeom>
          <a:noFill/>
          <a:ln w="12700">
            <a:solidFill>
              <a:prstClr val="black"/>
            </a:solidFill>
          </a:ln>
        </p:spPr>
        <p:txBody>
          <a:bodyPr vert="horz" lIns="92830" tIns="46415" rIns="92830" bIns="46415" rtlCol="0" anchor="ctr"/>
          <a:lstStyle/>
          <a:p>
            <a:endParaRPr lang="en-US"/>
          </a:p>
        </p:txBody>
      </p:sp>
      <p:sp>
        <p:nvSpPr>
          <p:cNvPr id="5" name="Notes Placeholder 4"/>
          <p:cNvSpPr>
            <a:spLocks noGrp="1"/>
          </p:cNvSpPr>
          <p:nvPr>
            <p:ph type="body" sz="quarter" idx="3"/>
          </p:nvPr>
        </p:nvSpPr>
        <p:spPr>
          <a:xfrm>
            <a:off x="701040" y="4387136"/>
            <a:ext cx="5608320" cy="4156234"/>
          </a:xfrm>
          <a:prstGeom prst="rect">
            <a:avLst/>
          </a:prstGeom>
        </p:spPr>
        <p:txBody>
          <a:bodyPr vert="horz" lIns="92830" tIns="46415" rIns="92830" bIns="4641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8"/>
            <a:ext cx="3037840" cy="461804"/>
          </a:xfrm>
          <a:prstGeom prst="rect">
            <a:avLst/>
          </a:prstGeom>
        </p:spPr>
        <p:txBody>
          <a:bodyPr vert="horz" lIns="92830" tIns="46415" rIns="92830" bIns="46415"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772668"/>
            <a:ext cx="3037840" cy="461804"/>
          </a:xfrm>
          <a:prstGeom prst="rect">
            <a:avLst/>
          </a:prstGeom>
        </p:spPr>
        <p:txBody>
          <a:bodyPr vert="horz" lIns="92830" tIns="46415" rIns="92830" bIns="46415" rtlCol="0" anchor="b"/>
          <a:lstStyle>
            <a:lvl1pPr algn="r">
              <a:defRPr sz="1200"/>
            </a:lvl1pPr>
          </a:lstStyle>
          <a:p>
            <a:fld id="{581E48B9-BB65-4169-89A1-675F0814559B}" type="slidenum">
              <a:rPr lang="en-US" smtClean="0"/>
              <a:t>‹#›</a:t>
            </a:fld>
            <a:endParaRPr lang="en-US"/>
          </a:p>
        </p:txBody>
      </p:sp>
    </p:spTree>
    <p:extLst>
      <p:ext uri="{BB962C8B-B14F-4D97-AF65-F5344CB8AC3E}">
        <p14:creationId xmlns:p14="http://schemas.microsoft.com/office/powerpoint/2010/main" val="17665917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11/27/2014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11/27/2014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11/27/2014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11/27/2014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11/27/2014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90600"/>
            <a:ext cx="7772400" cy="1470025"/>
          </a:xfrm>
        </p:spPr>
        <p:txBody>
          <a:bodyPr/>
          <a:lstStyle/>
          <a:p>
            <a:r>
              <a:rPr lang="en-US" dirty="0" err="1" smtClean="0"/>
              <a:t>Rocine</a:t>
            </a:r>
            <a:r>
              <a:rPr lang="en-US" dirty="0"/>
              <a:t> Lesson </a:t>
            </a:r>
            <a:r>
              <a:rPr lang="en-US" dirty="0" smtClean="0"/>
              <a:t>17</a:t>
            </a:r>
            <a:endParaRPr lang="en-US" dirty="0"/>
          </a:p>
        </p:txBody>
      </p:sp>
      <p:sp>
        <p:nvSpPr>
          <p:cNvPr id="3" name="Subtitle 2"/>
          <p:cNvSpPr>
            <a:spLocks noGrp="1"/>
          </p:cNvSpPr>
          <p:nvPr>
            <p:ph type="subTitle" idx="1"/>
          </p:nvPr>
        </p:nvSpPr>
        <p:spPr>
          <a:xfrm>
            <a:off x="0" y="2362200"/>
            <a:ext cx="8229599" cy="2057400"/>
          </a:xfrm>
        </p:spPr>
        <p:txBody>
          <a:bodyPr>
            <a:normAutofit/>
          </a:bodyPr>
          <a:lstStyle/>
          <a:p>
            <a:pPr algn="r" rtl="1"/>
            <a:r>
              <a:rPr lang="he-IL" dirty="0">
                <a:solidFill>
                  <a:schemeClr val="tx1"/>
                </a:solidFill>
                <a:latin typeface="SBL Hebrew" panose="02000000000000000000" pitchFamily="2" charset="-79"/>
                <a:cs typeface="SBL Hebrew" panose="02000000000000000000" pitchFamily="2" charset="-79"/>
              </a:rPr>
              <a:t>וּמֹשֶׁ֥ה עָלָ֖ה אֶל־הָאֱלֹהִ֑ים </a:t>
            </a:r>
            <a:endParaRPr lang="en-US" dirty="0" smtClean="0">
              <a:solidFill>
                <a:schemeClr val="tx1"/>
              </a:solidFill>
              <a:latin typeface="SBL Hebrew" panose="02000000000000000000" pitchFamily="2" charset="-79"/>
              <a:cs typeface="SBL Hebrew" panose="02000000000000000000" pitchFamily="2" charset="-79"/>
            </a:endParaRPr>
          </a:p>
          <a:p>
            <a:pPr algn="r" rtl="1"/>
            <a:r>
              <a:rPr lang="he-IL" dirty="0" smtClean="0">
                <a:solidFill>
                  <a:schemeClr val="tx1"/>
                </a:solidFill>
                <a:latin typeface="SBL Hebrew" panose="02000000000000000000" pitchFamily="2" charset="-79"/>
                <a:cs typeface="SBL Hebrew" panose="02000000000000000000" pitchFamily="2" charset="-79"/>
              </a:rPr>
              <a:t>וַיִּקְרָ֙א </a:t>
            </a:r>
            <a:r>
              <a:rPr lang="he-IL" dirty="0">
                <a:solidFill>
                  <a:schemeClr val="tx1"/>
                </a:solidFill>
                <a:latin typeface="SBL Hebrew" panose="02000000000000000000" pitchFamily="2" charset="-79"/>
                <a:cs typeface="SBL Hebrew" panose="02000000000000000000" pitchFamily="2" charset="-79"/>
              </a:rPr>
              <a:t>אֵלָ֤יו יְהוָה֙ מִן־הָהָ֣ר לֵאמֹ֔ר </a:t>
            </a:r>
            <a:endParaRPr lang="en-US" dirty="0" smtClean="0">
              <a:solidFill>
                <a:schemeClr val="tx1"/>
              </a:solidFill>
              <a:latin typeface="SBL Hebrew" panose="02000000000000000000" pitchFamily="2" charset="-79"/>
              <a:cs typeface="SBL Hebrew" panose="02000000000000000000" pitchFamily="2" charset="-79"/>
            </a:endParaRPr>
          </a:p>
          <a:p>
            <a:pPr algn="r" rtl="1">
              <a:tabLst>
                <a:tab pos="457200" algn="r"/>
              </a:tabLst>
            </a:pPr>
            <a:r>
              <a:rPr lang="en-US" dirty="0">
                <a:solidFill>
                  <a:schemeClr val="tx1"/>
                </a:solidFill>
                <a:latin typeface="SBL Hebrew" panose="02000000000000000000" pitchFamily="2" charset="-79"/>
                <a:cs typeface="SBL Hebrew" panose="02000000000000000000" pitchFamily="2" charset="-79"/>
              </a:rPr>
              <a:t>	</a:t>
            </a:r>
            <a:r>
              <a:rPr lang="he-IL" dirty="0" smtClean="0">
                <a:solidFill>
                  <a:schemeClr val="tx1"/>
                </a:solidFill>
                <a:latin typeface="SBL Hebrew" panose="02000000000000000000" pitchFamily="2" charset="-79"/>
                <a:cs typeface="SBL Hebrew" panose="02000000000000000000" pitchFamily="2" charset="-79"/>
              </a:rPr>
              <a:t>כֹּ֤ה </a:t>
            </a:r>
            <a:r>
              <a:rPr lang="he-IL" dirty="0">
                <a:solidFill>
                  <a:schemeClr val="tx1"/>
                </a:solidFill>
                <a:latin typeface="SBL Hebrew" panose="02000000000000000000" pitchFamily="2" charset="-79"/>
                <a:cs typeface="SBL Hebrew" panose="02000000000000000000" pitchFamily="2" charset="-79"/>
              </a:rPr>
              <a:t>תֹאמַר֙ לְבֵ֣ית יַעֲקֹ֔ב</a:t>
            </a:r>
            <a:endParaRPr lang="en-US" dirty="0" smtClean="0">
              <a:solidFill>
                <a:schemeClr val="tx1"/>
              </a:solidFill>
              <a:latin typeface="SBL Hebrew" panose="02000000000000000000" pitchFamily="2" charset="-79"/>
              <a:cs typeface="SBL Hebrew" panose="02000000000000000000" pitchFamily="2" charset="-79"/>
            </a:endParaRPr>
          </a:p>
        </p:txBody>
      </p:sp>
      <p:pic>
        <p:nvPicPr>
          <p:cNvPr id="1026" name="Picture 2" descr="D:\My Documents\HebrewCourseBriercrestFirstYear2014\pics\Rocine Book Cov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15250" y="0"/>
            <a:ext cx="1428750" cy="1905000"/>
          </a:xfrm>
          <a:prstGeom prst="rect">
            <a:avLst/>
          </a:prstGeom>
          <a:noFill/>
          <a:extLst>
            <a:ext uri="{909E8E84-426E-40DD-AFC4-6F175D3DCCD1}">
              <a14:hiddenFill xmlns:a14="http://schemas.microsoft.com/office/drawing/2010/main">
                <a:solidFill>
                  <a:srgbClr val="FFFFFF"/>
                </a:solidFill>
              </a14:hiddenFill>
            </a:ext>
          </a:extLst>
        </p:spPr>
      </p:pic>
      <p:sp>
        <p:nvSpPr>
          <p:cNvPr id="5" name="Subtitle 2"/>
          <p:cNvSpPr txBox="1">
            <a:spLocks/>
          </p:cNvSpPr>
          <p:nvPr/>
        </p:nvSpPr>
        <p:spPr>
          <a:xfrm>
            <a:off x="-57150" y="4572000"/>
            <a:ext cx="9144000" cy="457200"/>
          </a:xfrm>
          <a:prstGeom prst="rect">
            <a:avLst/>
          </a:prstGeom>
        </p:spPr>
        <p:txBody>
          <a:bodyPr vert="horz" lIns="91440" tIns="45720" rIns="91440" bIns="45720" rtlCol="0">
            <a:normAutofit fontScale="850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dirty="0">
                <a:solidFill>
                  <a:schemeClr val="tx1"/>
                </a:solidFill>
              </a:rPr>
              <a:t>Exodus 19:3</a:t>
            </a:r>
            <a:endParaRPr lang="en-US" dirty="0">
              <a:solidFill>
                <a:schemeClr val="tx1"/>
              </a:solidFill>
            </a:endParaRPr>
          </a:p>
        </p:txBody>
      </p:sp>
    </p:spTree>
    <p:extLst>
      <p:ext uri="{BB962C8B-B14F-4D97-AF65-F5344CB8AC3E}">
        <p14:creationId xmlns:p14="http://schemas.microsoft.com/office/powerpoint/2010/main" val="32049785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839200" cy="762000"/>
          </a:xfrm>
        </p:spPr>
        <p:txBody>
          <a:bodyPr>
            <a:normAutofit fontScale="90000"/>
          </a:bodyPr>
          <a:lstStyle/>
          <a:p>
            <a:r>
              <a:rPr lang="en-US" dirty="0"/>
              <a:t>Conjunctive </a:t>
            </a:r>
            <a:r>
              <a:rPr lang="en-US" dirty="0" err="1"/>
              <a:t>vav</a:t>
            </a:r>
            <a:r>
              <a:rPr lang="en-US" dirty="0"/>
              <a:t> versus </a:t>
            </a:r>
            <a:r>
              <a:rPr lang="en-US" dirty="0" err="1"/>
              <a:t>vav</a:t>
            </a:r>
            <a:r>
              <a:rPr lang="en-US" dirty="0"/>
              <a:t>-consecutive</a:t>
            </a:r>
            <a:endParaRPr lang="en-US" dirty="0"/>
          </a:p>
        </p:txBody>
      </p:sp>
      <p:sp>
        <p:nvSpPr>
          <p:cNvPr id="4" name="Content Placeholder 3"/>
          <p:cNvSpPr>
            <a:spLocks noGrp="1"/>
          </p:cNvSpPr>
          <p:nvPr>
            <p:ph idx="1"/>
          </p:nvPr>
        </p:nvSpPr>
        <p:spPr>
          <a:xfrm>
            <a:off x="457200" y="3048000"/>
            <a:ext cx="8229600" cy="3581400"/>
          </a:xfrm>
        </p:spPr>
        <p:txBody>
          <a:bodyPr>
            <a:normAutofit fontScale="85000" lnSpcReduction="10000"/>
          </a:bodyPr>
          <a:lstStyle/>
          <a:p>
            <a:pPr marL="0" indent="0">
              <a:buNone/>
            </a:pPr>
            <a:r>
              <a:rPr lang="en-US" dirty="0"/>
              <a:t>RULE: </a:t>
            </a:r>
            <a:endParaRPr lang="en-US" dirty="0" smtClean="0"/>
          </a:p>
          <a:p>
            <a:r>
              <a:rPr lang="en-US" dirty="0" smtClean="0"/>
              <a:t>The </a:t>
            </a:r>
            <a:r>
              <a:rPr lang="en-US" dirty="0" err="1"/>
              <a:t>vav’s</a:t>
            </a:r>
            <a:r>
              <a:rPr lang="en-US" dirty="0"/>
              <a:t> which are part of the mainline verb forms are called </a:t>
            </a:r>
            <a:r>
              <a:rPr lang="en-US" dirty="0" err="1"/>
              <a:t>vav</a:t>
            </a:r>
            <a:r>
              <a:rPr lang="en-US" dirty="0"/>
              <a:t>-consecutive. </a:t>
            </a:r>
            <a:endParaRPr lang="en-US" dirty="0" smtClean="0"/>
          </a:p>
          <a:p>
            <a:r>
              <a:rPr lang="en-US" dirty="0" smtClean="0"/>
              <a:t>The </a:t>
            </a:r>
            <a:r>
              <a:rPr lang="en-US" dirty="0" err="1"/>
              <a:t>vav</a:t>
            </a:r>
            <a:r>
              <a:rPr lang="en-US" dirty="0"/>
              <a:t>-consecutive means </a:t>
            </a:r>
            <a:r>
              <a:rPr lang="en-US" i="1" dirty="0"/>
              <a:t>and</a:t>
            </a:r>
            <a:r>
              <a:rPr lang="en-US" dirty="0"/>
              <a:t>, </a:t>
            </a:r>
            <a:r>
              <a:rPr lang="en-US" i="1" dirty="0"/>
              <a:t>but</a:t>
            </a:r>
            <a:r>
              <a:rPr lang="en-US" dirty="0"/>
              <a:t> and also has the special discourse function of </a:t>
            </a:r>
            <a:r>
              <a:rPr lang="en-US" u="sng" dirty="0"/>
              <a:t>linking together the string of events</a:t>
            </a:r>
            <a:r>
              <a:rPr lang="en-US" dirty="0"/>
              <a:t> which make up the mainline of a discourse. </a:t>
            </a:r>
            <a:endParaRPr lang="en-US" dirty="0" smtClean="0"/>
          </a:p>
          <a:p>
            <a:r>
              <a:rPr lang="en-US" dirty="0" smtClean="0"/>
              <a:t>The </a:t>
            </a:r>
            <a:r>
              <a:rPr lang="en-US" dirty="0" err="1"/>
              <a:t>vav</a:t>
            </a:r>
            <a:r>
              <a:rPr lang="en-US" dirty="0"/>
              <a:t>-consecutive indicates that the action of the verb is the </a:t>
            </a:r>
            <a:r>
              <a:rPr lang="en-US" u="sng" dirty="0"/>
              <a:t>consequence</a:t>
            </a:r>
            <a:r>
              <a:rPr lang="en-US" dirty="0"/>
              <a:t> of the preceding situation</a:t>
            </a:r>
            <a:r>
              <a:rPr lang="en-US" dirty="0" smtClean="0"/>
              <a:t>.</a:t>
            </a:r>
            <a:endParaRPr lang="en-US" dirty="0"/>
          </a:p>
        </p:txBody>
      </p:sp>
      <p:sp>
        <p:nvSpPr>
          <p:cNvPr id="6" name="Subtitle 2"/>
          <p:cNvSpPr txBox="1">
            <a:spLocks/>
          </p:cNvSpPr>
          <p:nvPr/>
        </p:nvSpPr>
        <p:spPr>
          <a:xfrm>
            <a:off x="1" y="838200"/>
            <a:ext cx="5791200" cy="20574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rtl="1">
              <a:buNone/>
            </a:pPr>
            <a:r>
              <a:rPr lang="he-IL" dirty="0" smtClean="0">
                <a:solidFill>
                  <a:srgbClr val="0000FF"/>
                </a:solidFill>
                <a:latin typeface="SBL Hebrew" panose="02000000000000000000" pitchFamily="2" charset="-79"/>
                <a:cs typeface="SBL Hebrew" panose="02000000000000000000" pitchFamily="2" charset="-79"/>
              </a:rPr>
              <a:t>וּ</a:t>
            </a:r>
            <a:r>
              <a:rPr lang="he-IL" dirty="0" smtClean="0">
                <a:latin typeface="SBL Hebrew" panose="02000000000000000000" pitchFamily="2" charset="-79"/>
                <a:cs typeface="SBL Hebrew" panose="02000000000000000000" pitchFamily="2" charset="-79"/>
              </a:rPr>
              <a:t>מֹשֶׁ֥ה עָלָ֖ה אֶל־הָאֱלֹהִ֑ים </a:t>
            </a:r>
            <a:endParaRPr lang="en-US" dirty="0" smtClean="0">
              <a:latin typeface="SBL Hebrew" panose="02000000000000000000" pitchFamily="2" charset="-79"/>
              <a:cs typeface="SBL Hebrew" panose="02000000000000000000" pitchFamily="2" charset="-79"/>
            </a:endParaRPr>
          </a:p>
          <a:p>
            <a:pPr marL="0" indent="0" algn="r" rtl="1">
              <a:buNone/>
            </a:pPr>
            <a:r>
              <a:rPr lang="he-IL" dirty="0" smtClean="0">
                <a:solidFill>
                  <a:srgbClr val="FF00FF"/>
                </a:solidFill>
                <a:latin typeface="SBL Hebrew" panose="02000000000000000000" pitchFamily="2" charset="-79"/>
                <a:cs typeface="SBL Hebrew" panose="02000000000000000000" pitchFamily="2" charset="-79"/>
              </a:rPr>
              <a:t>וַ</a:t>
            </a:r>
            <a:r>
              <a:rPr lang="he-IL" dirty="0" smtClean="0">
                <a:latin typeface="SBL Hebrew" panose="02000000000000000000" pitchFamily="2" charset="-79"/>
                <a:cs typeface="SBL Hebrew" panose="02000000000000000000" pitchFamily="2" charset="-79"/>
              </a:rPr>
              <a:t>יִּקְרָ֙א אֵלָ֤יו יְהוָה֙ מִן־הָהָ֣ר לֵאמֹ֔ר </a:t>
            </a:r>
            <a:endParaRPr lang="en-US" dirty="0" smtClean="0">
              <a:latin typeface="SBL Hebrew" panose="02000000000000000000" pitchFamily="2" charset="-79"/>
              <a:cs typeface="SBL Hebrew" panose="02000000000000000000" pitchFamily="2" charset="-79"/>
            </a:endParaRPr>
          </a:p>
          <a:p>
            <a:pPr marL="0" indent="0" algn="r" rtl="1">
              <a:buNone/>
              <a:tabLst>
                <a:tab pos="457200" algn="r"/>
              </a:tabLst>
            </a:pPr>
            <a:r>
              <a:rPr lang="en-US" dirty="0" smtClean="0">
                <a:latin typeface="SBL Hebrew" panose="02000000000000000000" pitchFamily="2" charset="-79"/>
                <a:cs typeface="SBL Hebrew" panose="02000000000000000000" pitchFamily="2" charset="-79"/>
              </a:rPr>
              <a:t>	</a:t>
            </a:r>
            <a:r>
              <a:rPr lang="he-IL" dirty="0" smtClean="0">
                <a:latin typeface="SBL Hebrew" panose="02000000000000000000" pitchFamily="2" charset="-79"/>
                <a:cs typeface="SBL Hebrew" panose="02000000000000000000" pitchFamily="2" charset="-79"/>
              </a:rPr>
              <a:t>כֹּ֤ה תֹאמַר֙ לְבֵ֣ית יַעֲקֹ֔ב</a:t>
            </a:r>
            <a:endParaRPr lang="en-US" dirty="0" smtClean="0">
              <a:latin typeface="SBL Hebrew" panose="02000000000000000000" pitchFamily="2" charset="-79"/>
              <a:cs typeface="SBL Hebrew" panose="02000000000000000000" pitchFamily="2" charset="-79"/>
            </a:endParaRPr>
          </a:p>
        </p:txBody>
      </p:sp>
      <p:sp>
        <p:nvSpPr>
          <p:cNvPr id="3" name="TextBox 2"/>
          <p:cNvSpPr txBox="1"/>
          <p:nvPr/>
        </p:nvSpPr>
        <p:spPr>
          <a:xfrm>
            <a:off x="6620196" y="945118"/>
            <a:ext cx="1809150" cy="369332"/>
          </a:xfrm>
          <a:prstGeom prst="rect">
            <a:avLst/>
          </a:prstGeom>
          <a:noFill/>
          <a:ln>
            <a:solidFill>
              <a:schemeClr val="tx1"/>
            </a:solidFill>
          </a:ln>
        </p:spPr>
        <p:txBody>
          <a:bodyPr wrap="none" rtlCol="0">
            <a:spAutoFit/>
          </a:bodyPr>
          <a:lstStyle/>
          <a:p>
            <a:r>
              <a:rPr lang="en-US" dirty="0" err="1" smtClean="0"/>
              <a:t>Waw</a:t>
            </a:r>
            <a:r>
              <a:rPr lang="en-US" dirty="0" smtClean="0"/>
              <a:t>-</a:t>
            </a:r>
            <a:r>
              <a:rPr lang="en-US" dirty="0" smtClean="0">
                <a:solidFill>
                  <a:srgbClr val="0000FF"/>
                </a:solidFill>
              </a:rPr>
              <a:t>conjunctive</a:t>
            </a:r>
            <a:endParaRPr lang="en-US" dirty="0">
              <a:solidFill>
                <a:srgbClr val="0000FF"/>
              </a:solidFill>
            </a:endParaRPr>
          </a:p>
        </p:txBody>
      </p:sp>
      <p:sp>
        <p:nvSpPr>
          <p:cNvPr id="7" name="TextBox 6"/>
          <p:cNvSpPr txBox="1"/>
          <p:nvPr/>
        </p:nvSpPr>
        <p:spPr>
          <a:xfrm>
            <a:off x="6620196" y="1497568"/>
            <a:ext cx="1838004" cy="369332"/>
          </a:xfrm>
          <a:prstGeom prst="rect">
            <a:avLst/>
          </a:prstGeom>
          <a:noFill/>
          <a:ln>
            <a:solidFill>
              <a:schemeClr val="tx1"/>
            </a:solidFill>
          </a:ln>
        </p:spPr>
        <p:txBody>
          <a:bodyPr wrap="none" rtlCol="0">
            <a:spAutoFit/>
          </a:bodyPr>
          <a:lstStyle/>
          <a:p>
            <a:r>
              <a:rPr lang="en-US" dirty="0" err="1" smtClean="0"/>
              <a:t>Waw</a:t>
            </a:r>
            <a:r>
              <a:rPr lang="en-US" dirty="0" smtClean="0"/>
              <a:t>-</a:t>
            </a:r>
            <a:r>
              <a:rPr lang="en-US" dirty="0" smtClean="0">
                <a:solidFill>
                  <a:srgbClr val="FF00FF"/>
                </a:solidFill>
              </a:rPr>
              <a:t>consecutive</a:t>
            </a:r>
            <a:endParaRPr lang="en-US" dirty="0">
              <a:solidFill>
                <a:srgbClr val="FF00FF"/>
              </a:solidFill>
            </a:endParaRPr>
          </a:p>
        </p:txBody>
      </p:sp>
      <p:cxnSp>
        <p:nvCxnSpPr>
          <p:cNvPr id="9" name="Straight Arrow Connector 8"/>
          <p:cNvCxnSpPr>
            <a:stCxn id="3" idx="1"/>
          </p:cNvCxnSpPr>
          <p:nvPr/>
        </p:nvCxnSpPr>
        <p:spPr>
          <a:xfrm flipH="1">
            <a:off x="5934397" y="1129784"/>
            <a:ext cx="685799"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H="1">
            <a:off x="5934396" y="1669018"/>
            <a:ext cx="685799"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02722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839200" cy="762000"/>
          </a:xfrm>
        </p:spPr>
        <p:txBody>
          <a:bodyPr>
            <a:normAutofit fontScale="90000"/>
          </a:bodyPr>
          <a:lstStyle/>
          <a:p>
            <a:r>
              <a:rPr lang="en-US" dirty="0"/>
              <a:t>Conjunctive </a:t>
            </a:r>
            <a:r>
              <a:rPr lang="en-US" dirty="0" err="1"/>
              <a:t>vav</a:t>
            </a:r>
            <a:r>
              <a:rPr lang="en-US" dirty="0"/>
              <a:t> versus </a:t>
            </a:r>
            <a:r>
              <a:rPr lang="en-US" dirty="0" err="1"/>
              <a:t>vav</a:t>
            </a:r>
            <a:r>
              <a:rPr lang="en-US" dirty="0"/>
              <a:t>-consecutive</a:t>
            </a:r>
            <a:endParaRPr lang="en-US" dirty="0"/>
          </a:p>
        </p:txBody>
      </p:sp>
      <p:sp>
        <p:nvSpPr>
          <p:cNvPr id="4" name="Content Placeholder 3"/>
          <p:cNvSpPr>
            <a:spLocks noGrp="1"/>
          </p:cNvSpPr>
          <p:nvPr>
            <p:ph idx="1"/>
          </p:nvPr>
        </p:nvSpPr>
        <p:spPr>
          <a:xfrm>
            <a:off x="457200" y="3048000"/>
            <a:ext cx="8229600" cy="3581400"/>
          </a:xfrm>
        </p:spPr>
        <p:txBody>
          <a:bodyPr>
            <a:normAutofit fontScale="77500" lnSpcReduction="20000"/>
          </a:bodyPr>
          <a:lstStyle/>
          <a:p>
            <a:pPr marL="0" indent="0">
              <a:buNone/>
            </a:pPr>
            <a:r>
              <a:rPr lang="en-US" dirty="0"/>
              <a:t>RULE: </a:t>
            </a:r>
            <a:endParaRPr lang="en-US" dirty="0" smtClean="0"/>
          </a:p>
          <a:p>
            <a:r>
              <a:rPr lang="en-US" dirty="0" smtClean="0"/>
              <a:t>Conjunctive </a:t>
            </a:r>
            <a:r>
              <a:rPr lang="en-US" dirty="0"/>
              <a:t>(or disjunctive) </a:t>
            </a:r>
            <a:r>
              <a:rPr lang="en-US" dirty="0" err="1"/>
              <a:t>vav</a:t>
            </a:r>
            <a:r>
              <a:rPr lang="en-US" dirty="0"/>
              <a:t> may be attached to almost any word, including a verb form, and means </a:t>
            </a:r>
            <a:r>
              <a:rPr lang="en-US" i="1" dirty="0"/>
              <a:t>and</a:t>
            </a:r>
            <a:r>
              <a:rPr lang="en-US" dirty="0"/>
              <a:t>, </a:t>
            </a:r>
            <a:r>
              <a:rPr lang="en-US" i="1" dirty="0"/>
              <a:t>but</a:t>
            </a:r>
            <a:r>
              <a:rPr lang="en-US" dirty="0"/>
              <a:t> like the </a:t>
            </a:r>
            <a:r>
              <a:rPr lang="en-US" dirty="0" err="1"/>
              <a:t>vav</a:t>
            </a:r>
            <a:r>
              <a:rPr lang="en-US" dirty="0"/>
              <a:t>-consecutive, </a:t>
            </a:r>
            <a:r>
              <a:rPr lang="en-US" b="1" u="sng" dirty="0"/>
              <a:t>but</a:t>
            </a:r>
            <a:r>
              <a:rPr lang="en-US" u="sng" dirty="0"/>
              <a:t> it does </a:t>
            </a:r>
            <a:r>
              <a:rPr lang="en-US" b="1" u="sng" dirty="0"/>
              <a:t>not</a:t>
            </a:r>
            <a:r>
              <a:rPr lang="en-US" u="sng" dirty="0"/>
              <a:t> have </a:t>
            </a:r>
            <a:r>
              <a:rPr lang="en-US" dirty="0"/>
              <a:t>the additional function of stringing together actions in a sequence. </a:t>
            </a:r>
            <a:endParaRPr lang="en-US" dirty="0" smtClean="0"/>
          </a:p>
          <a:p>
            <a:pPr lvl="1"/>
            <a:r>
              <a:rPr lang="en-US" dirty="0" smtClean="0"/>
              <a:t>We </a:t>
            </a:r>
            <a:r>
              <a:rPr lang="en-US" dirty="0"/>
              <a:t>call this </a:t>
            </a:r>
            <a:r>
              <a:rPr lang="en-US" dirty="0" err="1"/>
              <a:t>vav</a:t>
            </a:r>
            <a:r>
              <a:rPr lang="en-US" dirty="0"/>
              <a:t> conjunctive when its clause adds depictive or explanatory material to the mainline and it is best translated </a:t>
            </a:r>
            <a:r>
              <a:rPr lang="en-US" i="1" dirty="0"/>
              <a:t>and</a:t>
            </a:r>
            <a:r>
              <a:rPr lang="en-US" dirty="0"/>
              <a:t>. </a:t>
            </a:r>
            <a:endParaRPr lang="en-US" dirty="0" smtClean="0"/>
          </a:p>
          <a:p>
            <a:pPr lvl="1"/>
            <a:r>
              <a:rPr lang="en-US" dirty="0" smtClean="0"/>
              <a:t>We </a:t>
            </a:r>
            <a:r>
              <a:rPr lang="en-US" dirty="0"/>
              <a:t>call it disjunctive when its clause is used for contrastive purposes, and it is best translated </a:t>
            </a:r>
            <a:r>
              <a:rPr lang="en-US" i="1" dirty="0"/>
              <a:t>but</a:t>
            </a:r>
            <a:r>
              <a:rPr lang="en-US" dirty="0" smtClean="0"/>
              <a:t>.</a:t>
            </a:r>
            <a:endParaRPr lang="en-US" dirty="0"/>
          </a:p>
        </p:txBody>
      </p:sp>
      <p:sp>
        <p:nvSpPr>
          <p:cNvPr id="6" name="Subtitle 2"/>
          <p:cNvSpPr txBox="1">
            <a:spLocks/>
          </p:cNvSpPr>
          <p:nvPr/>
        </p:nvSpPr>
        <p:spPr>
          <a:xfrm>
            <a:off x="1" y="838200"/>
            <a:ext cx="5791200" cy="20574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rtl="1">
              <a:buNone/>
            </a:pPr>
            <a:r>
              <a:rPr lang="he-IL" dirty="0" smtClean="0">
                <a:solidFill>
                  <a:srgbClr val="0000FF"/>
                </a:solidFill>
                <a:latin typeface="SBL Hebrew" panose="02000000000000000000" pitchFamily="2" charset="-79"/>
                <a:cs typeface="SBL Hebrew" panose="02000000000000000000" pitchFamily="2" charset="-79"/>
              </a:rPr>
              <a:t>וּ</a:t>
            </a:r>
            <a:r>
              <a:rPr lang="he-IL" dirty="0" smtClean="0">
                <a:latin typeface="SBL Hebrew" panose="02000000000000000000" pitchFamily="2" charset="-79"/>
                <a:cs typeface="SBL Hebrew" panose="02000000000000000000" pitchFamily="2" charset="-79"/>
              </a:rPr>
              <a:t>מֹשֶׁ֥ה עָלָ֖ה אֶל־הָאֱלֹהִ֑ים </a:t>
            </a:r>
            <a:endParaRPr lang="en-US" dirty="0" smtClean="0">
              <a:latin typeface="SBL Hebrew" panose="02000000000000000000" pitchFamily="2" charset="-79"/>
              <a:cs typeface="SBL Hebrew" panose="02000000000000000000" pitchFamily="2" charset="-79"/>
            </a:endParaRPr>
          </a:p>
          <a:p>
            <a:pPr marL="0" indent="0" algn="r" rtl="1">
              <a:buNone/>
            </a:pPr>
            <a:r>
              <a:rPr lang="he-IL" dirty="0" smtClean="0">
                <a:solidFill>
                  <a:srgbClr val="FF00FF"/>
                </a:solidFill>
                <a:latin typeface="SBL Hebrew" panose="02000000000000000000" pitchFamily="2" charset="-79"/>
                <a:cs typeface="SBL Hebrew" panose="02000000000000000000" pitchFamily="2" charset="-79"/>
              </a:rPr>
              <a:t>וַ</a:t>
            </a:r>
            <a:r>
              <a:rPr lang="he-IL" dirty="0" smtClean="0">
                <a:latin typeface="SBL Hebrew" panose="02000000000000000000" pitchFamily="2" charset="-79"/>
                <a:cs typeface="SBL Hebrew" panose="02000000000000000000" pitchFamily="2" charset="-79"/>
              </a:rPr>
              <a:t>יִּקְרָ֙א אֵלָ֤יו יְהוָה֙ מִן־הָהָ֣ר לֵאמֹ֔ר </a:t>
            </a:r>
            <a:endParaRPr lang="en-US" dirty="0" smtClean="0">
              <a:latin typeface="SBL Hebrew" panose="02000000000000000000" pitchFamily="2" charset="-79"/>
              <a:cs typeface="SBL Hebrew" panose="02000000000000000000" pitchFamily="2" charset="-79"/>
            </a:endParaRPr>
          </a:p>
          <a:p>
            <a:pPr marL="0" indent="0" algn="r" rtl="1">
              <a:buNone/>
              <a:tabLst>
                <a:tab pos="457200" algn="r"/>
              </a:tabLst>
            </a:pPr>
            <a:r>
              <a:rPr lang="en-US" dirty="0" smtClean="0">
                <a:latin typeface="SBL Hebrew" panose="02000000000000000000" pitchFamily="2" charset="-79"/>
                <a:cs typeface="SBL Hebrew" panose="02000000000000000000" pitchFamily="2" charset="-79"/>
              </a:rPr>
              <a:t>	</a:t>
            </a:r>
            <a:r>
              <a:rPr lang="he-IL" dirty="0" smtClean="0">
                <a:latin typeface="SBL Hebrew" panose="02000000000000000000" pitchFamily="2" charset="-79"/>
                <a:cs typeface="SBL Hebrew" panose="02000000000000000000" pitchFamily="2" charset="-79"/>
              </a:rPr>
              <a:t>כֹּ֤ה תֹאמַר֙ לְבֵ֣ית יַעֲקֹ֔ב</a:t>
            </a:r>
            <a:endParaRPr lang="en-US" dirty="0" smtClean="0">
              <a:latin typeface="SBL Hebrew" panose="02000000000000000000" pitchFamily="2" charset="-79"/>
              <a:cs typeface="SBL Hebrew" panose="02000000000000000000" pitchFamily="2" charset="-79"/>
            </a:endParaRPr>
          </a:p>
        </p:txBody>
      </p:sp>
      <p:sp>
        <p:nvSpPr>
          <p:cNvPr id="3" name="TextBox 2"/>
          <p:cNvSpPr txBox="1"/>
          <p:nvPr/>
        </p:nvSpPr>
        <p:spPr>
          <a:xfrm>
            <a:off x="6620196" y="945118"/>
            <a:ext cx="1809150" cy="369332"/>
          </a:xfrm>
          <a:prstGeom prst="rect">
            <a:avLst/>
          </a:prstGeom>
          <a:noFill/>
          <a:ln>
            <a:solidFill>
              <a:schemeClr val="tx1"/>
            </a:solidFill>
          </a:ln>
        </p:spPr>
        <p:txBody>
          <a:bodyPr wrap="none" rtlCol="0">
            <a:spAutoFit/>
          </a:bodyPr>
          <a:lstStyle/>
          <a:p>
            <a:r>
              <a:rPr lang="en-US" dirty="0" err="1" smtClean="0"/>
              <a:t>Waw</a:t>
            </a:r>
            <a:r>
              <a:rPr lang="en-US" dirty="0" smtClean="0"/>
              <a:t>-</a:t>
            </a:r>
            <a:r>
              <a:rPr lang="en-US" dirty="0" smtClean="0">
                <a:solidFill>
                  <a:srgbClr val="0000FF"/>
                </a:solidFill>
              </a:rPr>
              <a:t>conjunctive</a:t>
            </a:r>
            <a:endParaRPr lang="en-US" dirty="0">
              <a:solidFill>
                <a:srgbClr val="0000FF"/>
              </a:solidFill>
            </a:endParaRPr>
          </a:p>
        </p:txBody>
      </p:sp>
      <p:sp>
        <p:nvSpPr>
          <p:cNvPr id="7" name="TextBox 6"/>
          <p:cNvSpPr txBox="1"/>
          <p:nvPr/>
        </p:nvSpPr>
        <p:spPr>
          <a:xfrm>
            <a:off x="6620196" y="1497568"/>
            <a:ext cx="1838004" cy="369332"/>
          </a:xfrm>
          <a:prstGeom prst="rect">
            <a:avLst/>
          </a:prstGeom>
          <a:noFill/>
          <a:ln>
            <a:solidFill>
              <a:schemeClr val="tx1"/>
            </a:solidFill>
          </a:ln>
        </p:spPr>
        <p:txBody>
          <a:bodyPr wrap="none" rtlCol="0">
            <a:spAutoFit/>
          </a:bodyPr>
          <a:lstStyle/>
          <a:p>
            <a:r>
              <a:rPr lang="en-US" dirty="0" err="1" smtClean="0"/>
              <a:t>Waw</a:t>
            </a:r>
            <a:r>
              <a:rPr lang="en-US" dirty="0" smtClean="0"/>
              <a:t>-</a:t>
            </a:r>
            <a:r>
              <a:rPr lang="en-US" dirty="0" smtClean="0">
                <a:solidFill>
                  <a:srgbClr val="FF00FF"/>
                </a:solidFill>
              </a:rPr>
              <a:t>consecutive</a:t>
            </a:r>
            <a:endParaRPr lang="en-US" dirty="0">
              <a:solidFill>
                <a:srgbClr val="FF00FF"/>
              </a:solidFill>
            </a:endParaRPr>
          </a:p>
        </p:txBody>
      </p:sp>
      <p:cxnSp>
        <p:nvCxnSpPr>
          <p:cNvPr id="9" name="Straight Arrow Connector 8"/>
          <p:cNvCxnSpPr>
            <a:stCxn id="3" idx="1"/>
          </p:cNvCxnSpPr>
          <p:nvPr/>
        </p:nvCxnSpPr>
        <p:spPr>
          <a:xfrm flipH="1">
            <a:off x="5934397" y="1129784"/>
            <a:ext cx="685799"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H="1">
            <a:off x="5934396" y="1669018"/>
            <a:ext cx="685799"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911216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839200" cy="762000"/>
          </a:xfrm>
        </p:spPr>
        <p:txBody>
          <a:bodyPr>
            <a:normAutofit fontScale="90000"/>
          </a:bodyPr>
          <a:lstStyle/>
          <a:p>
            <a:r>
              <a:rPr lang="en-US" dirty="0"/>
              <a:t>Conjunctive </a:t>
            </a:r>
            <a:r>
              <a:rPr lang="en-US" dirty="0" err="1"/>
              <a:t>vav</a:t>
            </a:r>
            <a:r>
              <a:rPr lang="en-US" dirty="0"/>
              <a:t> versus </a:t>
            </a:r>
            <a:r>
              <a:rPr lang="en-US" dirty="0" err="1"/>
              <a:t>vav</a:t>
            </a:r>
            <a:r>
              <a:rPr lang="en-US" dirty="0"/>
              <a:t>-consecutive</a:t>
            </a:r>
            <a:endParaRPr lang="en-US" dirty="0"/>
          </a:p>
        </p:txBody>
      </p:sp>
      <p:sp>
        <p:nvSpPr>
          <p:cNvPr id="4" name="Content Placeholder 3"/>
          <p:cNvSpPr>
            <a:spLocks noGrp="1"/>
          </p:cNvSpPr>
          <p:nvPr>
            <p:ph idx="1"/>
          </p:nvPr>
        </p:nvSpPr>
        <p:spPr>
          <a:xfrm>
            <a:off x="457200" y="3048000"/>
            <a:ext cx="8229600" cy="3581400"/>
          </a:xfrm>
        </p:spPr>
        <p:txBody>
          <a:bodyPr>
            <a:normAutofit lnSpcReduction="10000"/>
          </a:bodyPr>
          <a:lstStyle/>
          <a:p>
            <a:pPr marL="0" indent="0">
              <a:buNone/>
            </a:pPr>
            <a:r>
              <a:rPr lang="en-US" dirty="0"/>
              <a:t>The discourse function (of linking together the string of events) of the </a:t>
            </a:r>
            <a:r>
              <a:rPr lang="en-US" dirty="0" err="1"/>
              <a:t>vav</a:t>
            </a:r>
            <a:r>
              <a:rPr lang="en-US" dirty="0"/>
              <a:t>-consecutive is the reason why we often translate it with the additional word </a:t>
            </a:r>
            <a:r>
              <a:rPr lang="en-US" i="1" dirty="0">
                <a:solidFill>
                  <a:srgbClr val="FF00FF"/>
                </a:solidFill>
              </a:rPr>
              <a:t>then</a:t>
            </a:r>
            <a:r>
              <a:rPr lang="en-US" dirty="0">
                <a:solidFill>
                  <a:srgbClr val="FF00FF"/>
                </a:solidFill>
              </a:rPr>
              <a:t> </a:t>
            </a:r>
            <a:r>
              <a:rPr lang="en-US" dirty="0"/>
              <a:t>or </a:t>
            </a:r>
            <a:r>
              <a:rPr lang="en-US" i="1" dirty="0">
                <a:solidFill>
                  <a:srgbClr val="FF00FF"/>
                </a:solidFill>
              </a:rPr>
              <a:t>so</a:t>
            </a:r>
            <a:r>
              <a:rPr lang="en-US" dirty="0"/>
              <a:t>. </a:t>
            </a:r>
            <a:endParaRPr lang="en-US" dirty="0" smtClean="0"/>
          </a:p>
          <a:p>
            <a:pPr marL="0" indent="0">
              <a:buNone/>
            </a:pPr>
            <a:r>
              <a:rPr lang="en-US" dirty="0" smtClean="0"/>
              <a:t>You </a:t>
            </a:r>
            <a:r>
              <a:rPr lang="en-US" dirty="0"/>
              <a:t>will see later that it may be appropriate to translate the </a:t>
            </a:r>
            <a:r>
              <a:rPr lang="en-US" dirty="0" err="1"/>
              <a:t>vav</a:t>
            </a:r>
            <a:r>
              <a:rPr lang="en-US" dirty="0"/>
              <a:t>-consecutive with the word </a:t>
            </a:r>
            <a:r>
              <a:rPr lang="en-US" i="1" dirty="0">
                <a:solidFill>
                  <a:srgbClr val="FF00FF"/>
                </a:solidFill>
              </a:rPr>
              <a:t>consequently</a:t>
            </a:r>
            <a:r>
              <a:rPr lang="en-US" dirty="0" smtClean="0"/>
              <a:t>.</a:t>
            </a:r>
            <a:endParaRPr lang="en-US" dirty="0"/>
          </a:p>
        </p:txBody>
      </p:sp>
      <p:sp>
        <p:nvSpPr>
          <p:cNvPr id="6" name="Subtitle 2"/>
          <p:cNvSpPr txBox="1">
            <a:spLocks/>
          </p:cNvSpPr>
          <p:nvPr/>
        </p:nvSpPr>
        <p:spPr>
          <a:xfrm>
            <a:off x="1" y="838200"/>
            <a:ext cx="5791200" cy="20574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rtl="1">
              <a:buNone/>
            </a:pPr>
            <a:r>
              <a:rPr lang="he-IL" dirty="0" smtClean="0">
                <a:solidFill>
                  <a:srgbClr val="0000FF"/>
                </a:solidFill>
                <a:latin typeface="SBL Hebrew" panose="02000000000000000000" pitchFamily="2" charset="-79"/>
                <a:cs typeface="SBL Hebrew" panose="02000000000000000000" pitchFamily="2" charset="-79"/>
              </a:rPr>
              <a:t>וּ</a:t>
            </a:r>
            <a:r>
              <a:rPr lang="he-IL" dirty="0" smtClean="0">
                <a:latin typeface="SBL Hebrew" panose="02000000000000000000" pitchFamily="2" charset="-79"/>
                <a:cs typeface="SBL Hebrew" panose="02000000000000000000" pitchFamily="2" charset="-79"/>
              </a:rPr>
              <a:t>מֹשֶׁ֥ה עָלָ֖ה אֶל־הָאֱלֹהִ֑ים </a:t>
            </a:r>
            <a:endParaRPr lang="en-US" dirty="0" smtClean="0">
              <a:latin typeface="SBL Hebrew" panose="02000000000000000000" pitchFamily="2" charset="-79"/>
              <a:cs typeface="SBL Hebrew" panose="02000000000000000000" pitchFamily="2" charset="-79"/>
            </a:endParaRPr>
          </a:p>
          <a:p>
            <a:pPr marL="0" indent="0" algn="r" rtl="1">
              <a:buNone/>
            </a:pPr>
            <a:r>
              <a:rPr lang="he-IL" dirty="0" smtClean="0">
                <a:solidFill>
                  <a:srgbClr val="FF00FF"/>
                </a:solidFill>
                <a:latin typeface="SBL Hebrew" panose="02000000000000000000" pitchFamily="2" charset="-79"/>
                <a:cs typeface="SBL Hebrew" panose="02000000000000000000" pitchFamily="2" charset="-79"/>
              </a:rPr>
              <a:t>וַ</a:t>
            </a:r>
            <a:r>
              <a:rPr lang="he-IL" dirty="0" smtClean="0">
                <a:latin typeface="SBL Hebrew" panose="02000000000000000000" pitchFamily="2" charset="-79"/>
                <a:cs typeface="SBL Hebrew" panose="02000000000000000000" pitchFamily="2" charset="-79"/>
              </a:rPr>
              <a:t>יִּקְרָ֙א אֵלָ֤יו יְהוָה֙ מִן־הָהָ֣ר לֵאמֹ֔ר </a:t>
            </a:r>
            <a:endParaRPr lang="en-US" dirty="0" smtClean="0">
              <a:latin typeface="SBL Hebrew" panose="02000000000000000000" pitchFamily="2" charset="-79"/>
              <a:cs typeface="SBL Hebrew" panose="02000000000000000000" pitchFamily="2" charset="-79"/>
            </a:endParaRPr>
          </a:p>
          <a:p>
            <a:pPr marL="0" indent="0" algn="r" rtl="1">
              <a:buNone/>
              <a:tabLst>
                <a:tab pos="457200" algn="r"/>
              </a:tabLst>
            </a:pPr>
            <a:r>
              <a:rPr lang="en-US" dirty="0" smtClean="0">
                <a:latin typeface="SBL Hebrew" panose="02000000000000000000" pitchFamily="2" charset="-79"/>
                <a:cs typeface="SBL Hebrew" panose="02000000000000000000" pitchFamily="2" charset="-79"/>
              </a:rPr>
              <a:t>	</a:t>
            </a:r>
            <a:r>
              <a:rPr lang="he-IL" dirty="0" smtClean="0">
                <a:latin typeface="SBL Hebrew" panose="02000000000000000000" pitchFamily="2" charset="-79"/>
                <a:cs typeface="SBL Hebrew" panose="02000000000000000000" pitchFamily="2" charset="-79"/>
              </a:rPr>
              <a:t>כֹּ֤ה תֹאמַר֙ לְבֵ֣ית יַעֲקֹ֔ב</a:t>
            </a:r>
            <a:endParaRPr lang="en-US" dirty="0" smtClean="0">
              <a:latin typeface="SBL Hebrew" panose="02000000000000000000" pitchFamily="2" charset="-79"/>
              <a:cs typeface="SBL Hebrew" panose="02000000000000000000" pitchFamily="2" charset="-79"/>
            </a:endParaRPr>
          </a:p>
        </p:txBody>
      </p:sp>
      <p:sp>
        <p:nvSpPr>
          <p:cNvPr id="3" name="TextBox 2"/>
          <p:cNvSpPr txBox="1"/>
          <p:nvPr/>
        </p:nvSpPr>
        <p:spPr>
          <a:xfrm>
            <a:off x="6620196" y="945118"/>
            <a:ext cx="1809150" cy="369332"/>
          </a:xfrm>
          <a:prstGeom prst="rect">
            <a:avLst/>
          </a:prstGeom>
          <a:noFill/>
          <a:ln>
            <a:solidFill>
              <a:schemeClr val="tx1"/>
            </a:solidFill>
          </a:ln>
        </p:spPr>
        <p:txBody>
          <a:bodyPr wrap="none" rtlCol="0">
            <a:spAutoFit/>
          </a:bodyPr>
          <a:lstStyle/>
          <a:p>
            <a:r>
              <a:rPr lang="en-US" dirty="0" err="1" smtClean="0"/>
              <a:t>Waw</a:t>
            </a:r>
            <a:r>
              <a:rPr lang="en-US" dirty="0" smtClean="0"/>
              <a:t>-</a:t>
            </a:r>
            <a:r>
              <a:rPr lang="en-US" dirty="0" smtClean="0">
                <a:solidFill>
                  <a:srgbClr val="0000FF"/>
                </a:solidFill>
              </a:rPr>
              <a:t>conjunctive</a:t>
            </a:r>
            <a:endParaRPr lang="en-US" dirty="0">
              <a:solidFill>
                <a:srgbClr val="0000FF"/>
              </a:solidFill>
            </a:endParaRPr>
          </a:p>
        </p:txBody>
      </p:sp>
      <p:sp>
        <p:nvSpPr>
          <p:cNvPr id="7" name="TextBox 6"/>
          <p:cNvSpPr txBox="1"/>
          <p:nvPr/>
        </p:nvSpPr>
        <p:spPr>
          <a:xfrm>
            <a:off x="6620196" y="1497568"/>
            <a:ext cx="1838004" cy="369332"/>
          </a:xfrm>
          <a:prstGeom prst="rect">
            <a:avLst/>
          </a:prstGeom>
          <a:noFill/>
          <a:ln>
            <a:solidFill>
              <a:schemeClr val="tx1"/>
            </a:solidFill>
          </a:ln>
        </p:spPr>
        <p:txBody>
          <a:bodyPr wrap="none" rtlCol="0">
            <a:spAutoFit/>
          </a:bodyPr>
          <a:lstStyle/>
          <a:p>
            <a:r>
              <a:rPr lang="en-US" dirty="0" err="1" smtClean="0"/>
              <a:t>Waw</a:t>
            </a:r>
            <a:r>
              <a:rPr lang="en-US" dirty="0" smtClean="0"/>
              <a:t>-</a:t>
            </a:r>
            <a:r>
              <a:rPr lang="en-US" dirty="0" smtClean="0">
                <a:solidFill>
                  <a:srgbClr val="FF00FF"/>
                </a:solidFill>
              </a:rPr>
              <a:t>consecutive</a:t>
            </a:r>
            <a:endParaRPr lang="en-US" dirty="0">
              <a:solidFill>
                <a:srgbClr val="FF00FF"/>
              </a:solidFill>
            </a:endParaRPr>
          </a:p>
        </p:txBody>
      </p:sp>
      <p:cxnSp>
        <p:nvCxnSpPr>
          <p:cNvPr id="9" name="Straight Arrow Connector 8"/>
          <p:cNvCxnSpPr>
            <a:stCxn id="3" idx="1"/>
          </p:cNvCxnSpPr>
          <p:nvPr/>
        </p:nvCxnSpPr>
        <p:spPr>
          <a:xfrm flipH="1">
            <a:off x="5934397" y="1129784"/>
            <a:ext cx="685799"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H="1">
            <a:off x="5934396" y="1669018"/>
            <a:ext cx="685799"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100193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839200" cy="762000"/>
          </a:xfrm>
        </p:spPr>
        <p:txBody>
          <a:bodyPr>
            <a:normAutofit/>
          </a:bodyPr>
          <a:lstStyle/>
          <a:p>
            <a:r>
              <a:rPr lang="he-IL" dirty="0">
                <a:latin typeface="SBL Hebrew" panose="02000000000000000000" pitchFamily="2" charset="-79"/>
                <a:cs typeface="SBL Hebrew" panose="02000000000000000000" pitchFamily="2" charset="-79"/>
              </a:rPr>
              <a:t>לֵאמֹר</a:t>
            </a:r>
            <a:endParaRPr lang="en-US" dirty="0">
              <a:latin typeface="SBL Hebrew" panose="02000000000000000000" pitchFamily="2" charset="-79"/>
              <a:cs typeface="SBL Hebrew" panose="02000000000000000000" pitchFamily="2" charset="-79"/>
            </a:endParaRPr>
          </a:p>
        </p:txBody>
      </p:sp>
      <p:sp>
        <p:nvSpPr>
          <p:cNvPr id="4" name="Content Placeholder 3"/>
          <p:cNvSpPr>
            <a:spLocks noGrp="1"/>
          </p:cNvSpPr>
          <p:nvPr>
            <p:ph idx="1"/>
          </p:nvPr>
        </p:nvSpPr>
        <p:spPr>
          <a:xfrm>
            <a:off x="457200" y="3048000"/>
            <a:ext cx="8305800" cy="3581400"/>
          </a:xfrm>
        </p:spPr>
        <p:txBody>
          <a:bodyPr>
            <a:normAutofit/>
          </a:bodyPr>
          <a:lstStyle/>
          <a:p>
            <a:r>
              <a:rPr lang="en-US" dirty="0" smtClean="0"/>
              <a:t>Do you recognize the root?</a:t>
            </a:r>
          </a:p>
          <a:p>
            <a:r>
              <a:rPr lang="en-US" dirty="0" smtClean="0"/>
              <a:t>Do you recognize the significance of the </a:t>
            </a:r>
            <a:r>
              <a:rPr lang="en-US" dirty="0" err="1" smtClean="0"/>
              <a:t>holem</a:t>
            </a:r>
            <a:r>
              <a:rPr lang="en-US" dirty="0" smtClean="0"/>
              <a:t> after the second root letter?</a:t>
            </a:r>
            <a:endParaRPr lang="en-US" dirty="0"/>
          </a:p>
        </p:txBody>
      </p:sp>
      <p:sp>
        <p:nvSpPr>
          <p:cNvPr id="6" name="Subtitle 2"/>
          <p:cNvSpPr txBox="1">
            <a:spLocks/>
          </p:cNvSpPr>
          <p:nvPr/>
        </p:nvSpPr>
        <p:spPr>
          <a:xfrm>
            <a:off x="0" y="838200"/>
            <a:ext cx="8534399" cy="20574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rtl="1">
              <a:buNone/>
            </a:pPr>
            <a:r>
              <a:rPr lang="he-IL" dirty="0" smtClean="0">
                <a:latin typeface="SBL Hebrew" panose="02000000000000000000" pitchFamily="2" charset="-79"/>
                <a:cs typeface="SBL Hebrew" panose="02000000000000000000" pitchFamily="2" charset="-79"/>
              </a:rPr>
              <a:t>וּמֹשֶׁ֥ה עָלָ֖ה אֶל־הָאֱלֹהִ֑ים </a:t>
            </a:r>
            <a:endParaRPr lang="en-US" dirty="0" smtClean="0">
              <a:latin typeface="SBL Hebrew" panose="02000000000000000000" pitchFamily="2" charset="-79"/>
              <a:cs typeface="SBL Hebrew" panose="02000000000000000000" pitchFamily="2" charset="-79"/>
            </a:endParaRPr>
          </a:p>
          <a:p>
            <a:pPr marL="0" indent="0" algn="r" rtl="1">
              <a:buNone/>
            </a:pPr>
            <a:r>
              <a:rPr lang="he-IL" dirty="0" smtClean="0">
                <a:latin typeface="SBL Hebrew" panose="02000000000000000000" pitchFamily="2" charset="-79"/>
                <a:cs typeface="SBL Hebrew" panose="02000000000000000000" pitchFamily="2" charset="-79"/>
              </a:rPr>
              <a:t>וַיִּקְרָ֙א אֵלָ֤יו יְהוָה֙ מִן־הָהָ֣ר </a:t>
            </a:r>
            <a:r>
              <a:rPr lang="he-IL" dirty="0" smtClean="0">
                <a:solidFill>
                  <a:srgbClr val="FF0000"/>
                </a:solidFill>
                <a:latin typeface="SBL Hebrew" panose="02000000000000000000" pitchFamily="2" charset="-79"/>
                <a:cs typeface="SBL Hebrew" panose="02000000000000000000" pitchFamily="2" charset="-79"/>
              </a:rPr>
              <a:t>לֵאמֹ֔ר </a:t>
            </a:r>
            <a:endParaRPr lang="en-US" dirty="0" smtClean="0">
              <a:solidFill>
                <a:srgbClr val="FF0000"/>
              </a:solidFill>
              <a:latin typeface="SBL Hebrew" panose="02000000000000000000" pitchFamily="2" charset="-79"/>
              <a:cs typeface="SBL Hebrew" panose="02000000000000000000" pitchFamily="2" charset="-79"/>
            </a:endParaRPr>
          </a:p>
          <a:p>
            <a:pPr marL="0" indent="0" algn="r" rtl="1">
              <a:buNone/>
              <a:tabLst>
                <a:tab pos="457200" algn="r"/>
              </a:tabLst>
            </a:pPr>
            <a:r>
              <a:rPr lang="en-US" dirty="0" smtClean="0">
                <a:latin typeface="SBL Hebrew" panose="02000000000000000000" pitchFamily="2" charset="-79"/>
                <a:cs typeface="SBL Hebrew" panose="02000000000000000000" pitchFamily="2" charset="-79"/>
              </a:rPr>
              <a:t>	</a:t>
            </a:r>
            <a:r>
              <a:rPr lang="he-IL" dirty="0" smtClean="0">
                <a:latin typeface="SBL Hebrew" panose="02000000000000000000" pitchFamily="2" charset="-79"/>
                <a:cs typeface="SBL Hebrew" panose="02000000000000000000" pitchFamily="2" charset="-79"/>
              </a:rPr>
              <a:t>כֹּ֤ה תֹאמַר֙ לְבֵ֣ית יַעֲקֹ֔ב</a:t>
            </a:r>
            <a:endParaRPr lang="en-US" dirty="0" smtClean="0">
              <a:latin typeface="SBL Hebrew" panose="02000000000000000000" pitchFamily="2" charset="-79"/>
              <a:cs typeface="SBL Hebrew" panose="02000000000000000000" pitchFamily="2" charset="-79"/>
            </a:endParaRPr>
          </a:p>
        </p:txBody>
      </p:sp>
    </p:spTree>
    <p:extLst>
      <p:ext uri="{BB962C8B-B14F-4D97-AF65-F5344CB8AC3E}">
        <p14:creationId xmlns:p14="http://schemas.microsoft.com/office/powerpoint/2010/main" val="23359602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839200" cy="762000"/>
          </a:xfrm>
        </p:spPr>
        <p:txBody>
          <a:bodyPr>
            <a:normAutofit/>
          </a:bodyPr>
          <a:lstStyle/>
          <a:p>
            <a:r>
              <a:rPr lang="he-IL" dirty="0">
                <a:latin typeface="SBL Hebrew" panose="02000000000000000000" pitchFamily="2" charset="-79"/>
                <a:cs typeface="SBL Hebrew" panose="02000000000000000000" pitchFamily="2" charset="-79"/>
              </a:rPr>
              <a:t>לֵאמֹר</a:t>
            </a:r>
            <a:endParaRPr lang="en-US" dirty="0">
              <a:latin typeface="SBL Hebrew" panose="02000000000000000000" pitchFamily="2" charset="-79"/>
              <a:cs typeface="SBL Hebrew" panose="02000000000000000000" pitchFamily="2" charset="-79"/>
            </a:endParaRPr>
          </a:p>
        </p:txBody>
      </p:sp>
      <p:sp>
        <p:nvSpPr>
          <p:cNvPr id="4" name="Content Placeholder 3"/>
          <p:cNvSpPr>
            <a:spLocks noGrp="1"/>
          </p:cNvSpPr>
          <p:nvPr>
            <p:ph idx="1"/>
          </p:nvPr>
        </p:nvSpPr>
        <p:spPr>
          <a:xfrm>
            <a:off x="457200" y="3048000"/>
            <a:ext cx="8305800" cy="3581400"/>
          </a:xfrm>
        </p:spPr>
        <p:txBody>
          <a:bodyPr>
            <a:normAutofit/>
          </a:bodyPr>
          <a:lstStyle/>
          <a:p>
            <a:r>
              <a:rPr lang="en-US" dirty="0" smtClean="0"/>
              <a:t>Do you recognize the root?</a:t>
            </a:r>
          </a:p>
          <a:p>
            <a:r>
              <a:rPr lang="en-US" dirty="0" smtClean="0"/>
              <a:t>Do you recognize the significance of the </a:t>
            </a:r>
            <a:r>
              <a:rPr lang="en-US" dirty="0" err="1" smtClean="0"/>
              <a:t>holem</a:t>
            </a:r>
            <a:r>
              <a:rPr lang="en-US" dirty="0" smtClean="0"/>
              <a:t> after the second root letter?</a:t>
            </a:r>
            <a:endParaRPr lang="en-US" dirty="0"/>
          </a:p>
        </p:txBody>
      </p:sp>
      <p:sp>
        <p:nvSpPr>
          <p:cNvPr id="6" name="Subtitle 2"/>
          <p:cNvSpPr txBox="1">
            <a:spLocks/>
          </p:cNvSpPr>
          <p:nvPr/>
        </p:nvSpPr>
        <p:spPr>
          <a:xfrm>
            <a:off x="0" y="838200"/>
            <a:ext cx="8534399" cy="20574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rtl="1">
              <a:buNone/>
            </a:pPr>
            <a:r>
              <a:rPr lang="he-IL" dirty="0" smtClean="0">
                <a:latin typeface="SBL Hebrew" panose="02000000000000000000" pitchFamily="2" charset="-79"/>
                <a:cs typeface="SBL Hebrew" panose="02000000000000000000" pitchFamily="2" charset="-79"/>
              </a:rPr>
              <a:t>וּמֹשֶׁ֥ה עָלָ֖ה אֶל־הָאֱלֹהִ֑ים </a:t>
            </a:r>
            <a:endParaRPr lang="en-US" dirty="0" smtClean="0">
              <a:latin typeface="SBL Hebrew" panose="02000000000000000000" pitchFamily="2" charset="-79"/>
              <a:cs typeface="SBL Hebrew" panose="02000000000000000000" pitchFamily="2" charset="-79"/>
            </a:endParaRPr>
          </a:p>
          <a:p>
            <a:pPr marL="0" indent="0" algn="r" rtl="1">
              <a:buNone/>
            </a:pPr>
            <a:r>
              <a:rPr lang="he-IL" dirty="0" smtClean="0">
                <a:latin typeface="SBL Hebrew" panose="02000000000000000000" pitchFamily="2" charset="-79"/>
                <a:cs typeface="SBL Hebrew" panose="02000000000000000000" pitchFamily="2" charset="-79"/>
              </a:rPr>
              <a:t>וַיִּקְרָ֙א אֵלָ֤יו יְהוָה֙ מִן־הָהָ֣ר </a:t>
            </a:r>
            <a:r>
              <a:rPr lang="he-IL" dirty="0" smtClean="0">
                <a:solidFill>
                  <a:srgbClr val="FF0000"/>
                </a:solidFill>
                <a:latin typeface="SBL Hebrew" panose="02000000000000000000" pitchFamily="2" charset="-79"/>
                <a:cs typeface="SBL Hebrew" panose="02000000000000000000" pitchFamily="2" charset="-79"/>
              </a:rPr>
              <a:t>לֵאמֹ֔ר </a:t>
            </a:r>
            <a:endParaRPr lang="en-US" dirty="0" smtClean="0">
              <a:solidFill>
                <a:srgbClr val="FF0000"/>
              </a:solidFill>
              <a:latin typeface="SBL Hebrew" panose="02000000000000000000" pitchFamily="2" charset="-79"/>
              <a:cs typeface="SBL Hebrew" panose="02000000000000000000" pitchFamily="2" charset="-79"/>
            </a:endParaRPr>
          </a:p>
          <a:p>
            <a:pPr marL="0" indent="0" algn="r" rtl="1">
              <a:buNone/>
              <a:tabLst>
                <a:tab pos="457200" algn="r"/>
              </a:tabLst>
            </a:pPr>
            <a:r>
              <a:rPr lang="en-US" dirty="0" smtClean="0">
                <a:latin typeface="SBL Hebrew" panose="02000000000000000000" pitchFamily="2" charset="-79"/>
                <a:cs typeface="SBL Hebrew" panose="02000000000000000000" pitchFamily="2" charset="-79"/>
              </a:rPr>
              <a:t>	</a:t>
            </a:r>
            <a:r>
              <a:rPr lang="he-IL" dirty="0" smtClean="0">
                <a:latin typeface="SBL Hebrew" panose="02000000000000000000" pitchFamily="2" charset="-79"/>
                <a:cs typeface="SBL Hebrew" panose="02000000000000000000" pitchFamily="2" charset="-79"/>
              </a:rPr>
              <a:t>כֹּ֤ה תֹאמַר֙ לְבֵ֣ית יַעֲקֹ֔ב</a:t>
            </a:r>
            <a:endParaRPr lang="en-US" dirty="0" smtClean="0">
              <a:latin typeface="SBL Hebrew" panose="02000000000000000000" pitchFamily="2" charset="-79"/>
              <a:cs typeface="SBL Hebrew" panose="02000000000000000000" pitchFamily="2" charset="-79"/>
            </a:endParaRPr>
          </a:p>
        </p:txBody>
      </p:sp>
      <p:sp>
        <p:nvSpPr>
          <p:cNvPr id="3" name="TextBox 2"/>
          <p:cNvSpPr txBox="1"/>
          <p:nvPr/>
        </p:nvSpPr>
        <p:spPr>
          <a:xfrm>
            <a:off x="6324600" y="3089791"/>
            <a:ext cx="1516184" cy="461665"/>
          </a:xfrm>
          <a:prstGeom prst="rect">
            <a:avLst/>
          </a:prstGeom>
          <a:noFill/>
          <a:ln>
            <a:solidFill>
              <a:schemeClr val="tx1"/>
            </a:solidFill>
          </a:ln>
        </p:spPr>
        <p:txBody>
          <a:bodyPr wrap="none" rtlCol="0">
            <a:spAutoFit/>
          </a:bodyPr>
          <a:lstStyle/>
          <a:p>
            <a:r>
              <a:rPr lang="he-IL" sz="2400" dirty="0" smtClean="0">
                <a:latin typeface="SBL Hebrew" panose="02000000000000000000" pitchFamily="2" charset="-79"/>
                <a:cs typeface="SBL Hebrew" panose="02000000000000000000" pitchFamily="2" charset="-79"/>
              </a:rPr>
              <a:t>אמר</a:t>
            </a:r>
            <a:r>
              <a:rPr lang="fr-CA" sz="2400" dirty="0" smtClean="0">
                <a:latin typeface="SBL Hebrew" panose="02000000000000000000" pitchFamily="2" charset="-79"/>
                <a:cs typeface="SBL Hebrew" panose="02000000000000000000" pitchFamily="2" charset="-79"/>
              </a:rPr>
              <a:t> </a:t>
            </a:r>
            <a:r>
              <a:rPr lang="fr-CA" sz="2400" i="1" dirty="0" smtClean="0">
                <a:cs typeface="SBL Hebrew" panose="02000000000000000000" pitchFamily="2" charset="-79"/>
              </a:rPr>
              <a:t>to </a:t>
            </a:r>
            <a:r>
              <a:rPr lang="fr-CA" sz="2400" i="1" dirty="0" err="1" smtClean="0">
                <a:cs typeface="SBL Hebrew" panose="02000000000000000000" pitchFamily="2" charset="-79"/>
              </a:rPr>
              <a:t>say</a:t>
            </a:r>
            <a:endParaRPr lang="en-US" sz="2400" i="1" dirty="0">
              <a:cs typeface="SBL Hebrew" panose="02000000000000000000" pitchFamily="2" charset="-79"/>
            </a:endParaRPr>
          </a:p>
        </p:txBody>
      </p:sp>
      <p:sp>
        <p:nvSpPr>
          <p:cNvPr id="7" name="TextBox 6"/>
          <p:cNvSpPr txBox="1"/>
          <p:nvPr/>
        </p:nvSpPr>
        <p:spPr>
          <a:xfrm>
            <a:off x="5334000" y="4800600"/>
            <a:ext cx="3702873" cy="461665"/>
          </a:xfrm>
          <a:prstGeom prst="rect">
            <a:avLst/>
          </a:prstGeom>
          <a:noFill/>
          <a:ln>
            <a:solidFill>
              <a:schemeClr val="tx1"/>
            </a:solidFill>
          </a:ln>
        </p:spPr>
        <p:txBody>
          <a:bodyPr wrap="none" rtlCol="0">
            <a:spAutoFit/>
          </a:bodyPr>
          <a:lstStyle/>
          <a:p>
            <a:r>
              <a:rPr lang="fr-CA" sz="2400" dirty="0" err="1" smtClean="0">
                <a:cs typeface="SBL Hebrew" panose="02000000000000000000" pitchFamily="2" charset="-79"/>
              </a:rPr>
              <a:t>Indicates</a:t>
            </a:r>
            <a:r>
              <a:rPr lang="fr-CA" sz="2400" dirty="0" smtClean="0">
                <a:cs typeface="SBL Hebrew" panose="02000000000000000000" pitchFamily="2" charset="-79"/>
              </a:rPr>
              <a:t> infinitive </a:t>
            </a:r>
            <a:r>
              <a:rPr lang="fr-CA" sz="2400" dirty="0" err="1" smtClean="0">
                <a:cs typeface="SBL Hebrew" panose="02000000000000000000" pitchFamily="2" charset="-79"/>
              </a:rPr>
              <a:t>construct</a:t>
            </a:r>
            <a:endParaRPr lang="en-US" sz="2400" i="1" dirty="0">
              <a:cs typeface="SBL Hebrew" panose="02000000000000000000" pitchFamily="2" charset="-79"/>
            </a:endParaRPr>
          </a:p>
        </p:txBody>
      </p:sp>
    </p:spTree>
    <p:extLst>
      <p:ext uri="{BB962C8B-B14F-4D97-AF65-F5344CB8AC3E}">
        <p14:creationId xmlns:p14="http://schemas.microsoft.com/office/powerpoint/2010/main" val="24189803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839200" cy="762000"/>
          </a:xfrm>
        </p:spPr>
        <p:txBody>
          <a:bodyPr>
            <a:normAutofit/>
          </a:bodyPr>
          <a:lstStyle/>
          <a:p>
            <a:r>
              <a:rPr lang="he-IL" dirty="0">
                <a:latin typeface="SBL Hebrew" panose="02000000000000000000" pitchFamily="2" charset="-79"/>
                <a:cs typeface="SBL Hebrew" panose="02000000000000000000" pitchFamily="2" charset="-79"/>
              </a:rPr>
              <a:t>לֵאמֹר</a:t>
            </a:r>
            <a:endParaRPr lang="en-US" dirty="0">
              <a:latin typeface="SBL Hebrew" panose="02000000000000000000" pitchFamily="2" charset="-79"/>
              <a:cs typeface="SBL Hebrew" panose="02000000000000000000" pitchFamily="2" charset="-79"/>
            </a:endParaRPr>
          </a:p>
        </p:txBody>
      </p:sp>
      <p:sp>
        <p:nvSpPr>
          <p:cNvPr id="4" name="Content Placeholder 3"/>
          <p:cNvSpPr>
            <a:spLocks noGrp="1"/>
          </p:cNvSpPr>
          <p:nvPr>
            <p:ph idx="1"/>
          </p:nvPr>
        </p:nvSpPr>
        <p:spPr>
          <a:xfrm>
            <a:off x="457200" y="3048000"/>
            <a:ext cx="8305800" cy="3581400"/>
          </a:xfrm>
        </p:spPr>
        <p:txBody>
          <a:bodyPr>
            <a:normAutofit/>
          </a:bodyPr>
          <a:lstStyle/>
          <a:p>
            <a:r>
              <a:rPr lang="he-IL" dirty="0" smtClean="0">
                <a:latin typeface="SBL Hebrew" panose="02000000000000000000" pitchFamily="2" charset="-79"/>
                <a:cs typeface="SBL Hebrew" panose="02000000000000000000" pitchFamily="2" charset="-79"/>
              </a:rPr>
              <a:t>לֵאמֹר</a:t>
            </a:r>
            <a:r>
              <a:rPr lang="en-US" dirty="0" smtClean="0"/>
              <a:t> means (literally) </a:t>
            </a:r>
            <a:r>
              <a:rPr lang="en-US" i="1" dirty="0" smtClean="0"/>
              <a:t>to say </a:t>
            </a:r>
            <a:r>
              <a:rPr lang="en-US" dirty="0" smtClean="0"/>
              <a:t>but it’s not usually translated</a:t>
            </a:r>
          </a:p>
          <a:p>
            <a:r>
              <a:rPr lang="en-US" dirty="0" smtClean="0"/>
              <a:t>It is used to introduce direct speech</a:t>
            </a:r>
          </a:p>
          <a:p>
            <a:r>
              <a:rPr lang="en-US" dirty="0" smtClean="0"/>
              <a:t>View it as opening quotation marks</a:t>
            </a:r>
            <a:endParaRPr lang="en-US" dirty="0"/>
          </a:p>
        </p:txBody>
      </p:sp>
      <p:sp>
        <p:nvSpPr>
          <p:cNvPr id="6" name="Subtitle 2"/>
          <p:cNvSpPr txBox="1">
            <a:spLocks/>
          </p:cNvSpPr>
          <p:nvPr/>
        </p:nvSpPr>
        <p:spPr>
          <a:xfrm>
            <a:off x="0" y="838200"/>
            <a:ext cx="8534399" cy="20574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rtl="1">
              <a:buNone/>
            </a:pPr>
            <a:r>
              <a:rPr lang="he-IL" dirty="0" smtClean="0">
                <a:latin typeface="SBL Hebrew" panose="02000000000000000000" pitchFamily="2" charset="-79"/>
                <a:cs typeface="SBL Hebrew" panose="02000000000000000000" pitchFamily="2" charset="-79"/>
              </a:rPr>
              <a:t>וּמֹשֶׁ֥ה עָלָ֖ה אֶל־הָאֱלֹהִ֑ים </a:t>
            </a:r>
            <a:endParaRPr lang="en-US" dirty="0" smtClean="0">
              <a:latin typeface="SBL Hebrew" panose="02000000000000000000" pitchFamily="2" charset="-79"/>
              <a:cs typeface="SBL Hebrew" panose="02000000000000000000" pitchFamily="2" charset="-79"/>
            </a:endParaRPr>
          </a:p>
          <a:p>
            <a:pPr marL="0" indent="0" algn="r" rtl="1">
              <a:buNone/>
            </a:pPr>
            <a:r>
              <a:rPr lang="he-IL" dirty="0" smtClean="0">
                <a:latin typeface="SBL Hebrew" panose="02000000000000000000" pitchFamily="2" charset="-79"/>
                <a:cs typeface="SBL Hebrew" panose="02000000000000000000" pitchFamily="2" charset="-79"/>
              </a:rPr>
              <a:t>וַיִּקְרָ֙א אֵלָ֤יו יְהוָה֙ מִן־הָהָ֣ר </a:t>
            </a:r>
            <a:r>
              <a:rPr lang="he-IL" dirty="0" smtClean="0">
                <a:solidFill>
                  <a:srgbClr val="FF0000"/>
                </a:solidFill>
                <a:latin typeface="SBL Hebrew" panose="02000000000000000000" pitchFamily="2" charset="-79"/>
                <a:cs typeface="SBL Hebrew" panose="02000000000000000000" pitchFamily="2" charset="-79"/>
              </a:rPr>
              <a:t>לֵאמֹ֔ר </a:t>
            </a:r>
            <a:endParaRPr lang="en-US" dirty="0" smtClean="0">
              <a:solidFill>
                <a:srgbClr val="FF0000"/>
              </a:solidFill>
              <a:latin typeface="SBL Hebrew" panose="02000000000000000000" pitchFamily="2" charset="-79"/>
              <a:cs typeface="SBL Hebrew" panose="02000000000000000000" pitchFamily="2" charset="-79"/>
            </a:endParaRPr>
          </a:p>
          <a:p>
            <a:pPr marL="0" indent="0" algn="r" rtl="1">
              <a:buNone/>
              <a:tabLst>
                <a:tab pos="457200" algn="r"/>
              </a:tabLst>
            </a:pPr>
            <a:r>
              <a:rPr lang="en-US" dirty="0" smtClean="0">
                <a:latin typeface="SBL Hebrew" panose="02000000000000000000" pitchFamily="2" charset="-79"/>
                <a:cs typeface="SBL Hebrew" panose="02000000000000000000" pitchFamily="2" charset="-79"/>
              </a:rPr>
              <a:t>	</a:t>
            </a:r>
            <a:r>
              <a:rPr lang="he-IL" dirty="0" smtClean="0">
                <a:latin typeface="SBL Hebrew" panose="02000000000000000000" pitchFamily="2" charset="-79"/>
                <a:cs typeface="SBL Hebrew" panose="02000000000000000000" pitchFamily="2" charset="-79"/>
              </a:rPr>
              <a:t>כֹּ֤ה תֹאמַר֙ לְבֵ֣ית יַעֲקֹ֔ב</a:t>
            </a:r>
            <a:endParaRPr lang="en-US" dirty="0" smtClean="0">
              <a:latin typeface="SBL Hebrew" panose="02000000000000000000" pitchFamily="2" charset="-79"/>
              <a:cs typeface="SBL Hebrew" panose="02000000000000000000" pitchFamily="2" charset="-79"/>
            </a:endParaRPr>
          </a:p>
        </p:txBody>
      </p:sp>
    </p:spTree>
    <p:extLst>
      <p:ext uri="{BB962C8B-B14F-4D97-AF65-F5344CB8AC3E}">
        <p14:creationId xmlns:p14="http://schemas.microsoft.com/office/powerpoint/2010/main" val="41602064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839200" cy="762000"/>
          </a:xfrm>
        </p:spPr>
        <p:txBody>
          <a:bodyPr>
            <a:normAutofit/>
          </a:bodyPr>
          <a:lstStyle/>
          <a:p>
            <a:r>
              <a:rPr lang="en-US" dirty="0" err="1" smtClean="0"/>
              <a:t>Yiqtol</a:t>
            </a:r>
            <a:endParaRPr lang="en-US" dirty="0"/>
          </a:p>
        </p:txBody>
      </p:sp>
      <p:sp>
        <p:nvSpPr>
          <p:cNvPr id="4" name="Content Placeholder 3"/>
          <p:cNvSpPr>
            <a:spLocks noGrp="1"/>
          </p:cNvSpPr>
          <p:nvPr>
            <p:ph idx="1"/>
          </p:nvPr>
        </p:nvSpPr>
        <p:spPr>
          <a:xfrm>
            <a:off x="457200" y="1143000"/>
            <a:ext cx="8229600" cy="5486400"/>
          </a:xfrm>
        </p:spPr>
        <p:txBody>
          <a:bodyPr>
            <a:normAutofit/>
          </a:bodyPr>
          <a:lstStyle/>
          <a:p>
            <a:r>
              <a:rPr lang="en-US" dirty="0" smtClean="0"/>
              <a:t>Memorize the </a:t>
            </a:r>
            <a:r>
              <a:rPr lang="en-US" dirty="0" err="1" smtClean="0"/>
              <a:t>Qal</a:t>
            </a:r>
            <a:r>
              <a:rPr lang="en-US" dirty="0" smtClean="0"/>
              <a:t> </a:t>
            </a:r>
            <a:r>
              <a:rPr lang="en-US" dirty="0" err="1" smtClean="0"/>
              <a:t>Yiqtol</a:t>
            </a:r>
            <a:r>
              <a:rPr lang="en-US" dirty="0" smtClean="0"/>
              <a:t> paradigm for the strong verb (</a:t>
            </a:r>
            <a:r>
              <a:rPr lang="en-US" dirty="0" err="1" smtClean="0"/>
              <a:t>Rocine</a:t>
            </a:r>
            <a:r>
              <a:rPr lang="en-US" dirty="0" smtClean="0"/>
              <a:t> p. 95 and next slide)</a:t>
            </a:r>
          </a:p>
          <a:p>
            <a:r>
              <a:rPr lang="en-US" dirty="0" smtClean="0"/>
              <a:t>Pay special attention to the prefixes and complements i.e. the bits added to the root. (See </a:t>
            </a:r>
            <a:r>
              <a:rPr lang="en-US" dirty="0" err="1" smtClean="0"/>
              <a:t>Rocine</a:t>
            </a:r>
            <a:r>
              <a:rPr lang="en-US" dirty="0" smtClean="0"/>
              <a:t> p. 95 for a chart)</a:t>
            </a:r>
          </a:p>
          <a:p>
            <a:pPr lvl="1"/>
            <a:r>
              <a:rPr lang="en-US" dirty="0" smtClean="0"/>
              <a:t>Read the other paradigms and explanations on </a:t>
            </a:r>
            <a:r>
              <a:rPr lang="en-US" dirty="0" err="1" smtClean="0"/>
              <a:t>Rocine</a:t>
            </a:r>
            <a:r>
              <a:rPr lang="en-US" dirty="0" smtClean="0"/>
              <a:t> pages 95-96 but don’t memorize the paradigms. Use them to start to become familiar with the changes that occur in weak verbs. Later we’ll look at principal parts. For now use these pages to decode the Hebrew in your assignments.</a:t>
            </a:r>
          </a:p>
          <a:p>
            <a:endParaRPr lang="en-US" dirty="0"/>
          </a:p>
        </p:txBody>
      </p:sp>
    </p:spTree>
    <p:extLst>
      <p:ext uri="{BB962C8B-B14F-4D97-AF65-F5344CB8AC3E}">
        <p14:creationId xmlns:p14="http://schemas.microsoft.com/office/powerpoint/2010/main" val="38125716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6250" y="0"/>
            <a:ext cx="8229600" cy="1066800"/>
          </a:xfrm>
        </p:spPr>
        <p:txBody>
          <a:bodyPr>
            <a:normAutofit/>
          </a:bodyPr>
          <a:lstStyle/>
          <a:p>
            <a:r>
              <a:rPr lang="en-US" dirty="0" err="1" smtClean="0"/>
              <a:t>Qal</a:t>
            </a:r>
            <a:r>
              <a:rPr lang="en-US" dirty="0" smtClean="0"/>
              <a:t> </a:t>
            </a:r>
            <a:r>
              <a:rPr lang="en-US" dirty="0" err="1" smtClean="0"/>
              <a:t>Yiqtol</a:t>
            </a:r>
            <a:r>
              <a:rPr lang="en-US" dirty="0" smtClean="0"/>
              <a:t> (STRONG </a:t>
            </a:r>
            <a:r>
              <a:rPr lang="en-US" dirty="0" smtClean="0"/>
              <a:t>verb)</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785303583"/>
              </p:ext>
            </p:extLst>
          </p:nvPr>
        </p:nvGraphicFramePr>
        <p:xfrm>
          <a:off x="457200" y="1219202"/>
          <a:ext cx="8229600" cy="5029200"/>
        </p:xfrm>
        <a:graphic>
          <a:graphicData uri="http://schemas.openxmlformats.org/drawingml/2006/table">
            <a:tbl>
              <a:tblPr firstRow="1" bandRow="1">
                <a:tableStyleId>{5940675A-B579-460E-94D1-54222C63F5DA}</a:tableStyleId>
              </a:tblPr>
              <a:tblGrid>
                <a:gridCol w="838200"/>
                <a:gridCol w="3276600"/>
                <a:gridCol w="990600"/>
                <a:gridCol w="3124200"/>
              </a:tblGrid>
              <a:tr h="838200">
                <a:tc>
                  <a:txBody>
                    <a:bodyPr/>
                    <a:lstStyle/>
                    <a:p>
                      <a:endParaRPr lang="en-US" dirty="0"/>
                    </a:p>
                  </a:txBody>
                  <a:tcPr anchor="ctr"/>
                </a:tc>
                <a:tc>
                  <a:txBody>
                    <a:bodyPr/>
                    <a:lstStyle/>
                    <a:p>
                      <a:r>
                        <a:rPr lang="en-US" dirty="0" smtClean="0"/>
                        <a:t>Singular</a:t>
                      </a:r>
                      <a:endParaRPr lang="en-US" dirty="0"/>
                    </a:p>
                  </a:txBody>
                  <a:tcPr anchor="ctr"/>
                </a:tc>
                <a:tc>
                  <a:txBody>
                    <a:bodyPr/>
                    <a:lstStyle/>
                    <a:p>
                      <a:endParaRPr lang="en-US" dirty="0"/>
                    </a:p>
                  </a:txBody>
                  <a:tcPr anchor="ctr"/>
                </a:tc>
                <a:tc>
                  <a:txBody>
                    <a:bodyPr/>
                    <a:lstStyle/>
                    <a:p>
                      <a:r>
                        <a:rPr lang="en-US" dirty="0" smtClean="0"/>
                        <a:t>Plural</a:t>
                      </a:r>
                      <a:endParaRPr lang="en-US" dirty="0"/>
                    </a:p>
                  </a:txBody>
                  <a:tcPr anchor="ctr"/>
                </a:tc>
              </a:tr>
              <a:tr h="838200">
                <a:tc>
                  <a:txBody>
                    <a:bodyPr/>
                    <a:lstStyle/>
                    <a:p>
                      <a:r>
                        <a:rPr lang="en-US" dirty="0" smtClean="0"/>
                        <a:t>3ms</a:t>
                      </a:r>
                      <a:endParaRPr lang="en-US" dirty="0"/>
                    </a:p>
                  </a:txBody>
                  <a:tcPr anchor="ctr"/>
                </a:tc>
                <a:tc>
                  <a:txBody>
                    <a:bodyPr/>
                    <a:lstStyle/>
                    <a:p>
                      <a:pPr algn="r" rtl="1">
                        <a:tabLst>
                          <a:tab pos="457200" algn="r"/>
                        </a:tabLst>
                      </a:pPr>
                      <a:r>
                        <a:rPr lang="en-US" sz="4000" dirty="0" smtClean="0">
                          <a:latin typeface="SBL Hebrew" panose="02000000000000000000" pitchFamily="2" charset="-79"/>
                          <a:cs typeface="SBL Hebrew" panose="02000000000000000000" pitchFamily="2" charset="-79"/>
                        </a:rPr>
                        <a:t>	</a:t>
                      </a:r>
                      <a:r>
                        <a:rPr lang="he-IL" sz="4000" dirty="0" smtClean="0">
                          <a:latin typeface="SBL Hebrew" panose="02000000000000000000" pitchFamily="2" charset="-79"/>
                          <a:cs typeface="SBL Hebrew" panose="02000000000000000000" pitchFamily="2" charset="-79"/>
                        </a:rPr>
                        <a:t>יִקְטֹל</a:t>
                      </a:r>
                      <a:endParaRPr lang="en-US" sz="4000" dirty="0">
                        <a:latin typeface="SBL Hebrew" panose="02000000000000000000" pitchFamily="2" charset="-79"/>
                        <a:cs typeface="SBL Hebrew" panose="02000000000000000000" pitchFamily="2" charset="-79"/>
                      </a:endParaRPr>
                    </a:p>
                  </a:txBody>
                  <a:tcPr anchor="ctr"/>
                </a:tc>
                <a:tc>
                  <a:txBody>
                    <a:bodyPr/>
                    <a:lstStyle/>
                    <a:p>
                      <a:r>
                        <a:rPr lang="en-US" dirty="0" smtClean="0"/>
                        <a:t>3mp</a:t>
                      </a:r>
                      <a:endParaRPr lang="en-US" dirty="0"/>
                    </a:p>
                  </a:txBody>
                  <a:tcPr anchor="ctr"/>
                </a:tc>
                <a:tc>
                  <a:txBody>
                    <a:bodyPr/>
                    <a:lstStyle/>
                    <a:p>
                      <a:pPr algn="r" rtl="1">
                        <a:tabLst>
                          <a:tab pos="457200" algn="r"/>
                        </a:tabLst>
                      </a:pPr>
                      <a:r>
                        <a:rPr lang="en-US" sz="4000" kern="1200" dirty="0" smtClean="0">
                          <a:solidFill>
                            <a:schemeClr val="tx1"/>
                          </a:solidFill>
                          <a:latin typeface="SBL Hebrew" panose="02000000000000000000" pitchFamily="2" charset="-79"/>
                          <a:ea typeface="+mn-ea"/>
                          <a:cs typeface="SBL Hebrew" panose="02000000000000000000" pitchFamily="2" charset="-79"/>
                        </a:rPr>
                        <a:t>	</a:t>
                      </a:r>
                      <a:r>
                        <a:rPr lang="he-IL" sz="4000" kern="1200" dirty="0" smtClean="0">
                          <a:solidFill>
                            <a:schemeClr val="tx1"/>
                          </a:solidFill>
                          <a:latin typeface="SBL Hebrew" panose="02000000000000000000" pitchFamily="2" charset="-79"/>
                          <a:ea typeface="+mn-ea"/>
                          <a:cs typeface="SBL Hebrew" panose="02000000000000000000" pitchFamily="2" charset="-79"/>
                        </a:rPr>
                        <a:t>יִקְטְלוּ</a:t>
                      </a:r>
                      <a:endParaRPr lang="en-US" sz="4000" kern="1200" dirty="0">
                        <a:solidFill>
                          <a:schemeClr val="tx1"/>
                        </a:solidFill>
                        <a:latin typeface="SBL Hebrew" panose="02000000000000000000" pitchFamily="2" charset="-79"/>
                        <a:ea typeface="+mn-ea"/>
                        <a:cs typeface="SBL Hebrew" panose="02000000000000000000" pitchFamily="2" charset="-79"/>
                      </a:endParaRPr>
                    </a:p>
                  </a:txBody>
                  <a:tcPr anchor="ctr"/>
                </a:tc>
              </a:tr>
              <a:tr h="838200">
                <a:tc>
                  <a:txBody>
                    <a:bodyPr/>
                    <a:lstStyle/>
                    <a:p>
                      <a:r>
                        <a:rPr lang="en-US" dirty="0" smtClean="0"/>
                        <a:t>3fs</a:t>
                      </a:r>
                      <a:endParaRPr lang="en-US" dirty="0"/>
                    </a:p>
                  </a:txBody>
                  <a:tcPr anchor="ctr"/>
                </a:tc>
                <a:tc>
                  <a:txBody>
                    <a:bodyPr/>
                    <a:lstStyle/>
                    <a:p>
                      <a:pPr algn="r" rtl="1">
                        <a:tabLst>
                          <a:tab pos="457200" algn="r"/>
                        </a:tabLst>
                      </a:pPr>
                      <a:r>
                        <a:rPr lang="en-US" sz="4000" dirty="0" smtClean="0">
                          <a:latin typeface="SBL Hebrew" panose="02000000000000000000" pitchFamily="2" charset="-79"/>
                          <a:cs typeface="SBL Hebrew" panose="02000000000000000000" pitchFamily="2" charset="-79"/>
                        </a:rPr>
                        <a:t>	</a:t>
                      </a:r>
                      <a:r>
                        <a:rPr lang="he-IL" sz="4000" dirty="0" smtClean="0">
                          <a:latin typeface="SBL Hebrew" panose="02000000000000000000" pitchFamily="2" charset="-79"/>
                          <a:cs typeface="SBL Hebrew" panose="02000000000000000000" pitchFamily="2" charset="-79"/>
                        </a:rPr>
                        <a:t>תִּקְטֹל</a:t>
                      </a:r>
                      <a:endParaRPr lang="en-US" sz="4000" dirty="0">
                        <a:latin typeface="SBL Hebrew" panose="02000000000000000000" pitchFamily="2" charset="-79"/>
                        <a:cs typeface="SBL Hebrew" panose="02000000000000000000" pitchFamily="2" charset="-79"/>
                      </a:endParaRPr>
                    </a:p>
                  </a:txBody>
                  <a:tcPr anchor="ctr"/>
                </a:tc>
                <a:tc>
                  <a:txBody>
                    <a:bodyPr/>
                    <a:lstStyle/>
                    <a:p>
                      <a:r>
                        <a:rPr lang="en-US" dirty="0" smtClean="0"/>
                        <a:t>3fp</a:t>
                      </a:r>
                      <a:endParaRPr lang="en-US" dirty="0"/>
                    </a:p>
                  </a:txBody>
                  <a:tcPr anchor="ctr"/>
                </a:tc>
                <a:tc>
                  <a:txBody>
                    <a:bodyPr/>
                    <a:lstStyle/>
                    <a:p>
                      <a:pPr algn="r" rtl="1">
                        <a:tabLst>
                          <a:tab pos="457200" algn="r"/>
                        </a:tabLst>
                      </a:pPr>
                      <a:r>
                        <a:rPr lang="en-US" sz="4000" kern="1200" dirty="0" smtClean="0">
                          <a:solidFill>
                            <a:schemeClr val="tx1"/>
                          </a:solidFill>
                          <a:latin typeface="SBL Hebrew" panose="02000000000000000000" pitchFamily="2" charset="-79"/>
                          <a:ea typeface="+mn-ea"/>
                          <a:cs typeface="SBL Hebrew" panose="02000000000000000000" pitchFamily="2" charset="-79"/>
                        </a:rPr>
                        <a:t>	</a:t>
                      </a:r>
                      <a:r>
                        <a:rPr lang="he-IL" sz="4000" kern="1200" dirty="0" smtClean="0">
                          <a:solidFill>
                            <a:schemeClr val="tx1"/>
                          </a:solidFill>
                          <a:latin typeface="SBL Hebrew" panose="02000000000000000000" pitchFamily="2" charset="-79"/>
                          <a:ea typeface="+mn-ea"/>
                          <a:cs typeface="SBL Hebrew" panose="02000000000000000000" pitchFamily="2" charset="-79"/>
                        </a:rPr>
                        <a:t>תִּקְטֹ֫לְנָה</a:t>
                      </a:r>
                      <a:endParaRPr lang="en-US" sz="4000" kern="1200" dirty="0">
                        <a:solidFill>
                          <a:schemeClr val="tx1"/>
                        </a:solidFill>
                        <a:latin typeface="SBL Hebrew" panose="02000000000000000000" pitchFamily="2" charset="-79"/>
                        <a:ea typeface="+mn-ea"/>
                        <a:cs typeface="SBL Hebrew" panose="02000000000000000000" pitchFamily="2" charset="-79"/>
                      </a:endParaRPr>
                    </a:p>
                  </a:txBody>
                  <a:tcPr anchor="ctr"/>
                </a:tc>
              </a:tr>
              <a:tr h="838200">
                <a:tc>
                  <a:txBody>
                    <a:bodyPr/>
                    <a:lstStyle/>
                    <a:p>
                      <a:r>
                        <a:rPr lang="en-US" dirty="0" smtClean="0"/>
                        <a:t>2ms</a:t>
                      </a:r>
                      <a:endParaRPr lang="en-US" dirty="0"/>
                    </a:p>
                  </a:txBody>
                  <a:tcPr anchor="ctr"/>
                </a:tc>
                <a:tc>
                  <a:txBody>
                    <a:bodyPr/>
                    <a:lstStyle/>
                    <a:p>
                      <a:pPr algn="r" rtl="1">
                        <a:tabLst>
                          <a:tab pos="457200" algn="r"/>
                        </a:tabLst>
                      </a:pPr>
                      <a:r>
                        <a:rPr lang="en-US" sz="4000" dirty="0" smtClean="0">
                          <a:latin typeface="SBL Hebrew" panose="02000000000000000000" pitchFamily="2" charset="-79"/>
                          <a:cs typeface="SBL Hebrew" panose="02000000000000000000" pitchFamily="2" charset="-79"/>
                        </a:rPr>
                        <a:t>	</a:t>
                      </a:r>
                      <a:r>
                        <a:rPr lang="he-IL" sz="4000" dirty="0" smtClean="0">
                          <a:latin typeface="SBL Hebrew" panose="02000000000000000000" pitchFamily="2" charset="-79"/>
                          <a:cs typeface="SBL Hebrew" panose="02000000000000000000" pitchFamily="2" charset="-79"/>
                        </a:rPr>
                        <a:t>תִּקְטֹל</a:t>
                      </a:r>
                      <a:endParaRPr lang="en-US" sz="4000" dirty="0">
                        <a:latin typeface="SBL Hebrew" panose="02000000000000000000" pitchFamily="2" charset="-79"/>
                        <a:cs typeface="SBL Hebrew" panose="02000000000000000000" pitchFamily="2" charset="-79"/>
                      </a:endParaRPr>
                    </a:p>
                  </a:txBody>
                  <a:tcPr anchor="ctr"/>
                </a:tc>
                <a:tc>
                  <a:txBody>
                    <a:bodyPr/>
                    <a:lstStyle/>
                    <a:p>
                      <a:r>
                        <a:rPr lang="en-US" dirty="0" smtClean="0"/>
                        <a:t>2mp</a:t>
                      </a:r>
                      <a:endParaRPr lang="en-US" dirty="0"/>
                    </a:p>
                  </a:txBody>
                  <a:tcPr anchor="ctr"/>
                </a:tc>
                <a:tc>
                  <a:txBody>
                    <a:bodyPr/>
                    <a:lstStyle/>
                    <a:p>
                      <a:pPr algn="r" rtl="1">
                        <a:tabLst>
                          <a:tab pos="457200" algn="r"/>
                        </a:tabLst>
                      </a:pPr>
                      <a:r>
                        <a:rPr lang="en-US" sz="4000" kern="1200" dirty="0" smtClean="0">
                          <a:solidFill>
                            <a:schemeClr val="tx1"/>
                          </a:solidFill>
                          <a:latin typeface="SBL Hebrew" panose="02000000000000000000" pitchFamily="2" charset="-79"/>
                          <a:ea typeface="+mn-ea"/>
                          <a:cs typeface="SBL Hebrew" panose="02000000000000000000" pitchFamily="2" charset="-79"/>
                        </a:rPr>
                        <a:t>	</a:t>
                      </a:r>
                      <a:r>
                        <a:rPr lang="he-IL" sz="4000" kern="1200" dirty="0" smtClean="0">
                          <a:solidFill>
                            <a:schemeClr val="tx1"/>
                          </a:solidFill>
                          <a:latin typeface="SBL Hebrew" panose="02000000000000000000" pitchFamily="2" charset="-79"/>
                          <a:ea typeface="+mn-ea"/>
                          <a:cs typeface="SBL Hebrew" panose="02000000000000000000" pitchFamily="2" charset="-79"/>
                        </a:rPr>
                        <a:t>תִּקְטְלוּ</a:t>
                      </a:r>
                      <a:endParaRPr lang="en-US" sz="4000" kern="1200" dirty="0">
                        <a:solidFill>
                          <a:schemeClr val="tx1"/>
                        </a:solidFill>
                        <a:latin typeface="SBL Hebrew" panose="02000000000000000000" pitchFamily="2" charset="-79"/>
                        <a:ea typeface="+mn-ea"/>
                        <a:cs typeface="SBL Hebrew" panose="02000000000000000000" pitchFamily="2" charset="-79"/>
                      </a:endParaRPr>
                    </a:p>
                  </a:txBody>
                  <a:tcPr anchor="ctr"/>
                </a:tc>
              </a:tr>
              <a:tr h="838200">
                <a:tc>
                  <a:txBody>
                    <a:bodyPr/>
                    <a:lstStyle/>
                    <a:p>
                      <a:r>
                        <a:rPr lang="en-US" dirty="0" smtClean="0"/>
                        <a:t>2fs</a:t>
                      </a:r>
                      <a:endParaRPr lang="en-US" dirty="0"/>
                    </a:p>
                  </a:txBody>
                  <a:tcPr anchor="ctr"/>
                </a:tc>
                <a:tc>
                  <a:txBody>
                    <a:bodyPr/>
                    <a:lstStyle/>
                    <a:p>
                      <a:pPr algn="r" rtl="1">
                        <a:tabLst>
                          <a:tab pos="457200" algn="r"/>
                        </a:tabLst>
                      </a:pPr>
                      <a:r>
                        <a:rPr lang="en-US" sz="4000" dirty="0" smtClean="0">
                          <a:latin typeface="SBL Hebrew" panose="02000000000000000000" pitchFamily="2" charset="-79"/>
                          <a:cs typeface="SBL Hebrew" panose="02000000000000000000" pitchFamily="2" charset="-79"/>
                        </a:rPr>
                        <a:t>	</a:t>
                      </a:r>
                      <a:r>
                        <a:rPr lang="he-IL" sz="4000" dirty="0" smtClean="0">
                          <a:latin typeface="SBL Hebrew" panose="02000000000000000000" pitchFamily="2" charset="-79"/>
                          <a:cs typeface="SBL Hebrew" panose="02000000000000000000" pitchFamily="2" charset="-79"/>
                        </a:rPr>
                        <a:t>תִּקְטְלִי</a:t>
                      </a:r>
                      <a:endParaRPr lang="en-US" sz="4000" dirty="0">
                        <a:latin typeface="SBL Hebrew" panose="02000000000000000000" pitchFamily="2" charset="-79"/>
                        <a:cs typeface="SBL Hebrew" panose="02000000000000000000" pitchFamily="2" charset="-79"/>
                      </a:endParaRPr>
                    </a:p>
                  </a:txBody>
                  <a:tcPr anchor="ctr"/>
                </a:tc>
                <a:tc>
                  <a:txBody>
                    <a:bodyPr/>
                    <a:lstStyle/>
                    <a:p>
                      <a:r>
                        <a:rPr lang="en-US" dirty="0" smtClean="0"/>
                        <a:t>2fp</a:t>
                      </a:r>
                      <a:endParaRPr lang="en-US" dirty="0"/>
                    </a:p>
                  </a:txBody>
                  <a:tcPr anchor="ctr"/>
                </a:tc>
                <a:tc>
                  <a:txBody>
                    <a:bodyPr/>
                    <a:lstStyle/>
                    <a:p>
                      <a:pPr algn="r" rtl="1">
                        <a:tabLst>
                          <a:tab pos="457200" algn="r"/>
                        </a:tabLst>
                      </a:pPr>
                      <a:r>
                        <a:rPr lang="en-US" sz="4000" kern="1200" dirty="0" smtClean="0">
                          <a:solidFill>
                            <a:schemeClr val="tx1"/>
                          </a:solidFill>
                          <a:latin typeface="SBL Hebrew" panose="02000000000000000000" pitchFamily="2" charset="-79"/>
                          <a:ea typeface="+mn-ea"/>
                          <a:cs typeface="SBL Hebrew" panose="02000000000000000000" pitchFamily="2" charset="-79"/>
                        </a:rPr>
                        <a:t>	</a:t>
                      </a:r>
                      <a:r>
                        <a:rPr lang="he-IL" sz="4000" kern="1200" dirty="0" smtClean="0">
                          <a:solidFill>
                            <a:schemeClr val="tx1"/>
                          </a:solidFill>
                          <a:latin typeface="SBL Hebrew" panose="02000000000000000000" pitchFamily="2" charset="-79"/>
                          <a:ea typeface="+mn-ea"/>
                          <a:cs typeface="SBL Hebrew" panose="02000000000000000000" pitchFamily="2" charset="-79"/>
                        </a:rPr>
                        <a:t>תִּקְטֹ֫לְנָה</a:t>
                      </a:r>
                      <a:endParaRPr lang="en-US" sz="4000" kern="1200" dirty="0">
                        <a:solidFill>
                          <a:schemeClr val="tx1"/>
                        </a:solidFill>
                        <a:latin typeface="SBL Hebrew" panose="02000000000000000000" pitchFamily="2" charset="-79"/>
                        <a:ea typeface="+mn-ea"/>
                        <a:cs typeface="SBL Hebrew" panose="02000000000000000000" pitchFamily="2" charset="-79"/>
                      </a:endParaRPr>
                    </a:p>
                  </a:txBody>
                  <a:tcPr anchor="ctr"/>
                </a:tc>
              </a:tr>
              <a:tr h="838200">
                <a:tc>
                  <a:txBody>
                    <a:bodyPr/>
                    <a:lstStyle/>
                    <a:p>
                      <a:r>
                        <a:rPr lang="en-US" dirty="0" smtClean="0"/>
                        <a:t>1cs</a:t>
                      </a:r>
                      <a:endParaRPr lang="en-US" dirty="0"/>
                    </a:p>
                  </a:txBody>
                  <a:tcPr anchor="ctr"/>
                </a:tc>
                <a:tc>
                  <a:txBody>
                    <a:bodyPr/>
                    <a:lstStyle/>
                    <a:p>
                      <a:pPr algn="r" rtl="1">
                        <a:tabLst>
                          <a:tab pos="457200" algn="r"/>
                        </a:tabLst>
                      </a:pPr>
                      <a:r>
                        <a:rPr lang="en-US" sz="4000" dirty="0" smtClean="0">
                          <a:latin typeface="SBL Hebrew" panose="02000000000000000000" pitchFamily="2" charset="-79"/>
                          <a:cs typeface="SBL Hebrew" panose="02000000000000000000" pitchFamily="2" charset="-79"/>
                        </a:rPr>
                        <a:t>	</a:t>
                      </a:r>
                      <a:r>
                        <a:rPr lang="he-IL" sz="4000" dirty="0" smtClean="0">
                          <a:latin typeface="SBL Hebrew" panose="02000000000000000000" pitchFamily="2" charset="-79"/>
                          <a:cs typeface="SBL Hebrew" panose="02000000000000000000" pitchFamily="2" charset="-79"/>
                        </a:rPr>
                        <a:t>אֶקְטֹל</a:t>
                      </a:r>
                      <a:endParaRPr lang="en-US" sz="4000" dirty="0">
                        <a:latin typeface="SBL Hebrew" panose="02000000000000000000" pitchFamily="2" charset="-79"/>
                        <a:cs typeface="SBL Hebrew" panose="02000000000000000000" pitchFamily="2" charset="-79"/>
                      </a:endParaRPr>
                    </a:p>
                  </a:txBody>
                  <a:tcPr anchor="ctr"/>
                </a:tc>
                <a:tc>
                  <a:txBody>
                    <a:bodyPr/>
                    <a:lstStyle/>
                    <a:p>
                      <a:r>
                        <a:rPr lang="en-US" dirty="0" smtClean="0"/>
                        <a:t>1cp</a:t>
                      </a:r>
                      <a:endParaRPr lang="en-US" dirty="0"/>
                    </a:p>
                  </a:txBody>
                  <a:tcPr anchor="ctr"/>
                </a:tc>
                <a:tc>
                  <a:txBody>
                    <a:bodyPr/>
                    <a:lstStyle/>
                    <a:p>
                      <a:pPr algn="r" rtl="1">
                        <a:tabLst>
                          <a:tab pos="457200" algn="r"/>
                        </a:tabLst>
                      </a:pPr>
                      <a:r>
                        <a:rPr lang="en-US" sz="4000" kern="1200" dirty="0" smtClean="0">
                          <a:solidFill>
                            <a:schemeClr val="tx1"/>
                          </a:solidFill>
                          <a:latin typeface="SBL Hebrew" panose="02000000000000000000" pitchFamily="2" charset="-79"/>
                          <a:ea typeface="+mn-ea"/>
                          <a:cs typeface="SBL Hebrew" panose="02000000000000000000" pitchFamily="2" charset="-79"/>
                        </a:rPr>
                        <a:t>	</a:t>
                      </a:r>
                      <a:r>
                        <a:rPr lang="he-IL" sz="4000" kern="1200" dirty="0" smtClean="0">
                          <a:solidFill>
                            <a:schemeClr val="tx1"/>
                          </a:solidFill>
                          <a:latin typeface="SBL Hebrew" panose="02000000000000000000" pitchFamily="2" charset="-79"/>
                          <a:ea typeface="+mn-ea"/>
                          <a:cs typeface="SBL Hebrew" panose="02000000000000000000" pitchFamily="2" charset="-79"/>
                        </a:rPr>
                        <a:t>נִקְטֹל</a:t>
                      </a:r>
                      <a:endParaRPr lang="en-US" sz="4000" kern="1200" dirty="0">
                        <a:solidFill>
                          <a:schemeClr val="tx1"/>
                        </a:solidFill>
                        <a:latin typeface="SBL Hebrew" panose="02000000000000000000" pitchFamily="2" charset="-79"/>
                        <a:ea typeface="+mn-ea"/>
                        <a:cs typeface="SBL Hebrew" panose="02000000000000000000" pitchFamily="2" charset="-79"/>
                      </a:endParaRPr>
                    </a:p>
                  </a:txBody>
                  <a:tcPr anchor="ctr"/>
                </a:tc>
              </a:tr>
            </a:tbl>
          </a:graphicData>
        </a:graphic>
      </p:graphicFrame>
      <p:sp>
        <p:nvSpPr>
          <p:cNvPr id="3" name="Rectangle 2"/>
          <p:cNvSpPr/>
          <p:nvPr/>
        </p:nvSpPr>
        <p:spPr>
          <a:xfrm>
            <a:off x="457200" y="6336268"/>
            <a:ext cx="8229600" cy="369332"/>
          </a:xfrm>
          <a:prstGeom prst="rect">
            <a:avLst/>
          </a:prstGeom>
        </p:spPr>
        <p:txBody>
          <a:bodyPr wrap="square">
            <a:spAutoFit/>
          </a:bodyPr>
          <a:lstStyle/>
          <a:p>
            <a:r>
              <a:rPr lang="en-US" dirty="0"/>
              <a:t>See animated </a:t>
            </a:r>
            <a:r>
              <a:rPr lang="en-US" dirty="0" err="1"/>
              <a:t>hebrew</a:t>
            </a:r>
            <a:r>
              <a:rPr lang="en-US" dirty="0"/>
              <a:t> lectures chapter </a:t>
            </a:r>
            <a:r>
              <a:rPr lang="en-US" dirty="0" smtClean="0"/>
              <a:t>17 </a:t>
            </a:r>
            <a:r>
              <a:rPr lang="en-US" dirty="0"/>
              <a:t>for </a:t>
            </a:r>
            <a:r>
              <a:rPr lang="en-US" dirty="0" smtClean="0"/>
              <a:t>a detailed explanation.</a:t>
            </a:r>
            <a:endParaRPr lang="en-US" dirty="0"/>
          </a:p>
        </p:txBody>
      </p:sp>
    </p:spTree>
    <p:extLst>
      <p:ext uri="{BB962C8B-B14F-4D97-AF65-F5344CB8AC3E}">
        <p14:creationId xmlns:p14="http://schemas.microsoft.com/office/powerpoint/2010/main" val="3632563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6250" y="0"/>
            <a:ext cx="8229600" cy="762000"/>
          </a:xfrm>
        </p:spPr>
        <p:txBody>
          <a:bodyPr/>
          <a:lstStyle/>
          <a:p>
            <a:r>
              <a:rPr lang="en-US" dirty="0" smtClean="0"/>
              <a:t>Goals</a:t>
            </a:r>
            <a:endParaRPr lang="en-US" dirty="0"/>
          </a:p>
        </p:txBody>
      </p:sp>
      <p:sp>
        <p:nvSpPr>
          <p:cNvPr id="4" name="Content Placeholder 3"/>
          <p:cNvSpPr>
            <a:spLocks noGrp="1"/>
          </p:cNvSpPr>
          <p:nvPr>
            <p:ph idx="1"/>
          </p:nvPr>
        </p:nvSpPr>
        <p:spPr>
          <a:xfrm>
            <a:off x="457200" y="1143001"/>
            <a:ext cx="8229600" cy="4343399"/>
          </a:xfrm>
        </p:spPr>
        <p:txBody>
          <a:bodyPr>
            <a:normAutofit/>
          </a:bodyPr>
          <a:lstStyle/>
          <a:p>
            <a:r>
              <a:rPr lang="en-US" dirty="0"/>
              <a:t>Distinguish </a:t>
            </a:r>
            <a:endParaRPr lang="en-US" dirty="0" smtClean="0"/>
          </a:p>
          <a:p>
            <a:pPr lvl="1"/>
            <a:r>
              <a:rPr lang="en-US" dirty="0" err="1" smtClean="0"/>
              <a:t>vav</a:t>
            </a:r>
            <a:r>
              <a:rPr lang="en-US" dirty="0" smtClean="0"/>
              <a:t>-</a:t>
            </a:r>
            <a:r>
              <a:rPr lang="en-US" dirty="0" smtClean="0">
                <a:solidFill>
                  <a:srgbClr val="FF00FF"/>
                </a:solidFill>
              </a:rPr>
              <a:t>consecutive</a:t>
            </a:r>
            <a:r>
              <a:rPr lang="en-US" dirty="0" smtClean="0"/>
              <a:t> </a:t>
            </a:r>
          </a:p>
          <a:p>
            <a:pPr lvl="1"/>
            <a:r>
              <a:rPr lang="en-US" dirty="0" err="1" smtClean="0"/>
              <a:t>vav</a:t>
            </a:r>
            <a:r>
              <a:rPr lang="en-US" dirty="0" smtClean="0"/>
              <a:t>-</a:t>
            </a:r>
            <a:r>
              <a:rPr lang="en-US" dirty="0" smtClean="0">
                <a:solidFill>
                  <a:srgbClr val="0000FF"/>
                </a:solidFill>
              </a:rPr>
              <a:t>conjunctive</a:t>
            </a:r>
            <a:r>
              <a:rPr lang="en-US" dirty="0" smtClean="0"/>
              <a:t> </a:t>
            </a:r>
            <a:r>
              <a:rPr lang="en-US" dirty="0"/>
              <a:t>(or </a:t>
            </a:r>
            <a:r>
              <a:rPr lang="en-US" dirty="0" err="1" smtClean="0"/>
              <a:t>vav</a:t>
            </a:r>
            <a:r>
              <a:rPr lang="en-US" dirty="0" smtClean="0"/>
              <a:t>-</a:t>
            </a:r>
            <a:r>
              <a:rPr lang="en-US" dirty="0" smtClean="0">
                <a:solidFill>
                  <a:srgbClr val="0000FF"/>
                </a:solidFill>
              </a:rPr>
              <a:t>disjunctive</a:t>
            </a:r>
            <a:r>
              <a:rPr lang="en-US" dirty="0" smtClean="0"/>
              <a:t>)</a:t>
            </a:r>
            <a:endParaRPr lang="en-US" dirty="0"/>
          </a:p>
          <a:p>
            <a:r>
              <a:rPr lang="en-US" dirty="0"/>
              <a:t>Identify and read </a:t>
            </a:r>
            <a:endParaRPr lang="en-US" dirty="0" smtClean="0"/>
          </a:p>
          <a:p>
            <a:pPr lvl="1"/>
            <a:r>
              <a:rPr lang="en-US" dirty="0" smtClean="0"/>
              <a:t>speech </a:t>
            </a:r>
            <a:r>
              <a:rPr lang="en-US" dirty="0"/>
              <a:t>introduction formula </a:t>
            </a:r>
            <a:r>
              <a:rPr lang="he-IL" dirty="0" smtClean="0">
                <a:solidFill>
                  <a:srgbClr val="0000FF"/>
                </a:solidFill>
                <a:latin typeface="SBL Hebrew" panose="02000000000000000000" pitchFamily="2" charset="-79"/>
                <a:cs typeface="SBL Hebrew" panose="02000000000000000000" pitchFamily="2" charset="-79"/>
              </a:rPr>
              <a:t>לֵאמֹר</a:t>
            </a:r>
            <a:endParaRPr lang="he-IL" dirty="0">
              <a:solidFill>
                <a:srgbClr val="0000FF"/>
              </a:solidFill>
              <a:latin typeface="SBL Hebrew" panose="02000000000000000000" pitchFamily="2" charset="-79"/>
              <a:cs typeface="SBL Hebrew" panose="02000000000000000000" pitchFamily="2" charset="-79"/>
            </a:endParaRPr>
          </a:p>
          <a:p>
            <a:r>
              <a:rPr lang="en-US" dirty="0"/>
              <a:t>Identify and read </a:t>
            </a:r>
            <a:endParaRPr lang="en-US" dirty="0" smtClean="0"/>
          </a:p>
          <a:p>
            <a:pPr lvl="1"/>
            <a:r>
              <a:rPr lang="en-US" dirty="0" err="1" smtClean="0"/>
              <a:t>Qal</a:t>
            </a:r>
            <a:r>
              <a:rPr lang="en-US" dirty="0" smtClean="0"/>
              <a:t> </a:t>
            </a:r>
            <a:r>
              <a:rPr lang="en-US" dirty="0" err="1">
                <a:solidFill>
                  <a:srgbClr val="0000FF"/>
                </a:solidFill>
              </a:rPr>
              <a:t>yiqtol</a:t>
            </a:r>
            <a:r>
              <a:rPr lang="en-US" dirty="0">
                <a:solidFill>
                  <a:srgbClr val="0000FF"/>
                </a:solidFill>
              </a:rPr>
              <a:t> </a:t>
            </a:r>
            <a:r>
              <a:rPr lang="en-US" dirty="0"/>
              <a:t>and </a:t>
            </a:r>
            <a:r>
              <a:rPr lang="en-US" dirty="0" err="1">
                <a:solidFill>
                  <a:schemeClr val="accent1">
                    <a:lumMod val="60000"/>
                    <a:lumOff val="40000"/>
                  </a:schemeClr>
                </a:solidFill>
              </a:rPr>
              <a:t>wayyiqtol</a:t>
            </a:r>
            <a:r>
              <a:rPr lang="en-US" dirty="0">
                <a:solidFill>
                  <a:schemeClr val="accent1">
                    <a:lumMod val="60000"/>
                    <a:lumOff val="40000"/>
                  </a:schemeClr>
                </a:solidFill>
              </a:rPr>
              <a:t> </a:t>
            </a:r>
            <a:r>
              <a:rPr lang="en-US" dirty="0" smtClean="0"/>
              <a:t>(full paradigms)</a:t>
            </a:r>
          </a:p>
        </p:txBody>
      </p:sp>
    </p:spTree>
    <p:extLst>
      <p:ext uri="{BB962C8B-B14F-4D97-AF65-F5344CB8AC3E}">
        <p14:creationId xmlns:p14="http://schemas.microsoft.com/office/powerpoint/2010/main" val="37495537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839200" cy="762000"/>
          </a:xfrm>
        </p:spPr>
        <p:txBody>
          <a:bodyPr>
            <a:normAutofit/>
          </a:bodyPr>
          <a:lstStyle/>
          <a:p>
            <a:r>
              <a:rPr lang="en-US" dirty="0" err="1" smtClean="0"/>
              <a:t>Vav</a:t>
            </a:r>
            <a:r>
              <a:rPr lang="en-US" dirty="0" smtClean="0"/>
              <a:t>-consecutive</a:t>
            </a:r>
            <a:endParaRPr lang="en-US" dirty="0"/>
          </a:p>
        </p:txBody>
      </p:sp>
      <p:sp>
        <p:nvSpPr>
          <p:cNvPr id="4" name="Content Placeholder 3"/>
          <p:cNvSpPr>
            <a:spLocks noGrp="1"/>
          </p:cNvSpPr>
          <p:nvPr>
            <p:ph idx="1"/>
          </p:nvPr>
        </p:nvSpPr>
        <p:spPr>
          <a:xfrm>
            <a:off x="457200" y="1143000"/>
            <a:ext cx="8229600" cy="3276600"/>
          </a:xfrm>
        </p:spPr>
        <p:txBody>
          <a:bodyPr>
            <a:normAutofit/>
          </a:bodyPr>
          <a:lstStyle/>
          <a:p>
            <a:pPr marL="0" indent="0">
              <a:buNone/>
            </a:pPr>
            <a:r>
              <a:rPr lang="en-US" dirty="0" smtClean="0"/>
              <a:t>What is the </a:t>
            </a:r>
            <a:r>
              <a:rPr lang="en-US" dirty="0" err="1" smtClean="0"/>
              <a:t>waw</a:t>
            </a:r>
            <a:r>
              <a:rPr lang="en-US" dirty="0" smtClean="0"/>
              <a:t>-consecutive?</a:t>
            </a:r>
          </a:p>
          <a:p>
            <a:pPr lvl="1"/>
            <a:r>
              <a:rPr lang="en-US" dirty="0" smtClean="0"/>
              <a:t>Note that I’m going to start with different examples than </a:t>
            </a:r>
            <a:r>
              <a:rPr lang="en-US" dirty="0" err="1" smtClean="0"/>
              <a:t>Rocine</a:t>
            </a:r>
            <a:r>
              <a:rPr lang="en-US" dirty="0" smtClean="0"/>
              <a:t> (p. 92-93</a:t>
            </a:r>
            <a:r>
              <a:rPr lang="en-US" dirty="0"/>
              <a:t>)</a:t>
            </a:r>
            <a:r>
              <a:rPr lang="en-US" dirty="0" smtClean="0"/>
              <a:t> does.</a:t>
            </a:r>
          </a:p>
          <a:p>
            <a:pPr lvl="1"/>
            <a:r>
              <a:rPr lang="en-US" dirty="0" smtClean="0"/>
              <a:t>Note also that some people write </a:t>
            </a:r>
            <a:r>
              <a:rPr lang="en-US" i="1" dirty="0" err="1" smtClean="0"/>
              <a:t>vav</a:t>
            </a:r>
            <a:r>
              <a:rPr lang="en-US" dirty="0" smtClean="0"/>
              <a:t> and some write </a:t>
            </a:r>
            <a:r>
              <a:rPr lang="en-US" i="1" dirty="0" err="1" smtClean="0"/>
              <a:t>waw</a:t>
            </a:r>
            <a:r>
              <a:rPr lang="en-US" dirty="0"/>
              <a:t> </a:t>
            </a:r>
            <a:r>
              <a:rPr lang="en-US" dirty="0" smtClean="0"/>
              <a:t>but they both refer to the same thing.</a:t>
            </a:r>
          </a:p>
        </p:txBody>
      </p:sp>
    </p:spTree>
    <p:extLst>
      <p:ext uri="{BB962C8B-B14F-4D97-AF65-F5344CB8AC3E}">
        <p14:creationId xmlns:p14="http://schemas.microsoft.com/office/powerpoint/2010/main" val="3028610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839200" cy="762000"/>
          </a:xfrm>
        </p:spPr>
        <p:txBody>
          <a:bodyPr>
            <a:normAutofit/>
          </a:bodyPr>
          <a:lstStyle/>
          <a:p>
            <a:r>
              <a:rPr lang="en-US" dirty="0" err="1" smtClean="0"/>
              <a:t>Vav</a:t>
            </a:r>
            <a:r>
              <a:rPr lang="en-US" dirty="0" smtClean="0"/>
              <a:t>-</a:t>
            </a:r>
            <a:r>
              <a:rPr lang="en-US" dirty="0" smtClean="0">
                <a:solidFill>
                  <a:srgbClr val="FF00FF"/>
                </a:solidFill>
              </a:rPr>
              <a:t>consecutive</a:t>
            </a:r>
            <a:endParaRPr lang="en-US" dirty="0">
              <a:solidFill>
                <a:srgbClr val="FF00FF"/>
              </a:solidFill>
            </a:endParaRPr>
          </a:p>
        </p:txBody>
      </p:sp>
      <p:sp>
        <p:nvSpPr>
          <p:cNvPr id="4" name="Content Placeholder 3"/>
          <p:cNvSpPr>
            <a:spLocks noGrp="1"/>
          </p:cNvSpPr>
          <p:nvPr>
            <p:ph idx="1"/>
          </p:nvPr>
        </p:nvSpPr>
        <p:spPr>
          <a:xfrm>
            <a:off x="457200" y="1143000"/>
            <a:ext cx="8229600" cy="4800600"/>
          </a:xfrm>
        </p:spPr>
        <p:txBody>
          <a:bodyPr>
            <a:normAutofit/>
          </a:bodyPr>
          <a:lstStyle/>
          <a:p>
            <a:pPr marL="0" indent="0">
              <a:buNone/>
            </a:pPr>
            <a:r>
              <a:rPr lang="en-US" dirty="0" smtClean="0"/>
              <a:t>What is the </a:t>
            </a:r>
            <a:r>
              <a:rPr lang="en-US" dirty="0" err="1" smtClean="0"/>
              <a:t>waw</a:t>
            </a:r>
            <a:r>
              <a:rPr lang="en-US" dirty="0" smtClean="0"/>
              <a:t>-consecutive?</a:t>
            </a:r>
          </a:p>
          <a:p>
            <a:pPr marL="514350" indent="-514350">
              <a:buFont typeface="+mj-lt"/>
              <a:buAutoNum type="arabicPeriod"/>
            </a:pPr>
            <a:r>
              <a:rPr lang="en-US" dirty="0" smtClean="0"/>
              <a:t>In Historical Narrative the </a:t>
            </a:r>
            <a:r>
              <a:rPr lang="en-US" dirty="0" err="1" smtClean="0"/>
              <a:t>waw</a:t>
            </a:r>
            <a:r>
              <a:rPr lang="en-US" dirty="0" smtClean="0"/>
              <a:t>-consecutive is the </a:t>
            </a:r>
            <a:r>
              <a:rPr lang="en-US" dirty="0" err="1" smtClean="0"/>
              <a:t>waw</a:t>
            </a:r>
            <a:r>
              <a:rPr lang="en-US" dirty="0" smtClean="0"/>
              <a:t> on the </a:t>
            </a:r>
            <a:r>
              <a:rPr lang="en-US" dirty="0" err="1" smtClean="0">
                <a:solidFill>
                  <a:srgbClr val="FF00FF"/>
                </a:solidFill>
              </a:rPr>
              <a:t>wayyiqtol</a:t>
            </a:r>
            <a:r>
              <a:rPr lang="en-US" dirty="0" smtClean="0"/>
              <a:t>.</a:t>
            </a:r>
          </a:p>
        </p:txBody>
      </p:sp>
    </p:spTree>
    <p:extLst>
      <p:ext uri="{BB962C8B-B14F-4D97-AF65-F5344CB8AC3E}">
        <p14:creationId xmlns:p14="http://schemas.microsoft.com/office/powerpoint/2010/main" val="34604568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839200" cy="762000"/>
          </a:xfrm>
        </p:spPr>
        <p:txBody>
          <a:bodyPr>
            <a:normAutofit/>
          </a:bodyPr>
          <a:lstStyle/>
          <a:p>
            <a:r>
              <a:rPr lang="en-US" dirty="0" err="1" smtClean="0"/>
              <a:t>Vav</a:t>
            </a:r>
            <a:r>
              <a:rPr lang="en-US" dirty="0" smtClean="0"/>
              <a:t>-</a:t>
            </a:r>
            <a:r>
              <a:rPr lang="en-US" dirty="0" smtClean="0">
                <a:solidFill>
                  <a:srgbClr val="FF00FF"/>
                </a:solidFill>
              </a:rPr>
              <a:t>consecutive</a:t>
            </a:r>
            <a:endParaRPr lang="en-US" dirty="0">
              <a:solidFill>
                <a:srgbClr val="FF00FF"/>
              </a:solidFill>
            </a:endParaRPr>
          </a:p>
        </p:txBody>
      </p:sp>
      <p:sp>
        <p:nvSpPr>
          <p:cNvPr id="4" name="Content Placeholder 3"/>
          <p:cNvSpPr>
            <a:spLocks noGrp="1"/>
          </p:cNvSpPr>
          <p:nvPr>
            <p:ph idx="1"/>
          </p:nvPr>
        </p:nvSpPr>
        <p:spPr>
          <a:xfrm>
            <a:off x="457200" y="1143000"/>
            <a:ext cx="8229600" cy="4800600"/>
          </a:xfrm>
        </p:spPr>
        <p:txBody>
          <a:bodyPr>
            <a:normAutofit/>
          </a:bodyPr>
          <a:lstStyle/>
          <a:p>
            <a:pPr marL="0" indent="0">
              <a:buNone/>
            </a:pPr>
            <a:r>
              <a:rPr lang="en-US" dirty="0" smtClean="0"/>
              <a:t>What is the </a:t>
            </a:r>
            <a:r>
              <a:rPr lang="en-US" dirty="0" err="1" smtClean="0"/>
              <a:t>waw</a:t>
            </a:r>
            <a:r>
              <a:rPr lang="en-US" dirty="0" smtClean="0"/>
              <a:t>-consecutive?</a:t>
            </a:r>
          </a:p>
          <a:p>
            <a:pPr marL="514350" indent="-514350">
              <a:buFont typeface="+mj-lt"/>
              <a:buAutoNum type="arabicPeriod"/>
            </a:pPr>
            <a:r>
              <a:rPr lang="en-US" dirty="0" smtClean="0"/>
              <a:t>In Historical Narrative the </a:t>
            </a:r>
            <a:r>
              <a:rPr lang="en-US" dirty="0" err="1" smtClean="0"/>
              <a:t>waw</a:t>
            </a:r>
            <a:r>
              <a:rPr lang="en-US" dirty="0" smtClean="0"/>
              <a:t>-consecutive is the </a:t>
            </a:r>
            <a:r>
              <a:rPr lang="en-US" dirty="0" err="1" smtClean="0"/>
              <a:t>waw</a:t>
            </a:r>
            <a:r>
              <a:rPr lang="en-US" dirty="0" smtClean="0"/>
              <a:t> on the </a:t>
            </a:r>
            <a:r>
              <a:rPr lang="en-US" dirty="0" err="1" smtClean="0">
                <a:solidFill>
                  <a:srgbClr val="FF00FF"/>
                </a:solidFill>
              </a:rPr>
              <a:t>wayyiqtol</a:t>
            </a:r>
            <a:r>
              <a:rPr lang="en-US" dirty="0" smtClean="0"/>
              <a:t>.</a:t>
            </a:r>
          </a:p>
          <a:p>
            <a:pPr marL="514350" indent="-514350">
              <a:buFont typeface="+mj-lt"/>
              <a:buAutoNum type="arabicPeriod"/>
            </a:pPr>
            <a:r>
              <a:rPr lang="en-US" dirty="0" smtClean="0"/>
              <a:t>In the </a:t>
            </a:r>
            <a:r>
              <a:rPr lang="en-US" i="1" dirty="0" smtClean="0"/>
              <a:t>+projection </a:t>
            </a:r>
            <a:r>
              <a:rPr lang="en-US" dirty="0" smtClean="0"/>
              <a:t>or </a:t>
            </a:r>
            <a:r>
              <a:rPr lang="en-US" i="1" dirty="0" smtClean="0"/>
              <a:t>forward-looking</a:t>
            </a:r>
            <a:r>
              <a:rPr lang="en-US" dirty="0" smtClean="0"/>
              <a:t> genres found in Direct Speech, (i.e. Predictive Narrative, Instructional Discourse, and Hortatory Discourse), the </a:t>
            </a:r>
            <a:r>
              <a:rPr lang="en-US" dirty="0" err="1" smtClean="0"/>
              <a:t>waw</a:t>
            </a:r>
            <a:r>
              <a:rPr lang="en-US" dirty="0" smtClean="0"/>
              <a:t>-consecutive is the </a:t>
            </a:r>
            <a:r>
              <a:rPr lang="en-US" dirty="0" err="1" smtClean="0"/>
              <a:t>waw</a:t>
            </a:r>
            <a:r>
              <a:rPr lang="en-US" dirty="0" smtClean="0"/>
              <a:t> on the </a:t>
            </a:r>
            <a:r>
              <a:rPr lang="en-US" dirty="0" err="1" smtClean="0">
                <a:solidFill>
                  <a:srgbClr val="FF00FF"/>
                </a:solidFill>
              </a:rPr>
              <a:t>weqatal</a:t>
            </a:r>
            <a:r>
              <a:rPr lang="en-US" dirty="0" smtClean="0">
                <a:solidFill>
                  <a:srgbClr val="FF00FF"/>
                </a:solidFill>
              </a:rPr>
              <a:t> </a:t>
            </a:r>
            <a:r>
              <a:rPr lang="en-US" dirty="0" smtClean="0"/>
              <a:t>that starts each clause.</a:t>
            </a:r>
          </a:p>
        </p:txBody>
      </p:sp>
    </p:spTree>
    <p:extLst>
      <p:ext uri="{BB962C8B-B14F-4D97-AF65-F5344CB8AC3E}">
        <p14:creationId xmlns:p14="http://schemas.microsoft.com/office/powerpoint/2010/main" val="25893392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839200" cy="762000"/>
          </a:xfrm>
        </p:spPr>
        <p:txBody>
          <a:bodyPr>
            <a:normAutofit/>
          </a:bodyPr>
          <a:lstStyle/>
          <a:p>
            <a:r>
              <a:rPr lang="en-US" dirty="0" err="1" smtClean="0"/>
              <a:t>Vav</a:t>
            </a:r>
            <a:r>
              <a:rPr lang="en-US" dirty="0" smtClean="0"/>
              <a:t>-</a:t>
            </a:r>
            <a:r>
              <a:rPr lang="en-US" dirty="0" smtClean="0">
                <a:solidFill>
                  <a:srgbClr val="FF00FF"/>
                </a:solidFill>
              </a:rPr>
              <a:t>consecutive</a:t>
            </a:r>
            <a:endParaRPr lang="en-US" dirty="0">
              <a:solidFill>
                <a:srgbClr val="FF00FF"/>
              </a:solidFill>
            </a:endParaRPr>
          </a:p>
        </p:txBody>
      </p:sp>
      <p:sp>
        <p:nvSpPr>
          <p:cNvPr id="4" name="Content Placeholder 3"/>
          <p:cNvSpPr>
            <a:spLocks noGrp="1"/>
          </p:cNvSpPr>
          <p:nvPr>
            <p:ph idx="1"/>
          </p:nvPr>
        </p:nvSpPr>
        <p:spPr>
          <a:xfrm>
            <a:off x="457200" y="1143000"/>
            <a:ext cx="8229600" cy="4800600"/>
          </a:xfrm>
        </p:spPr>
        <p:txBody>
          <a:bodyPr>
            <a:normAutofit/>
          </a:bodyPr>
          <a:lstStyle/>
          <a:p>
            <a:pPr marL="0" indent="0">
              <a:buNone/>
            </a:pPr>
            <a:r>
              <a:rPr lang="en-US" dirty="0"/>
              <a:t>In other </a:t>
            </a:r>
            <a:r>
              <a:rPr lang="en-US" dirty="0" smtClean="0"/>
              <a:t>words…</a:t>
            </a:r>
          </a:p>
          <a:p>
            <a:pPr marL="228600" indent="0">
              <a:buNone/>
            </a:pPr>
            <a:r>
              <a:rPr lang="en-US" dirty="0" err="1" smtClean="0"/>
              <a:t>waw</a:t>
            </a:r>
            <a:r>
              <a:rPr lang="en-US" dirty="0" smtClean="0"/>
              <a:t>-consecutive </a:t>
            </a:r>
            <a:r>
              <a:rPr lang="en-US" dirty="0"/>
              <a:t>is always found on the </a:t>
            </a:r>
            <a:r>
              <a:rPr lang="en-US" u="sng" dirty="0"/>
              <a:t>mainline</a:t>
            </a:r>
            <a:r>
              <a:rPr lang="en-US" dirty="0"/>
              <a:t> verb form </a:t>
            </a:r>
            <a:endParaRPr lang="en-US" dirty="0" smtClean="0"/>
          </a:p>
          <a:p>
            <a:pPr marL="742950" indent="-514350">
              <a:buFont typeface="+mj-lt"/>
              <a:buAutoNum type="arabicPeriod"/>
            </a:pPr>
            <a:r>
              <a:rPr lang="en-US" dirty="0" err="1" smtClean="0"/>
              <a:t>Wayyiqtol</a:t>
            </a:r>
            <a:r>
              <a:rPr lang="en-US" dirty="0"/>
              <a:t>	</a:t>
            </a:r>
            <a:r>
              <a:rPr lang="en-US" dirty="0" smtClean="0"/>
              <a:t>Historical Narrative</a:t>
            </a:r>
          </a:p>
          <a:p>
            <a:pPr marL="742950" indent="-514350">
              <a:buFont typeface="+mj-lt"/>
              <a:buAutoNum type="arabicPeriod"/>
            </a:pPr>
            <a:r>
              <a:rPr lang="en-US" dirty="0" err="1" smtClean="0"/>
              <a:t>Weqatal</a:t>
            </a:r>
            <a:r>
              <a:rPr lang="en-US" dirty="0"/>
              <a:t>	</a:t>
            </a:r>
            <a:r>
              <a:rPr lang="en-US" i="1" dirty="0" smtClean="0"/>
              <a:t>forward-looking</a:t>
            </a:r>
            <a:r>
              <a:rPr lang="en-US" dirty="0" smtClean="0"/>
              <a:t> genres</a:t>
            </a:r>
            <a:endParaRPr lang="en-US" dirty="0"/>
          </a:p>
        </p:txBody>
      </p:sp>
    </p:spTree>
    <p:extLst>
      <p:ext uri="{BB962C8B-B14F-4D97-AF65-F5344CB8AC3E}">
        <p14:creationId xmlns:p14="http://schemas.microsoft.com/office/powerpoint/2010/main" val="979065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839200" cy="762000"/>
          </a:xfrm>
        </p:spPr>
        <p:txBody>
          <a:bodyPr>
            <a:normAutofit/>
          </a:bodyPr>
          <a:lstStyle/>
          <a:p>
            <a:r>
              <a:rPr lang="en-US" dirty="0" err="1" smtClean="0"/>
              <a:t>Vav</a:t>
            </a:r>
            <a:r>
              <a:rPr lang="en-US" dirty="0" smtClean="0"/>
              <a:t>-</a:t>
            </a:r>
            <a:r>
              <a:rPr lang="en-US" dirty="0" smtClean="0">
                <a:solidFill>
                  <a:srgbClr val="FF00FF"/>
                </a:solidFill>
              </a:rPr>
              <a:t>consecutive</a:t>
            </a:r>
            <a:endParaRPr lang="en-US" dirty="0">
              <a:solidFill>
                <a:srgbClr val="FF00FF"/>
              </a:solidFill>
            </a:endParaRPr>
          </a:p>
        </p:txBody>
      </p:sp>
      <p:sp>
        <p:nvSpPr>
          <p:cNvPr id="4" name="Content Placeholder 3"/>
          <p:cNvSpPr>
            <a:spLocks noGrp="1"/>
          </p:cNvSpPr>
          <p:nvPr>
            <p:ph idx="1"/>
          </p:nvPr>
        </p:nvSpPr>
        <p:spPr>
          <a:xfrm>
            <a:off x="152400" y="838200"/>
            <a:ext cx="8229600" cy="609600"/>
          </a:xfrm>
        </p:spPr>
        <p:txBody>
          <a:bodyPr>
            <a:normAutofit/>
          </a:bodyPr>
          <a:lstStyle/>
          <a:p>
            <a:pPr marL="0" indent="0">
              <a:buNone/>
            </a:pPr>
            <a:r>
              <a:rPr lang="en-US" dirty="0" smtClean="0"/>
              <a:t>Example: </a:t>
            </a:r>
            <a:r>
              <a:rPr lang="en-US" dirty="0" err="1" smtClean="0"/>
              <a:t>Waw</a:t>
            </a:r>
            <a:r>
              <a:rPr lang="en-US" dirty="0" smtClean="0"/>
              <a:t>-</a:t>
            </a:r>
            <a:r>
              <a:rPr lang="en-US" dirty="0" smtClean="0">
                <a:solidFill>
                  <a:srgbClr val="FF00FF"/>
                </a:solidFill>
              </a:rPr>
              <a:t>consecutive</a:t>
            </a:r>
            <a:r>
              <a:rPr lang="en-US" dirty="0" smtClean="0"/>
              <a:t> in H. N.</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1524220865"/>
              </p:ext>
            </p:extLst>
          </p:nvPr>
        </p:nvGraphicFramePr>
        <p:xfrm>
          <a:off x="152400" y="1752600"/>
          <a:ext cx="8839200" cy="4572000"/>
        </p:xfrm>
        <a:graphic>
          <a:graphicData uri="http://schemas.openxmlformats.org/drawingml/2006/table">
            <a:tbl>
              <a:tblPr firstRow="1" bandRow="1">
                <a:tableStyleId>{2D5ABB26-0587-4C30-8999-92F81FD0307C}</a:tableStyleId>
              </a:tblPr>
              <a:tblGrid>
                <a:gridCol w="6163112"/>
                <a:gridCol w="2676088"/>
              </a:tblGrid>
              <a:tr h="4572000">
                <a:tc>
                  <a:txBody>
                    <a:bodyPr/>
                    <a:lstStyle/>
                    <a:p>
                      <a:pPr algn="r" rtl="1">
                        <a:lnSpc>
                          <a:spcPct val="150000"/>
                        </a:lnSpc>
                      </a:pPr>
                      <a:r>
                        <a:rPr lang="he-IL" sz="3200" kern="1200" dirty="0" smtClean="0">
                          <a:solidFill>
                            <a:srgbClr val="FF00FF"/>
                          </a:solidFill>
                          <a:effectLst/>
                          <a:latin typeface="SBL Hebrew" panose="02000000000000000000" pitchFamily="2" charset="-79"/>
                          <a:ea typeface="+mn-ea"/>
                          <a:cs typeface="SBL Hebrew" panose="02000000000000000000" pitchFamily="2" charset="-79"/>
                        </a:rPr>
                        <a:t>ו</a:t>
                      </a:r>
                      <a:r>
                        <a:rPr lang="he-IL" sz="3200" kern="1200" dirty="0" smtClean="0">
                          <a:solidFill>
                            <a:schemeClr val="tx1"/>
                          </a:solidFill>
                          <a:effectLst/>
                          <a:latin typeface="SBL Hebrew" panose="02000000000000000000" pitchFamily="2" charset="-79"/>
                          <a:ea typeface="+mn-ea"/>
                          <a:cs typeface="SBL Hebrew" panose="02000000000000000000" pitchFamily="2" charset="-79"/>
                        </a:rPr>
                        <a:t>ַיַּשְׁכֵּ֨ם אַבְרָהָ֜ם בַּבֹּ֗קֶר </a:t>
                      </a:r>
                      <a:endParaRPr lang="en-US" sz="3200" kern="1200" dirty="0" smtClean="0">
                        <a:solidFill>
                          <a:schemeClr val="tx1"/>
                        </a:solidFill>
                        <a:effectLst/>
                        <a:latin typeface="SBL Hebrew" panose="02000000000000000000" pitchFamily="2" charset="-79"/>
                        <a:ea typeface="+mn-ea"/>
                        <a:cs typeface="SBL Hebrew" panose="02000000000000000000" pitchFamily="2" charset="-79"/>
                      </a:endParaRPr>
                    </a:p>
                    <a:p>
                      <a:pPr algn="r" rtl="1">
                        <a:lnSpc>
                          <a:spcPct val="150000"/>
                        </a:lnSpc>
                      </a:pPr>
                      <a:r>
                        <a:rPr lang="he-IL" sz="3200" kern="1200" dirty="0" smtClean="0">
                          <a:solidFill>
                            <a:srgbClr val="FF00FF"/>
                          </a:solidFill>
                          <a:effectLst/>
                          <a:latin typeface="SBL Hebrew" panose="02000000000000000000" pitchFamily="2" charset="-79"/>
                          <a:ea typeface="+mn-ea"/>
                          <a:cs typeface="SBL Hebrew" panose="02000000000000000000" pitchFamily="2" charset="-79"/>
                        </a:rPr>
                        <a:t>וַ</a:t>
                      </a:r>
                      <a:r>
                        <a:rPr lang="he-IL" sz="3200" kern="1200" dirty="0" smtClean="0">
                          <a:solidFill>
                            <a:schemeClr val="tx1"/>
                          </a:solidFill>
                          <a:effectLst/>
                          <a:latin typeface="SBL Hebrew" panose="02000000000000000000" pitchFamily="2" charset="-79"/>
                          <a:ea typeface="+mn-ea"/>
                          <a:cs typeface="SBL Hebrew" panose="02000000000000000000" pitchFamily="2" charset="-79"/>
                        </a:rPr>
                        <a:t>ֽיַּחֲבֹשׁ֙ אֶת־חֲמֹר֔וֹ </a:t>
                      </a:r>
                      <a:endParaRPr lang="en-US" sz="3200" kern="1200" dirty="0" smtClean="0">
                        <a:solidFill>
                          <a:schemeClr val="tx1"/>
                        </a:solidFill>
                        <a:effectLst/>
                        <a:latin typeface="SBL Hebrew" panose="02000000000000000000" pitchFamily="2" charset="-79"/>
                        <a:ea typeface="+mn-ea"/>
                        <a:cs typeface="SBL Hebrew" panose="02000000000000000000" pitchFamily="2" charset="-79"/>
                      </a:endParaRPr>
                    </a:p>
                    <a:p>
                      <a:pPr algn="r" rtl="1">
                        <a:lnSpc>
                          <a:spcPct val="150000"/>
                        </a:lnSpc>
                      </a:pPr>
                      <a:r>
                        <a:rPr lang="he-IL" sz="3200" kern="1200" dirty="0" smtClean="0">
                          <a:solidFill>
                            <a:srgbClr val="FF00FF"/>
                          </a:solidFill>
                          <a:effectLst/>
                          <a:latin typeface="SBL Hebrew" panose="02000000000000000000" pitchFamily="2" charset="-79"/>
                          <a:ea typeface="+mn-ea"/>
                          <a:cs typeface="SBL Hebrew" panose="02000000000000000000" pitchFamily="2" charset="-79"/>
                        </a:rPr>
                        <a:t>וַ</a:t>
                      </a:r>
                      <a:r>
                        <a:rPr lang="he-IL" sz="3200" kern="1200" dirty="0" smtClean="0">
                          <a:solidFill>
                            <a:schemeClr val="tx1"/>
                          </a:solidFill>
                          <a:effectLst/>
                          <a:latin typeface="SBL Hebrew" panose="02000000000000000000" pitchFamily="2" charset="-79"/>
                          <a:ea typeface="+mn-ea"/>
                          <a:cs typeface="SBL Hebrew" panose="02000000000000000000" pitchFamily="2" charset="-79"/>
                        </a:rPr>
                        <a:t>יִּקַּ֞ח אֶת־שְׁנֵ֤י נְעָרָיו֙ אִתּ֔וֹ וְאֵ֖ת יִצְחָ֣ק בְּנ֑וֹ </a:t>
                      </a:r>
                      <a:endParaRPr lang="en-US" sz="3200" kern="1200" dirty="0" smtClean="0">
                        <a:solidFill>
                          <a:schemeClr val="tx1"/>
                        </a:solidFill>
                        <a:effectLst/>
                        <a:latin typeface="SBL Hebrew" panose="02000000000000000000" pitchFamily="2" charset="-79"/>
                        <a:ea typeface="+mn-ea"/>
                        <a:cs typeface="SBL Hebrew" panose="02000000000000000000" pitchFamily="2" charset="-79"/>
                      </a:endParaRPr>
                    </a:p>
                    <a:p>
                      <a:pPr algn="r" rtl="1">
                        <a:lnSpc>
                          <a:spcPct val="150000"/>
                        </a:lnSpc>
                      </a:pPr>
                      <a:r>
                        <a:rPr lang="he-IL" sz="3200" kern="1200" dirty="0" smtClean="0">
                          <a:solidFill>
                            <a:srgbClr val="FF00FF"/>
                          </a:solidFill>
                          <a:effectLst/>
                          <a:latin typeface="SBL Hebrew" panose="02000000000000000000" pitchFamily="2" charset="-79"/>
                          <a:ea typeface="+mn-ea"/>
                          <a:cs typeface="SBL Hebrew" panose="02000000000000000000" pitchFamily="2" charset="-79"/>
                        </a:rPr>
                        <a:t>וַ</a:t>
                      </a:r>
                      <a:r>
                        <a:rPr lang="he-IL" sz="3200" kern="1200" dirty="0" smtClean="0">
                          <a:solidFill>
                            <a:schemeClr val="tx1"/>
                          </a:solidFill>
                          <a:effectLst/>
                          <a:latin typeface="SBL Hebrew" panose="02000000000000000000" pitchFamily="2" charset="-79"/>
                          <a:ea typeface="+mn-ea"/>
                          <a:cs typeface="SBL Hebrew" panose="02000000000000000000" pitchFamily="2" charset="-79"/>
                        </a:rPr>
                        <a:t>יְבַקַּע֙ עֲצֵ֣י עֹלָ֔ה </a:t>
                      </a:r>
                      <a:endParaRPr lang="en-US" sz="3200" kern="1200" dirty="0" smtClean="0">
                        <a:solidFill>
                          <a:schemeClr val="tx1"/>
                        </a:solidFill>
                        <a:effectLst/>
                        <a:latin typeface="SBL Hebrew" panose="02000000000000000000" pitchFamily="2" charset="-79"/>
                        <a:ea typeface="+mn-ea"/>
                        <a:cs typeface="SBL Hebrew" panose="02000000000000000000" pitchFamily="2" charset="-79"/>
                      </a:endParaRPr>
                    </a:p>
                    <a:p>
                      <a:pPr algn="r" rtl="1">
                        <a:lnSpc>
                          <a:spcPct val="150000"/>
                        </a:lnSpc>
                      </a:pPr>
                      <a:r>
                        <a:rPr lang="he-IL" sz="3200" kern="1200" dirty="0" smtClean="0">
                          <a:solidFill>
                            <a:srgbClr val="FF00FF"/>
                          </a:solidFill>
                          <a:effectLst/>
                          <a:latin typeface="SBL Hebrew" panose="02000000000000000000" pitchFamily="2" charset="-79"/>
                          <a:ea typeface="+mn-ea"/>
                          <a:cs typeface="SBL Hebrew" panose="02000000000000000000" pitchFamily="2" charset="-79"/>
                        </a:rPr>
                        <a:t>וַ</a:t>
                      </a:r>
                      <a:r>
                        <a:rPr lang="he-IL" sz="3200" kern="1200" dirty="0" smtClean="0">
                          <a:solidFill>
                            <a:schemeClr val="tx1"/>
                          </a:solidFill>
                          <a:effectLst/>
                          <a:latin typeface="SBL Hebrew" panose="02000000000000000000" pitchFamily="2" charset="-79"/>
                          <a:ea typeface="+mn-ea"/>
                          <a:cs typeface="SBL Hebrew" panose="02000000000000000000" pitchFamily="2" charset="-79"/>
                        </a:rPr>
                        <a:t>יָּ֣קָם </a:t>
                      </a:r>
                      <a:endParaRPr lang="en-US" sz="3200" kern="1200" dirty="0" smtClean="0">
                        <a:solidFill>
                          <a:schemeClr val="tx1"/>
                        </a:solidFill>
                        <a:effectLst/>
                        <a:latin typeface="SBL Hebrew" panose="02000000000000000000" pitchFamily="2" charset="-79"/>
                        <a:ea typeface="+mn-ea"/>
                        <a:cs typeface="SBL Hebrew" panose="02000000000000000000" pitchFamily="2" charset="-79"/>
                      </a:endParaRPr>
                    </a:p>
                    <a:p>
                      <a:pPr algn="r" rtl="1">
                        <a:lnSpc>
                          <a:spcPct val="150000"/>
                        </a:lnSpc>
                      </a:pPr>
                      <a:r>
                        <a:rPr lang="he-IL" sz="3200" kern="1200" dirty="0" smtClean="0">
                          <a:solidFill>
                            <a:srgbClr val="FF00FF"/>
                          </a:solidFill>
                          <a:effectLst/>
                          <a:latin typeface="SBL Hebrew" panose="02000000000000000000" pitchFamily="2" charset="-79"/>
                          <a:ea typeface="+mn-ea"/>
                          <a:cs typeface="SBL Hebrew" panose="02000000000000000000" pitchFamily="2" charset="-79"/>
                        </a:rPr>
                        <a:t>וַ</a:t>
                      </a:r>
                      <a:r>
                        <a:rPr lang="he-IL" sz="3200" kern="1200" dirty="0" smtClean="0">
                          <a:solidFill>
                            <a:schemeClr val="tx1"/>
                          </a:solidFill>
                          <a:effectLst/>
                          <a:latin typeface="SBL Hebrew" panose="02000000000000000000" pitchFamily="2" charset="-79"/>
                          <a:ea typeface="+mn-ea"/>
                          <a:cs typeface="SBL Hebrew" panose="02000000000000000000" pitchFamily="2" charset="-79"/>
                        </a:rPr>
                        <a:t>יֵּ֔לֶךְ אֶל־הַמָּק֖וֹם אֲשֶׁר־אָֽמַר־ל֥וֹ הָאֱלֹהִֽים׃ </a:t>
                      </a:r>
                      <a:endParaRPr lang="en-US" sz="3200" dirty="0">
                        <a:latin typeface="SBL Hebrew" panose="02000000000000000000" pitchFamily="2" charset="-79"/>
                        <a:cs typeface="SBL Hebrew" panose="02000000000000000000" pitchFamily="2" charset="-79"/>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200000"/>
                        </a:lnSpc>
                        <a:spcBef>
                          <a:spcPts val="1500"/>
                        </a:spcBef>
                      </a:pPr>
                      <a:r>
                        <a:rPr lang="en-US" dirty="0" smtClean="0">
                          <a:solidFill>
                            <a:srgbClr val="FF00FF"/>
                          </a:solidFill>
                        </a:rPr>
                        <a:t>And</a:t>
                      </a:r>
                      <a:r>
                        <a:rPr lang="en-US" dirty="0" smtClean="0"/>
                        <a:t> he got up early…</a:t>
                      </a:r>
                    </a:p>
                    <a:p>
                      <a:pPr>
                        <a:lnSpc>
                          <a:spcPct val="200000"/>
                        </a:lnSpc>
                        <a:spcBef>
                          <a:spcPts val="1500"/>
                        </a:spcBef>
                      </a:pPr>
                      <a:r>
                        <a:rPr lang="en-US" dirty="0" smtClean="0">
                          <a:solidFill>
                            <a:srgbClr val="FF00FF"/>
                          </a:solidFill>
                        </a:rPr>
                        <a:t>And</a:t>
                      </a:r>
                      <a:r>
                        <a:rPr lang="en-US" dirty="0" smtClean="0"/>
                        <a:t> he saddled…</a:t>
                      </a:r>
                    </a:p>
                    <a:p>
                      <a:pPr>
                        <a:lnSpc>
                          <a:spcPct val="200000"/>
                        </a:lnSpc>
                        <a:spcBef>
                          <a:spcPts val="1500"/>
                        </a:spcBef>
                      </a:pPr>
                      <a:r>
                        <a:rPr lang="en-US" dirty="0" smtClean="0">
                          <a:solidFill>
                            <a:srgbClr val="FF00FF"/>
                          </a:solidFill>
                        </a:rPr>
                        <a:t>And</a:t>
                      </a:r>
                      <a:r>
                        <a:rPr lang="en-US" dirty="0" smtClean="0"/>
                        <a:t> he took…</a:t>
                      </a:r>
                    </a:p>
                    <a:p>
                      <a:pPr>
                        <a:lnSpc>
                          <a:spcPct val="200000"/>
                        </a:lnSpc>
                        <a:spcBef>
                          <a:spcPts val="1500"/>
                        </a:spcBef>
                      </a:pPr>
                      <a:r>
                        <a:rPr lang="en-US" dirty="0" smtClean="0">
                          <a:solidFill>
                            <a:srgbClr val="FF00FF"/>
                          </a:solidFill>
                        </a:rPr>
                        <a:t>And</a:t>
                      </a:r>
                      <a:r>
                        <a:rPr lang="en-US" dirty="0" smtClean="0"/>
                        <a:t> he split…</a:t>
                      </a:r>
                    </a:p>
                    <a:p>
                      <a:pPr>
                        <a:lnSpc>
                          <a:spcPct val="200000"/>
                        </a:lnSpc>
                        <a:spcBef>
                          <a:spcPts val="1500"/>
                        </a:spcBef>
                      </a:pPr>
                      <a:r>
                        <a:rPr lang="en-US" dirty="0" smtClean="0">
                          <a:solidFill>
                            <a:srgbClr val="FF00FF"/>
                          </a:solidFill>
                        </a:rPr>
                        <a:t>And</a:t>
                      </a:r>
                      <a:r>
                        <a:rPr lang="en-US" dirty="0" smtClean="0"/>
                        <a:t> he arose…</a:t>
                      </a:r>
                    </a:p>
                    <a:p>
                      <a:pPr>
                        <a:lnSpc>
                          <a:spcPct val="200000"/>
                        </a:lnSpc>
                        <a:spcBef>
                          <a:spcPts val="1500"/>
                        </a:spcBef>
                      </a:pPr>
                      <a:r>
                        <a:rPr lang="en-US" dirty="0" smtClean="0">
                          <a:solidFill>
                            <a:srgbClr val="FF00FF"/>
                          </a:solidFill>
                        </a:rPr>
                        <a:t>And</a:t>
                      </a:r>
                      <a:r>
                        <a:rPr lang="en-US" dirty="0" smtClean="0"/>
                        <a:t> he went…</a:t>
                      </a:r>
                    </a:p>
                  </a:txBody>
                  <a:tcPr marT="9144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6" name="TextBox 5"/>
          <p:cNvSpPr txBox="1"/>
          <p:nvPr/>
        </p:nvSpPr>
        <p:spPr>
          <a:xfrm>
            <a:off x="152400" y="1371600"/>
            <a:ext cx="1382110" cy="369332"/>
          </a:xfrm>
          <a:prstGeom prst="rect">
            <a:avLst/>
          </a:prstGeom>
          <a:noFill/>
        </p:spPr>
        <p:txBody>
          <a:bodyPr wrap="none" rtlCol="0">
            <a:spAutoFit/>
          </a:bodyPr>
          <a:lstStyle/>
          <a:p>
            <a:r>
              <a:rPr lang="en-US" dirty="0" smtClean="0"/>
              <a:t>Genesis 22:3</a:t>
            </a:r>
            <a:endParaRPr lang="en-US" dirty="0"/>
          </a:p>
        </p:txBody>
      </p:sp>
    </p:spTree>
    <p:extLst>
      <p:ext uri="{BB962C8B-B14F-4D97-AF65-F5344CB8AC3E}">
        <p14:creationId xmlns:p14="http://schemas.microsoft.com/office/powerpoint/2010/main" val="23834137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839200" cy="762000"/>
          </a:xfrm>
        </p:spPr>
        <p:txBody>
          <a:bodyPr>
            <a:normAutofit/>
          </a:bodyPr>
          <a:lstStyle/>
          <a:p>
            <a:r>
              <a:rPr lang="en-US" dirty="0" err="1" smtClean="0"/>
              <a:t>Vav</a:t>
            </a:r>
            <a:r>
              <a:rPr lang="en-US" dirty="0" smtClean="0"/>
              <a:t>-</a:t>
            </a:r>
            <a:r>
              <a:rPr lang="en-US" dirty="0" smtClean="0">
                <a:solidFill>
                  <a:srgbClr val="FF00FF"/>
                </a:solidFill>
              </a:rPr>
              <a:t>consecutive</a:t>
            </a:r>
            <a:endParaRPr lang="en-US" dirty="0">
              <a:solidFill>
                <a:srgbClr val="FF00FF"/>
              </a:solidFill>
            </a:endParaRPr>
          </a:p>
        </p:txBody>
      </p:sp>
      <p:sp>
        <p:nvSpPr>
          <p:cNvPr id="4" name="Content Placeholder 3"/>
          <p:cNvSpPr>
            <a:spLocks noGrp="1"/>
          </p:cNvSpPr>
          <p:nvPr>
            <p:ph idx="1"/>
          </p:nvPr>
        </p:nvSpPr>
        <p:spPr>
          <a:xfrm>
            <a:off x="152400" y="838200"/>
            <a:ext cx="8991600" cy="609600"/>
          </a:xfrm>
        </p:spPr>
        <p:txBody>
          <a:bodyPr>
            <a:normAutofit/>
          </a:bodyPr>
          <a:lstStyle/>
          <a:p>
            <a:pPr marL="0" indent="0">
              <a:buNone/>
            </a:pPr>
            <a:r>
              <a:rPr lang="en-US" dirty="0" smtClean="0"/>
              <a:t>Example: </a:t>
            </a:r>
            <a:r>
              <a:rPr lang="en-US" dirty="0" err="1" smtClean="0"/>
              <a:t>Waw</a:t>
            </a:r>
            <a:r>
              <a:rPr lang="en-US" dirty="0" smtClean="0"/>
              <a:t>-</a:t>
            </a:r>
            <a:r>
              <a:rPr lang="en-US" dirty="0" smtClean="0">
                <a:solidFill>
                  <a:srgbClr val="FF00FF"/>
                </a:solidFill>
              </a:rPr>
              <a:t>consecutive</a:t>
            </a:r>
            <a:r>
              <a:rPr lang="en-US" dirty="0" smtClean="0"/>
              <a:t> </a:t>
            </a:r>
            <a:r>
              <a:rPr lang="en-US" dirty="0"/>
              <a:t>in Instructional Discourse</a:t>
            </a:r>
          </a:p>
        </p:txBody>
      </p:sp>
      <p:sp>
        <p:nvSpPr>
          <p:cNvPr id="6" name="TextBox 5"/>
          <p:cNvSpPr txBox="1"/>
          <p:nvPr/>
        </p:nvSpPr>
        <p:spPr>
          <a:xfrm>
            <a:off x="152400" y="1371600"/>
            <a:ext cx="1597104" cy="369332"/>
          </a:xfrm>
          <a:prstGeom prst="rect">
            <a:avLst/>
          </a:prstGeom>
          <a:noFill/>
        </p:spPr>
        <p:txBody>
          <a:bodyPr wrap="none" rtlCol="0">
            <a:spAutoFit/>
          </a:bodyPr>
          <a:lstStyle/>
          <a:p>
            <a:r>
              <a:rPr lang="en-US" dirty="0"/>
              <a:t>Exodus </a:t>
            </a:r>
            <a:r>
              <a:rPr lang="en-US" dirty="0" smtClean="0"/>
              <a:t>12:6–8</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3491440529"/>
              </p:ext>
            </p:extLst>
          </p:nvPr>
        </p:nvGraphicFramePr>
        <p:xfrm>
          <a:off x="152400" y="1752600"/>
          <a:ext cx="8839200" cy="4572000"/>
        </p:xfrm>
        <a:graphic>
          <a:graphicData uri="http://schemas.openxmlformats.org/drawingml/2006/table">
            <a:tbl>
              <a:tblPr firstRow="1" bandRow="1">
                <a:tableStyleId>{2D5ABB26-0587-4C30-8999-92F81FD0307C}</a:tableStyleId>
              </a:tblPr>
              <a:tblGrid>
                <a:gridCol w="6019800"/>
                <a:gridCol w="2819400"/>
              </a:tblGrid>
              <a:tr h="4572000">
                <a:tc>
                  <a:txBody>
                    <a:bodyPr/>
                    <a:lstStyle/>
                    <a:p>
                      <a:pPr algn="r" rtl="1">
                        <a:lnSpc>
                          <a:spcPct val="100000"/>
                        </a:lnSpc>
                        <a:spcBef>
                          <a:spcPts val="3600"/>
                        </a:spcBef>
                      </a:pPr>
                      <a:r>
                        <a:rPr lang="he-IL" sz="2400" kern="1200" dirty="0" smtClean="0">
                          <a:solidFill>
                            <a:srgbClr val="FF00FF"/>
                          </a:solidFill>
                          <a:effectLst/>
                          <a:latin typeface="SBL Hebrew" panose="02000000000000000000" pitchFamily="2" charset="-79"/>
                          <a:ea typeface="+mn-ea"/>
                          <a:cs typeface="SBL Hebrew" panose="02000000000000000000" pitchFamily="2" charset="-79"/>
                        </a:rPr>
                        <a:t>וְ</a:t>
                      </a:r>
                      <a:r>
                        <a:rPr lang="he-IL" sz="2400" kern="1200" dirty="0" smtClean="0">
                          <a:solidFill>
                            <a:schemeClr val="tx1"/>
                          </a:solidFill>
                          <a:effectLst/>
                          <a:latin typeface="SBL Hebrew" panose="02000000000000000000" pitchFamily="2" charset="-79"/>
                          <a:ea typeface="+mn-ea"/>
                          <a:cs typeface="SBL Hebrew" panose="02000000000000000000" pitchFamily="2" charset="-79"/>
                        </a:rPr>
                        <a:t>הָיָה לָכֶם לְמִשְׁמֶרֶת עַד אַרְבָּעָה עָשָׂר יוֹם לַחֹדֶשׁ הַזֶּה </a:t>
                      </a:r>
                    </a:p>
                    <a:p>
                      <a:pPr algn="r" rtl="1">
                        <a:lnSpc>
                          <a:spcPct val="100000"/>
                        </a:lnSpc>
                        <a:spcBef>
                          <a:spcPts val="3600"/>
                        </a:spcBef>
                      </a:pPr>
                      <a:r>
                        <a:rPr lang="he-IL" sz="2400" kern="1200" dirty="0" smtClean="0">
                          <a:solidFill>
                            <a:srgbClr val="FF00FF"/>
                          </a:solidFill>
                          <a:effectLst/>
                          <a:latin typeface="SBL Hebrew" panose="02000000000000000000" pitchFamily="2" charset="-79"/>
                          <a:ea typeface="+mn-ea"/>
                          <a:cs typeface="SBL Hebrew" panose="02000000000000000000" pitchFamily="2" charset="-79"/>
                        </a:rPr>
                        <a:t>וְ</a:t>
                      </a:r>
                      <a:r>
                        <a:rPr lang="he-IL" sz="2400" kern="1200" dirty="0" smtClean="0">
                          <a:solidFill>
                            <a:schemeClr val="tx1"/>
                          </a:solidFill>
                          <a:effectLst/>
                          <a:latin typeface="SBL Hebrew" panose="02000000000000000000" pitchFamily="2" charset="-79"/>
                          <a:ea typeface="+mn-ea"/>
                          <a:cs typeface="SBL Hebrew" panose="02000000000000000000" pitchFamily="2" charset="-79"/>
                        </a:rPr>
                        <a:t>שָׁחֲטוּ אֹתוֹ כֹּל קְהַל עֲדַת־יִשְׂרָאֵל בֵּין הָעַרְבָּיִם׃</a:t>
                      </a:r>
                    </a:p>
                    <a:p>
                      <a:pPr algn="r" rtl="1">
                        <a:lnSpc>
                          <a:spcPct val="100000"/>
                        </a:lnSpc>
                        <a:spcBef>
                          <a:spcPts val="3600"/>
                        </a:spcBef>
                      </a:pPr>
                      <a:r>
                        <a:rPr lang="he-IL" sz="2400" kern="1200" dirty="0" smtClean="0">
                          <a:solidFill>
                            <a:srgbClr val="FF00FF"/>
                          </a:solidFill>
                          <a:effectLst/>
                          <a:latin typeface="SBL Hebrew" panose="02000000000000000000" pitchFamily="2" charset="-79"/>
                          <a:ea typeface="+mn-ea"/>
                          <a:cs typeface="SBL Hebrew" panose="02000000000000000000" pitchFamily="2" charset="-79"/>
                        </a:rPr>
                        <a:t>וְ</a:t>
                      </a:r>
                      <a:r>
                        <a:rPr lang="he-IL" sz="2400" kern="1200" dirty="0" smtClean="0">
                          <a:solidFill>
                            <a:schemeClr val="tx1"/>
                          </a:solidFill>
                          <a:effectLst/>
                          <a:latin typeface="SBL Hebrew" panose="02000000000000000000" pitchFamily="2" charset="-79"/>
                          <a:ea typeface="+mn-ea"/>
                          <a:cs typeface="SBL Hebrew" panose="02000000000000000000" pitchFamily="2" charset="-79"/>
                        </a:rPr>
                        <a:t>לָקְחוּ מִן־הַדָּם </a:t>
                      </a:r>
                    </a:p>
                    <a:p>
                      <a:pPr algn="r" rtl="1">
                        <a:lnSpc>
                          <a:spcPct val="100000"/>
                        </a:lnSpc>
                        <a:spcBef>
                          <a:spcPts val="3600"/>
                        </a:spcBef>
                        <a:tabLst>
                          <a:tab pos="457200" algn="r"/>
                        </a:tabLst>
                      </a:pPr>
                      <a:r>
                        <a:rPr lang="he-IL" sz="2400" kern="1200" dirty="0" smtClean="0">
                          <a:solidFill>
                            <a:srgbClr val="FF00FF"/>
                          </a:solidFill>
                          <a:effectLst/>
                          <a:latin typeface="SBL Hebrew" panose="02000000000000000000" pitchFamily="2" charset="-79"/>
                          <a:ea typeface="+mn-ea"/>
                          <a:cs typeface="SBL Hebrew" panose="02000000000000000000" pitchFamily="2" charset="-79"/>
                        </a:rPr>
                        <a:t>וְ</a:t>
                      </a:r>
                      <a:r>
                        <a:rPr lang="he-IL" sz="2400" kern="1200" dirty="0" smtClean="0">
                          <a:solidFill>
                            <a:schemeClr val="tx1"/>
                          </a:solidFill>
                          <a:effectLst/>
                          <a:latin typeface="SBL Hebrew" panose="02000000000000000000" pitchFamily="2" charset="-79"/>
                          <a:ea typeface="+mn-ea"/>
                          <a:cs typeface="SBL Hebrew" panose="02000000000000000000" pitchFamily="2" charset="-79"/>
                        </a:rPr>
                        <a:t>נָתְנוּ עַל־שְׁתֵּי הַמְּזוּזֹת וְעַל־הַמַּשְׁקוֹף עַל הַבָּתִּים </a:t>
                      </a:r>
                      <a:r>
                        <a:rPr lang="en-US" sz="2400" kern="1200" dirty="0" smtClean="0">
                          <a:solidFill>
                            <a:schemeClr val="tx1"/>
                          </a:solidFill>
                          <a:effectLst/>
                          <a:latin typeface="SBL Hebrew" panose="02000000000000000000" pitchFamily="2" charset="-79"/>
                          <a:ea typeface="+mn-ea"/>
                          <a:cs typeface="SBL Hebrew" panose="02000000000000000000" pitchFamily="2" charset="-79"/>
                        </a:rPr>
                        <a:t/>
                      </a:r>
                      <a:br>
                        <a:rPr lang="en-US" sz="2400" kern="1200" dirty="0" smtClean="0">
                          <a:solidFill>
                            <a:schemeClr val="tx1"/>
                          </a:solidFill>
                          <a:effectLst/>
                          <a:latin typeface="SBL Hebrew" panose="02000000000000000000" pitchFamily="2" charset="-79"/>
                          <a:ea typeface="+mn-ea"/>
                          <a:cs typeface="SBL Hebrew" panose="02000000000000000000" pitchFamily="2" charset="-79"/>
                        </a:rPr>
                      </a:br>
                      <a:r>
                        <a:rPr lang="en-US" sz="2400" kern="1200" dirty="0" smtClean="0">
                          <a:solidFill>
                            <a:schemeClr val="tx1"/>
                          </a:solidFill>
                          <a:effectLst/>
                          <a:latin typeface="SBL Hebrew" panose="02000000000000000000" pitchFamily="2" charset="-79"/>
                          <a:ea typeface="+mn-ea"/>
                          <a:cs typeface="SBL Hebrew" panose="02000000000000000000" pitchFamily="2" charset="-79"/>
                        </a:rPr>
                        <a:t>	</a:t>
                      </a:r>
                      <a:r>
                        <a:rPr lang="he-IL" sz="2400" kern="1200" dirty="0" smtClean="0">
                          <a:solidFill>
                            <a:schemeClr val="tx1"/>
                          </a:solidFill>
                          <a:effectLst/>
                          <a:latin typeface="SBL Hebrew" panose="02000000000000000000" pitchFamily="2" charset="-79"/>
                          <a:ea typeface="+mn-ea"/>
                          <a:cs typeface="SBL Hebrew" panose="02000000000000000000" pitchFamily="2" charset="-79"/>
                        </a:rPr>
                        <a:t>אֲשֶׁר־יֹאכְלוּ אֹתוֹ בָּהֶם׃</a:t>
                      </a:r>
                    </a:p>
                    <a:p>
                      <a:pPr algn="r" rtl="1">
                        <a:lnSpc>
                          <a:spcPct val="100000"/>
                        </a:lnSpc>
                        <a:spcBef>
                          <a:spcPts val="3600"/>
                        </a:spcBef>
                      </a:pPr>
                      <a:r>
                        <a:rPr lang="he-IL" sz="2400" kern="1200" dirty="0" smtClean="0">
                          <a:solidFill>
                            <a:srgbClr val="FF00FF"/>
                          </a:solidFill>
                          <a:effectLst/>
                          <a:latin typeface="SBL Hebrew" panose="02000000000000000000" pitchFamily="2" charset="-79"/>
                          <a:ea typeface="+mn-ea"/>
                          <a:cs typeface="SBL Hebrew" panose="02000000000000000000" pitchFamily="2" charset="-79"/>
                        </a:rPr>
                        <a:t>וְ</a:t>
                      </a:r>
                      <a:r>
                        <a:rPr lang="he-IL" sz="2400" kern="1200" dirty="0" smtClean="0">
                          <a:solidFill>
                            <a:schemeClr val="tx1"/>
                          </a:solidFill>
                          <a:effectLst/>
                          <a:latin typeface="SBL Hebrew" panose="02000000000000000000" pitchFamily="2" charset="-79"/>
                          <a:ea typeface="+mn-ea"/>
                          <a:cs typeface="SBL Hebrew" panose="02000000000000000000" pitchFamily="2" charset="-79"/>
                        </a:rPr>
                        <a:t>אָכְלוּ אֶת־הַבָּשָׂר בַּלַּיְלָה הַזֶּה צְלִי־אֵשׁ</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0000"/>
                        </a:lnSpc>
                        <a:spcBef>
                          <a:spcPts val="3000"/>
                        </a:spcBef>
                      </a:pPr>
                      <a:r>
                        <a:rPr lang="en-US" sz="1400" dirty="0" smtClean="0">
                          <a:solidFill>
                            <a:srgbClr val="FF00FF"/>
                          </a:solidFill>
                        </a:rPr>
                        <a:t>And it shall be </a:t>
                      </a:r>
                      <a:r>
                        <a:rPr lang="en-US" sz="1400" dirty="0" smtClean="0"/>
                        <a:t>a charge to you until the 14 day of this month</a:t>
                      </a:r>
                    </a:p>
                    <a:p>
                      <a:pPr>
                        <a:lnSpc>
                          <a:spcPct val="100000"/>
                        </a:lnSpc>
                        <a:spcBef>
                          <a:spcPts val="3000"/>
                        </a:spcBef>
                      </a:pPr>
                      <a:r>
                        <a:rPr lang="en-US" sz="1400" dirty="0" smtClean="0">
                          <a:solidFill>
                            <a:srgbClr val="FF00FF"/>
                          </a:solidFill>
                        </a:rPr>
                        <a:t>And</a:t>
                      </a:r>
                      <a:r>
                        <a:rPr lang="en-US" sz="1400" dirty="0" smtClean="0"/>
                        <a:t> all the assembly of the congregation of Israel </a:t>
                      </a:r>
                      <a:r>
                        <a:rPr lang="en-US" sz="1400" dirty="0" smtClean="0">
                          <a:solidFill>
                            <a:srgbClr val="FF00FF"/>
                          </a:solidFill>
                        </a:rPr>
                        <a:t>shall slaughter</a:t>
                      </a:r>
                      <a:r>
                        <a:rPr lang="en-US" sz="1400" dirty="0" smtClean="0"/>
                        <a:t> it at twilight</a:t>
                      </a:r>
                    </a:p>
                    <a:p>
                      <a:pPr>
                        <a:lnSpc>
                          <a:spcPct val="100000"/>
                        </a:lnSpc>
                        <a:spcBef>
                          <a:spcPts val="1800"/>
                        </a:spcBef>
                      </a:pPr>
                      <a:r>
                        <a:rPr lang="en-US" sz="1400" dirty="0" smtClean="0">
                          <a:solidFill>
                            <a:srgbClr val="FF00FF"/>
                          </a:solidFill>
                        </a:rPr>
                        <a:t>And they shall take </a:t>
                      </a:r>
                      <a:r>
                        <a:rPr lang="en-US" sz="1400" dirty="0" smtClean="0"/>
                        <a:t>some of its blood</a:t>
                      </a:r>
                    </a:p>
                    <a:p>
                      <a:pPr>
                        <a:lnSpc>
                          <a:spcPct val="100000"/>
                        </a:lnSpc>
                        <a:spcBef>
                          <a:spcPts val="3000"/>
                        </a:spcBef>
                      </a:pPr>
                      <a:r>
                        <a:rPr lang="en-US" sz="1400" dirty="0" smtClean="0">
                          <a:solidFill>
                            <a:srgbClr val="FF00FF"/>
                          </a:solidFill>
                        </a:rPr>
                        <a:t>And they shall place </a:t>
                      </a:r>
                      <a:r>
                        <a:rPr lang="en-US" sz="1400" dirty="0" smtClean="0"/>
                        <a:t>it on the two doorposts and on the lintel on the houses in which they will eat it</a:t>
                      </a:r>
                    </a:p>
                    <a:p>
                      <a:pPr>
                        <a:lnSpc>
                          <a:spcPct val="100000"/>
                        </a:lnSpc>
                        <a:spcBef>
                          <a:spcPts val="3600"/>
                        </a:spcBef>
                      </a:pPr>
                      <a:r>
                        <a:rPr lang="en-US" sz="1400" dirty="0" smtClean="0">
                          <a:solidFill>
                            <a:srgbClr val="FF00FF"/>
                          </a:solidFill>
                        </a:rPr>
                        <a:t>And shall eat </a:t>
                      </a:r>
                      <a:r>
                        <a:rPr lang="en-US" sz="1400" dirty="0" smtClean="0"/>
                        <a:t>the meat on this night roasted by fire</a:t>
                      </a:r>
                    </a:p>
                  </a:txBody>
                  <a:tcPr marT="9144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2018555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839200" cy="762000"/>
          </a:xfrm>
        </p:spPr>
        <p:txBody>
          <a:bodyPr>
            <a:normAutofit/>
          </a:bodyPr>
          <a:lstStyle/>
          <a:p>
            <a:r>
              <a:rPr lang="en-US" dirty="0" err="1" smtClean="0"/>
              <a:t>Vav</a:t>
            </a:r>
            <a:r>
              <a:rPr lang="en-US" dirty="0" smtClean="0"/>
              <a:t>-</a:t>
            </a:r>
            <a:r>
              <a:rPr lang="en-US" dirty="0" smtClean="0">
                <a:solidFill>
                  <a:srgbClr val="FF00FF"/>
                </a:solidFill>
              </a:rPr>
              <a:t>consecutive</a:t>
            </a:r>
            <a:endParaRPr lang="en-US" dirty="0">
              <a:solidFill>
                <a:srgbClr val="FF00FF"/>
              </a:solidFill>
            </a:endParaRPr>
          </a:p>
        </p:txBody>
      </p:sp>
      <p:sp>
        <p:nvSpPr>
          <p:cNvPr id="4" name="Content Placeholder 3"/>
          <p:cNvSpPr>
            <a:spLocks noGrp="1"/>
          </p:cNvSpPr>
          <p:nvPr>
            <p:ph idx="1"/>
          </p:nvPr>
        </p:nvSpPr>
        <p:spPr>
          <a:xfrm>
            <a:off x="152400" y="838200"/>
            <a:ext cx="8991600" cy="609600"/>
          </a:xfrm>
        </p:spPr>
        <p:txBody>
          <a:bodyPr>
            <a:normAutofit/>
          </a:bodyPr>
          <a:lstStyle/>
          <a:p>
            <a:pPr marL="0" indent="0">
              <a:buNone/>
            </a:pPr>
            <a:r>
              <a:rPr lang="en-US" dirty="0" smtClean="0"/>
              <a:t>Example: </a:t>
            </a:r>
            <a:r>
              <a:rPr lang="en-US" dirty="0" err="1" smtClean="0"/>
              <a:t>Waw</a:t>
            </a:r>
            <a:r>
              <a:rPr lang="en-US" dirty="0" smtClean="0"/>
              <a:t>-</a:t>
            </a:r>
            <a:r>
              <a:rPr lang="en-US" dirty="0" smtClean="0">
                <a:solidFill>
                  <a:srgbClr val="FF00FF"/>
                </a:solidFill>
              </a:rPr>
              <a:t>consecutive</a:t>
            </a:r>
            <a:r>
              <a:rPr lang="en-US" dirty="0" smtClean="0"/>
              <a:t> </a:t>
            </a:r>
            <a:r>
              <a:rPr lang="en-US" dirty="0"/>
              <a:t>in Instructional Discourse</a:t>
            </a:r>
          </a:p>
        </p:txBody>
      </p:sp>
      <p:sp>
        <p:nvSpPr>
          <p:cNvPr id="6" name="TextBox 5"/>
          <p:cNvSpPr txBox="1"/>
          <p:nvPr/>
        </p:nvSpPr>
        <p:spPr>
          <a:xfrm>
            <a:off x="152400" y="1371600"/>
            <a:ext cx="1597104" cy="369332"/>
          </a:xfrm>
          <a:prstGeom prst="rect">
            <a:avLst/>
          </a:prstGeom>
          <a:noFill/>
        </p:spPr>
        <p:txBody>
          <a:bodyPr wrap="none" rtlCol="0">
            <a:spAutoFit/>
          </a:bodyPr>
          <a:lstStyle/>
          <a:p>
            <a:r>
              <a:rPr lang="en-US" dirty="0"/>
              <a:t>Exodus </a:t>
            </a:r>
            <a:r>
              <a:rPr lang="en-US" dirty="0" smtClean="0"/>
              <a:t>12:6–8</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3079010554"/>
              </p:ext>
            </p:extLst>
          </p:nvPr>
        </p:nvGraphicFramePr>
        <p:xfrm>
          <a:off x="152400" y="1752600"/>
          <a:ext cx="8839200" cy="4572000"/>
        </p:xfrm>
        <a:graphic>
          <a:graphicData uri="http://schemas.openxmlformats.org/drawingml/2006/table">
            <a:tbl>
              <a:tblPr firstRow="1" bandRow="1">
                <a:tableStyleId>{2D5ABB26-0587-4C30-8999-92F81FD0307C}</a:tableStyleId>
              </a:tblPr>
              <a:tblGrid>
                <a:gridCol w="6019800"/>
                <a:gridCol w="2819400"/>
              </a:tblGrid>
              <a:tr h="4572000">
                <a:tc>
                  <a:txBody>
                    <a:bodyPr/>
                    <a:lstStyle/>
                    <a:p>
                      <a:pPr algn="r" rtl="1">
                        <a:lnSpc>
                          <a:spcPct val="100000"/>
                        </a:lnSpc>
                        <a:spcBef>
                          <a:spcPts val="3600"/>
                        </a:spcBef>
                      </a:pPr>
                      <a:r>
                        <a:rPr lang="he-IL" sz="2400" kern="1200" dirty="0" smtClean="0">
                          <a:solidFill>
                            <a:srgbClr val="FF00FF"/>
                          </a:solidFill>
                          <a:effectLst/>
                          <a:latin typeface="SBL Hebrew" panose="02000000000000000000" pitchFamily="2" charset="-79"/>
                          <a:ea typeface="+mn-ea"/>
                          <a:cs typeface="SBL Hebrew" panose="02000000000000000000" pitchFamily="2" charset="-79"/>
                        </a:rPr>
                        <a:t>וְ</a:t>
                      </a:r>
                      <a:r>
                        <a:rPr lang="he-IL" sz="2400" kern="1200" dirty="0" smtClean="0">
                          <a:solidFill>
                            <a:schemeClr val="tx1"/>
                          </a:solidFill>
                          <a:effectLst/>
                          <a:latin typeface="SBL Hebrew" panose="02000000000000000000" pitchFamily="2" charset="-79"/>
                          <a:ea typeface="+mn-ea"/>
                          <a:cs typeface="SBL Hebrew" panose="02000000000000000000" pitchFamily="2" charset="-79"/>
                        </a:rPr>
                        <a:t>הָיָה לָכֶם לְמִשְׁמֶרֶת עַד אַרְבָּעָה עָשָׂר יוֹם לַחֹדֶשׁ הַזֶּה </a:t>
                      </a:r>
                    </a:p>
                    <a:p>
                      <a:pPr algn="r" rtl="1">
                        <a:lnSpc>
                          <a:spcPct val="100000"/>
                        </a:lnSpc>
                        <a:spcBef>
                          <a:spcPts val="3600"/>
                        </a:spcBef>
                      </a:pPr>
                      <a:r>
                        <a:rPr lang="he-IL" sz="2400" kern="1200" dirty="0" smtClean="0">
                          <a:solidFill>
                            <a:srgbClr val="FF00FF"/>
                          </a:solidFill>
                          <a:effectLst/>
                          <a:latin typeface="SBL Hebrew" panose="02000000000000000000" pitchFamily="2" charset="-79"/>
                          <a:ea typeface="+mn-ea"/>
                          <a:cs typeface="SBL Hebrew" panose="02000000000000000000" pitchFamily="2" charset="-79"/>
                        </a:rPr>
                        <a:t>וְ</a:t>
                      </a:r>
                      <a:r>
                        <a:rPr lang="he-IL" sz="2400" kern="1200" dirty="0" smtClean="0">
                          <a:solidFill>
                            <a:schemeClr val="tx1"/>
                          </a:solidFill>
                          <a:effectLst/>
                          <a:latin typeface="SBL Hebrew" panose="02000000000000000000" pitchFamily="2" charset="-79"/>
                          <a:ea typeface="+mn-ea"/>
                          <a:cs typeface="SBL Hebrew" panose="02000000000000000000" pitchFamily="2" charset="-79"/>
                        </a:rPr>
                        <a:t>שָׁחֲטוּ אֹתוֹ כֹּל קְהַל עֲדַת־יִשְׂרָאֵל בֵּין הָעַרְבָּיִם׃</a:t>
                      </a:r>
                    </a:p>
                    <a:p>
                      <a:pPr algn="r" rtl="1">
                        <a:lnSpc>
                          <a:spcPct val="100000"/>
                        </a:lnSpc>
                        <a:spcBef>
                          <a:spcPts val="3600"/>
                        </a:spcBef>
                      </a:pPr>
                      <a:r>
                        <a:rPr lang="he-IL" sz="2400" kern="1200" dirty="0" smtClean="0">
                          <a:solidFill>
                            <a:srgbClr val="FF00FF"/>
                          </a:solidFill>
                          <a:effectLst/>
                          <a:latin typeface="SBL Hebrew" panose="02000000000000000000" pitchFamily="2" charset="-79"/>
                          <a:ea typeface="+mn-ea"/>
                          <a:cs typeface="SBL Hebrew" panose="02000000000000000000" pitchFamily="2" charset="-79"/>
                        </a:rPr>
                        <a:t>וְ</a:t>
                      </a:r>
                      <a:r>
                        <a:rPr lang="he-IL" sz="2400" kern="1200" dirty="0" smtClean="0">
                          <a:solidFill>
                            <a:schemeClr val="tx1"/>
                          </a:solidFill>
                          <a:effectLst/>
                          <a:latin typeface="SBL Hebrew" panose="02000000000000000000" pitchFamily="2" charset="-79"/>
                          <a:ea typeface="+mn-ea"/>
                          <a:cs typeface="SBL Hebrew" panose="02000000000000000000" pitchFamily="2" charset="-79"/>
                        </a:rPr>
                        <a:t>לָקְחוּ מִן־הַדָּם </a:t>
                      </a:r>
                    </a:p>
                    <a:p>
                      <a:pPr algn="r" rtl="1">
                        <a:lnSpc>
                          <a:spcPct val="100000"/>
                        </a:lnSpc>
                        <a:spcBef>
                          <a:spcPts val="3600"/>
                        </a:spcBef>
                        <a:tabLst>
                          <a:tab pos="457200" algn="r"/>
                        </a:tabLst>
                      </a:pPr>
                      <a:r>
                        <a:rPr lang="he-IL" sz="2400" kern="1200" dirty="0" smtClean="0">
                          <a:solidFill>
                            <a:srgbClr val="FF00FF"/>
                          </a:solidFill>
                          <a:effectLst/>
                          <a:latin typeface="SBL Hebrew" panose="02000000000000000000" pitchFamily="2" charset="-79"/>
                          <a:ea typeface="+mn-ea"/>
                          <a:cs typeface="SBL Hebrew" panose="02000000000000000000" pitchFamily="2" charset="-79"/>
                        </a:rPr>
                        <a:t>וְ</a:t>
                      </a:r>
                      <a:r>
                        <a:rPr lang="he-IL" sz="2400" kern="1200" dirty="0" smtClean="0">
                          <a:solidFill>
                            <a:schemeClr val="tx1"/>
                          </a:solidFill>
                          <a:effectLst/>
                          <a:latin typeface="SBL Hebrew" panose="02000000000000000000" pitchFamily="2" charset="-79"/>
                          <a:ea typeface="+mn-ea"/>
                          <a:cs typeface="SBL Hebrew" panose="02000000000000000000" pitchFamily="2" charset="-79"/>
                        </a:rPr>
                        <a:t>נָתְנוּ עַל־שְׁתֵּי הַמְּזוּזֹת </a:t>
                      </a:r>
                      <a:r>
                        <a:rPr lang="he-IL" sz="2400" kern="1200" dirty="0" smtClean="0">
                          <a:solidFill>
                            <a:srgbClr val="0000FF"/>
                          </a:solidFill>
                          <a:effectLst/>
                          <a:latin typeface="SBL Hebrew" panose="02000000000000000000" pitchFamily="2" charset="-79"/>
                          <a:ea typeface="+mn-ea"/>
                          <a:cs typeface="SBL Hebrew" panose="02000000000000000000" pitchFamily="2" charset="-79"/>
                        </a:rPr>
                        <a:t>ו</a:t>
                      </a:r>
                      <a:r>
                        <a:rPr lang="he-IL" sz="2400" kern="1200" dirty="0" smtClean="0">
                          <a:solidFill>
                            <a:schemeClr val="tx1"/>
                          </a:solidFill>
                          <a:effectLst/>
                          <a:latin typeface="SBL Hebrew" panose="02000000000000000000" pitchFamily="2" charset="-79"/>
                          <a:ea typeface="+mn-ea"/>
                          <a:cs typeface="SBL Hebrew" panose="02000000000000000000" pitchFamily="2" charset="-79"/>
                        </a:rPr>
                        <a:t>ְעַל־הַמַּשְׁקוֹף עַל הַבָּתִּים </a:t>
                      </a:r>
                      <a:r>
                        <a:rPr lang="en-US" sz="2400" kern="1200" dirty="0" smtClean="0">
                          <a:solidFill>
                            <a:schemeClr val="tx1"/>
                          </a:solidFill>
                          <a:effectLst/>
                          <a:latin typeface="SBL Hebrew" panose="02000000000000000000" pitchFamily="2" charset="-79"/>
                          <a:ea typeface="+mn-ea"/>
                          <a:cs typeface="SBL Hebrew" panose="02000000000000000000" pitchFamily="2" charset="-79"/>
                        </a:rPr>
                        <a:t/>
                      </a:r>
                      <a:br>
                        <a:rPr lang="en-US" sz="2400" kern="1200" dirty="0" smtClean="0">
                          <a:solidFill>
                            <a:schemeClr val="tx1"/>
                          </a:solidFill>
                          <a:effectLst/>
                          <a:latin typeface="SBL Hebrew" panose="02000000000000000000" pitchFamily="2" charset="-79"/>
                          <a:ea typeface="+mn-ea"/>
                          <a:cs typeface="SBL Hebrew" panose="02000000000000000000" pitchFamily="2" charset="-79"/>
                        </a:rPr>
                      </a:br>
                      <a:r>
                        <a:rPr lang="en-US" sz="2400" kern="1200" dirty="0" smtClean="0">
                          <a:solidFill>
                            <a:schemeClr val="tx1"/>
                          </a:solidFill>
                          <a:effectLst/>
                          <a:latin typeface="SBL Hebrew" panose="02000000000000000000" pitchFamily="2" charset="-79"/>
                          <a:ea typeface="+mn-ea"/>
                          <a:cs typeface="SBL Hebrew" panose="02000000000000000000" pitchFamily="2" charset="-79"/>
                        </a:rPr>
                        <a:t>	</a:t>
                      </a:r>
                      <a:r>
                        <a:rPr lang="he-IL" sz="2400" kern="1200" dirty="0" smtClean="0">
                          <a:solidFill>
                            <a:schemeClr val="tx1"/>
                          </a:solidFill>
                          <a:effectLst/>
                          <a:latin typeface="SBL Hebrew" panose="02000000000000000000" pitchFamily="2" charset="-79"/>
                          <a:ea typeface="+mn-ea"/>
                          <a:cs typeface="SBL Hebrew" panose="02000000000000000000" pitchFamily="2" charset="-79"/>
                        </a:rPr>
                        <a:t>אֲשֶׁר־יֹאכְלוּ אֹתוֹ בָּהֶם׃</a:t>
                      </a:r>
                    </a:p>
                    <a:p>
                      <a:pPr algn="r" rtl="1">
                        <a:lnSpc>
                          <a:spcPct val="100000"/>
                        </a:lnSpc>
                        <a:spcBef>
                          <a:spcPts val="3600"/>
                        </a:spcBef>
                      </a:pPr>
                      <a:r>
                        <a:rPr lang="he-IL" sz="2400" kern="1200" dirty="0" smtClean="0">
                          <a:solidFill>
                            <a:srgbClr val="FF00FF"/>
                          </a:solidFill>
                          <a:effectLst/>
                          <a:latin typeface="SBL Hebrew" panose="02000000000000000000" pitchFamily="2" charset="-79"/>
                          <a:ea typeface="+mn-ea"/>
                          <a:cs typeface="SBL Hebrew" panose="02000000000000000000" pitchFamily="2" charset="-79"/>
                        </a:rPr>
                        <a:t>וְ</a:t>
                      </a:r>
                      <a:r>
                        <a:rPr lang="he-IL" sz="2400" kern="1200" dirty="0" smtClean="0">
                          <a:solidFill>
                            <a:schemeClr val="tx1"/>
                          </a:solidFill>
                          <a:effectLst/>
                          <a:latin typeface="SBL Hebrew" panose="02000000000000000000" pitchFamily="2" charset="-79"/>
                          <a:ea typeface="+mn-ea"/>
                          <a:cs typeface="SBL Hebrew" panose="02000000000000000000" pitchFamily="2" charset="-79"/>
                        </a:rPr>
                        <a:t>אָכְלוּ אֶת־הַבָּשָׂר בַּלַּיְלָה הַזֶּה צְלִי־אֵשׁ</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0000"/>
                        </a:lnSpc>
                        <a:spcBef>
                          <a:spcPts val="3000"/>
                        </a:spcBef>
                      </a:pPr>
                      <a:r>
                        <a:rPr lang="en-US" sz="1400" dirty="0" smtClean="0">
                          <a:solidFill>
                            <a:srgbClr val="FF00FF"/>
                          </a:solidFill>
                        </a:rPr>
                        <a:t>And it shall be </a:t>
                      </a:r>
                      <a:r>
                        <a:rPr lang="en-US" sz="1400" dirty="0" smtClean="0"/>
                        <a:t>a charge to you until the 14 day of this month</a:t>
                      </a:r>
                    </a:p>
                    <a:p>
                      <a:pPr>
                        <a:lnSpc>
                          <a:spcPct val="100000"/>
                        </a:lnSpc>
                        <a:spcBef>
                          <a:spcPts val="3000"/>
                        </a:spcBef>
                      </a:pPr>
                      <a:r>
                        <a:rPr lang="en-US" sz="1400" dirty="0" smtClean="0">
                          <a:solidFill>
                            <a:srgbClr val="FF00FF"/>
                          </a:solidFill>
                        </a:rPr>
                        <a:t>And</a:t>
                      </a:r>
                      <a:r>
                        <a:rPr lang="en-US" sz="1400" dirty="0" smtClean="0"/>
                        <a:t> all the assembly of the congregation of Israel </a:t>
                      </a:r>
                      <a:r>
                        <a:rPr lang="en-US" sz="1400" dirty="0" smtClean="0">
                          <a:solidFill>
                            <a:srgbClr val="FF00FF"/>
                          </a:solidFill>
                        </a:rPr>
                        <a:t>shall slaughter</a:t>
                      </a:r>
                      <a:r>
                        <a:rPr lang="en-US" sz="1400" dirty="0" smtClean="0"/>
                        <a:t> it at twilight</a:t>
                      </a:r>
                    </a:p>
                    <a:p>
                      <a:pPr>
                        <a:lnSpc>
                          <a:spcPct val="100000"/>
                        </a:lnSpc>
                        <a:spcBef>
                          <a:spcPts val="1800"/>
                        </a:spcBef>
                      </a:pPr>
                      <a:r>
                        <a:rPr lang="en-US" sz="1400" dirty="0" smtClean="0">
                          <a:solidFill>
                            <a:srgbClr val="FF00FF"/>
                          </a:solidFill>
                        </a:rPr>
                        <a:t>And they shall take </a:t>
                      </a:r>
                      <a:r>
                        <a:rPr lang="en-US" sz="1400" dirty="0" smtClean="0"/>
                        <a:t>some of its blood</a:t>
                      </a:r>
                    </a:p>
                    <a:p>
                      <a:pPr>
                        <a:lnSpc>
                          <a:spcPct val="100000"/>
                        </a:lnSpc>
                        <a:spcBef>
                          <a:spcPts val="3000"/>
                        </a:spcBef>
                      </a:pPr>
                      <a:r>
                        <a:rPr lang="en-US" sz="1400" dirty="0" smtClean="0">
                          <a:solidFill>
                            <a:srgbClr val="FF00FF"/>
                          </a:solidFill>
                        </a:rPr>
                        <a:t>And they shall place </a:t>
                      </a:r>
                      <a:r>
                        <a:rPr lang="en-US" sz="1400" dirty="0" smtClean="0"/>
                        <a:t>it on the two doorposts and on the lintel on the houses in which they will eat it</a:t>
                      </a:r>
                    </a:p>
                    <a:p>
                      <a:pPr>
                        <a:lnSpc>
                          <a:spcPct val="100000"/>
                        </a:lnSpc>
                        <a:spcBef>
                          <a:spcPts val="3600"/>
                        </a:spcBef>
                      </a:pPr>
                      <a:r>
                        <a:rPr lang="en-US" sz="1400" dirty="0" smtClean="0">
                          <a:solidFill>
                            <a:srgbClr val="FF00FF"/>
                          </a:solidFill>
                        </a:rPr>
                        <a:t>And shall eat </a:t>
                      </a:r>
                      <a:r>
                        <a:rPr lang="en-US" sz="1400" dirty="0" smtClean="0"/>
                        <a:t>the meat on this night roasted by fire</a:t>
                      </a:r>
                    </a:p>
                  </a:txBody>
                  <a:tcPr marT="9144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 name="Oval 2"/>
          <p:cNvSpPr/>
          <p:nvPr/>
        </p:nvSpPr>
        <p:spPr>
          <a:xfrm>
            <a:off x="3352800" y="4191000"/>
            <a:ext cx="457200" cy="533400"/>
          </a:xfrm>
          <a:prstGeom prst="ellipse">
            <a:avLst/>
          </a:prstGeom>
          <a:noFill/>
          <a:ln>
            <a:solidFill>
              <a:srgbClr val="0000FF">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598355" y="3124200"/>
            <a:ext cx="2302297" cy="830997"/>
          </a:xfrm>
          <a:prstGeom prst="rect">
            <a:avLst/>
          </a:prstGeom>
          <a:noFill/>
          <a:ln w="19050">
            <a:solidFill>
              <a:srgbClr val="0000FF"/>
            </a:solidFill>
          </a:ln>
        </p:spPr>
        <p:txBody>
          <a:bodyPr wrap="none" rtlCol="0">
            <a:spAutoFit/>
          </a:bodyPr>
          <a:lstStyle/>
          <a:p>
            <a:pPr algn="ctr"/>
            <a:r>
              <a:rPr lang="en-US" sz="2400" dirty="0" smtClean="0"/>
              <a:t>This is a </a:t>
            </a:r>
          </a:p>
          <a:p>
            <a:pPr algn="ctr"/>
            <a:r>
              <a:rPr lang="en-US" sz="2400" dirty="0" err="1" smtClean="0"/>
              <a:t>waw</a:t>
            </a:r>
            <a:r>
              <a:rPr lang="en-US" sz="2400" dirty="0" smtClean="0"/>
              <a:t>-</a:t>
            </a:r>
            <a:r>
              <a:rPr lang="en-US" sz="2400" dirty="0" smtClean="0">
                <a:solidFill>
                  <a:srgbClr val="0000FF"/>
                </a:solidFill>
              </a:rPr>
              <a:t>conjunctive</a:t>
            </a:r>
            <a:endParaRPr lang="en-US" sz="2400" dirty="0">
              <a:solidFill>
                <a:srgbClr val="0000FF"/>
              </a:solidFill>
            </a:endParaRPr>
          </a:p>
        </p:txBody>
      </p:sp>
      <p:cxnSp>
        <p:nvCxnSpPr>
          <p:cNvPr id="9" name="Straight Arrow Connector 8"/>
          <p:cNvCxnSpPr/>
          <p:nvPr/>
        </p:nvCxnSpPr>
        <p:spPr>
          <a:xfrm>
            <a:off x="2900652" y="3955197"/>
            <a:ext cx="452148" cy="312003"/>
          </a:xfrm>
          <a:prstGeom prst="straightConnector1">
            <a:avLst/>
          </a:prstGeom>
          <a:ln w="19050">
            <a:solidFill>
              <a:srgbClr val="0000FF"/>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286032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8184</TotalTime>
  <Words>909</Words>
  <Application>Microsoft Office PowerPoint</Application>
  <PresentationFormat>On-screen Show (4:3)</PresentationFormat>
  <Paragraphs>149</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Rocine Lesson 17</vt:lpstr>
      <vt:lpstr>Goals</vt:lpstr>
      <vt:lpstr>Vav-consecutive</vt:lpstr>
      <vt:lpstr>Vav-consecutive</vt:lpstr>
      <vt:lpstr>Vav-consecutive</vt:lpstr>
      <vt:lpstr>Vav-consecutive</vt:lpstr>
      <vt:lpstr>Vav-consecutive</vt:lpstr>
      <vt:lpstr>Vav-consecutive</vt:lpstr>
      <vt:lpstr>Vav-consecutive</vt:lpstr>
      <vt:lpstr>Conjunctive vav versus vav-consecutive</vt:lpstr>
      <vt:lpstr>Conjunctive vav versus vav-consecutive</vt:lpstr>
      <vt:lpstr>Conjunctive vav versus vav-consecutive</vt:lpstr>
      <vt:lpstr>לֵאמֹר</vt:lpstr>
      <vt:lpstr>לֵאמֹר</vt:lpstr>
      <vt:lpstr>לֵאמֹר</vt:lpstr>
      <vt:lpstr>Yiqtol</vt:lpstr>
      <vt:lpstr>Qal Yiqtol (STRONG verb)</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Samuel 1</dc:title>
  <dc:creator>Charles Grebe</dc:creator>
  <cp:lastModifiedBy>Carlos</cp:lastModifiedBy>
  <cp:revision>746</cp:revision>
  <cp:lastPrinted>2013-11-05T02:18:07Z</cp:lastPrinted>
  <dcterms:created xsi:type="dcterms:W3CDTF">2006-08-16T00:00:00Z</dcterms:created>
  <dcterms:modified xsi:type="dcterms:W3CDTF">2014-11-27T16:55:39Z</dcterms:modified>
</cp:coreProperties>
</file>