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697" r:id="rId2"/>
    <p:sldId id="660" r:id="rId3"/>
    <p:sldId id="735" r:id="rId4"/>
    <p:sldId id="736" r:id="rId5"/>
    <p:sldId id="737" r:id="rId6"/>
    <p:sldId id="757" r:id="rId7"/>
    <p:sldId id="758" r:id="rId8"/>
    <p:sldId id="740" r:id="rId9"/>
    <p:sldId id="741" r:id="rId10"/>
    <p:sldId id="743" r:id="rId11"/>
    <p:sldId id="744" r:id="rId12"/>
    <p:sldId id="745" r:id="rId13"/>
    <p:sldId id="754" r:id="rId14"/>
    <p:sldId id="746" r:id="rId15"/>
    <p:sldId id="747" r:id="rId16"/>
    <p:sldId id="748" r:id="rId17"/>
    <p:sldId id="749" r:id="rId18"/>
    <p:sldId id="755" r:id="rId19"/>
    <p:sldId id="750" r:id="rId20"/>
    <p:sldId id="753" r:id="rId21"/>
    <p:sldId id="756" r:id="rId22"/>
    <p:sldId id="752" r:id="rId2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7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543800" cy="12954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לְרָחְצָה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אֹתוֹ בֵּין־אֹ֫הֶל מוֹעֵד וּבֵין הַמִּזְבֵּ֫חַ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-57150" y="38100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Exodus 30:18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02189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נָתַן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נָֽתְנוּ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נָֽתְנָה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נָתַ֫תָּ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נְתַתֶּם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(Not attested in HB)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נָתַ֫תִּי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נָתַ֫נּוּ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62200" y="6296680"/>
            <a:ext cx="6324600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NOTE </a:t>
            </a:r>
            <a:r>
              <a:rPr lang="en-US" sz="1400" b="1" dirty="0"/>
              <a:t>t</a:t>
            </a:r>
            <a:r>
              <a:rPr lang="en-US" sz="1400" b="1" dirty="0" smtClean="0"/>
              <a:t>ypo </a:t>
            </a:r>
            <a:r>
              <a:rPr lang="en-US" sz="1400" dirty="0" smtClean="0"/>
              <a:t>in </a:t>
            </a:r>
            <a:r>
              <a:rPr lang="en-US" sz="1400" dirty="0" err="1" smtClean="0"/>
              <a:t>Rocine</a:t>
            </a:r>
            <a:r>
              <a:rPr lang="en-US" sz="1400" dirty="0" smtClean="0"/>
              <a:t> 16.3a (chart at top of p. 87). There should be a </a:t>
            </a:r>
            <a:r>
              <a:rPr lang="en-US" sz="1400" dirty="0" err="1" smtClean="0"/>
              <a:t>dagesh</a:t>
            </a:r>
            <a:r>
              <a:rPr lang="en-US" sz="1400" dirty="0" smtClean="0"/>
              <a:t> forte in the second nun of the 1cp form. This </a:t>
            </a:r>
            <a:r>
              <a:rPr lang="en-US" sz="1400" dirty="0" err="1" smtClean="0"/>
              <a:t>dagesh</a:t>
            </a:r>
            <a:r>
              <a:rPr lang="en-US" sz="1400" dirty="0" smtClean="0"/>
              <a:t> is the assimilated third root nun.</a:t>
            </a:r>
            <a:endParaRPr lang="en-US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039100" y="6019800"/>
            <a:ext cx="0" cy="2768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2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55139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נָתַן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נָֽתְנוּ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נָֽתְנָה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נָתַ֫תָּ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נְתַתֶּם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(Not attested in HB)</a:t>
                      </a: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נָתַ֫תִּי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נָתַ֫נּוּ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39624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48006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56388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22860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Normal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31242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Normal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22860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Normal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39624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2600" y="54102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b</a:t>
            </a:r>
            <a:r>
              <a:rPr lang="en-US" sz="1600" dirty="0" smtClean="0">
                <a:solidFill>
                  <a:srgbClr val="FF0000"/>
                </a:solidFill>
              </a:rPr>
              <a:t>ut you don’t hear a difference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53243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נָתַן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נָֽתְנוּ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נָֽתְנָה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נָתַ֫תָּ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נְתַתֶּם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(Not attested in HB)</a:t>
                      </a: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נָתַ֫תִּי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נָתַ֫נּוּ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39624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48006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56388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22860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Normal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31242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Normal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22860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Normal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39624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2600" y="54102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III-Nun assimilated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b</a:t>
            </a:r>
            <a:r>
              <a:rPr lang="en-US" sz="1600" dirty="0" smtClean="0">
                <a:solidFill>
                  <a:srgbClr val="FF0000"/>
                </a:solidFill>
              </a:rPr>
              <a:t>ut you don’t hear a difference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753350" y="2133600"/>
            <a:ext cx="89535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753350" y="5465177"/>
            <a:ext cx="895350" cy="685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ket 15"/>
          <p:cNvSpPr/>
          <p:nvPr/>
        </p:nvSpPr>
        <p:spPr>
          <a:xfrm>
            <a:off x="8648700" y="2476500"/>
            <a:ext cx="266700" cy="3331577"/>
          </a:xfrm>
          <a:prstGeom prst="rightBracket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086600" y="152400"/>
            <a:ext cx="182880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Examine these 2 carefully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968880"/>
              </p:ext>
            </p:extLst>
          </p:nvPr>
        </p:nvGraphicFramePr>
        <p:xfrm>
          <a:off x="457200" y="1219200"/>
          <a:ext cx="8229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1752600"/>
                <a:gridCol w="1524000"/>
                <a:gridCol w="685800"/>
                <a:gridCol w="1900236"/>
                <a:gridCol w="1757362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40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נָתַן</a:t>
                      </a:r>
                      <a:endParaRPr lang="en-US" sz="40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נָֽתְנ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נָֽתְנ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ָה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</a:t>
                      </a:r>
                      <a:r>
                        <a:rPr lang="he-IL" sz="40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תָּ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֫תָּ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</a:t>
                      </a:r>
                      <a:r>
                        <a:rPr lang="he-IL" sz="40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לְ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תֶּם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נְתַ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</a:t>
                      </a:r>
                      <a:r>
                        <a:rPr lang="he-IL" sz="40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תְּ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נָתַ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תְּ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ַ</a:t>
                      </a:r>
                      <a:r>
                        <a:rPr lang="he-IL" sz="40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לְ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תֶּן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(Not attested in HB)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</a:t>
                      </a: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ָטַ֫</a:t>
                      </a:r>
                      <a:r>
                        <a:rPr lang="he-IL" sz="40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תִּי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</a:t>
                      </a:r>
                      <a:r>
                        <a:rPr lang="he-IL" sz="40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ָתַ֫</a:t>
                      </a:r>
                      <a:r>
                        <a:rPr lang="he-IL" sz="40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תִּי</a:t>
                      </a:r>
                      <a:endParaRPr lang="en-US" sz="40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</a:t>
                      </a:r>
                      <a:r>
                        <a:rPr lang="he-IL" sz="40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228600" algn="r"/>
                        </a:tabLst>
                      </a:pP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נָתַ֫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נּוּ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89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This form is an </a:t>
            </a:r>
            <a:r>
              <a:rPr lang="en-US" dirty="0" smtClean="0">
                <a:solidFill>
                  <a:srgbClr val="FF0000"/>
                </a:solidFill>
              </a:rPr>
              <a:t>infinitive construct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6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Big Picture: Verb forms </a:t>
            </a:r>
            <a:r>
              <a:rPr lang="en-US" sz="1600" dirty="0" smtClean="0"/>
              <a:t>(e.g. see table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p. </a:t>
            </a:r>
            <a:r>
              <a:rPr lang="en-US" sz="1600" dirty="0"/>
              <a:t>3</a:t>
            </a:r>
            <a:r>
              <a:rPr lang="en-US" sz="1600" dirty="0" smtClean="0"/>
              <a:t>94)</a:t>
            </a:r>
          </a:p>
          <a:p>
            <a:r>
              <a:rPr lang="en-US" dirty="0" err="1" smtClean="0"/>
              <a:t>Qatal</a:t>
            </a:r>
            <a:endParaRPr lang="en-US" dirty="0"/>
          </a:p>
          <a:p>
            <a:r>
              <a:rPr lang="en-US" dirty="0" err="1" smtClean="0"/>
              <a:t>Yiqtol</a:t>
            </a:r>
            <a:endParaRPr lang="en-US" sz="1600" dirty="0" smtClean="0"/>
          </a:p>
          <a:p>
            <a:r>
              <a:rPr lang="en-US" dirty="0" smtClean="0"/>
              <a:t>Imperative</a:t>
            </a:r>
          </a:p>
          <a:p>
            <a:r>
              <a:rPr lang="en-US" dirty="0" smtClean="0"/>
              <a:t>Infinitive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infinitive construct </a:t>
            </a:r>
          </a:p>
          <a:p>
            <a:pPr lvl="1"/>
            <a:r>
              <a:rPr lang="en-US" sz="1600" dirty="0" smtClean="0"/>
              <a:t>infinitive absolute</a:t>
            </a:r>
          </a:p>
          <a:p>
            <a:r>
              <a:rPr lang="en-US" dirty="0" smtClean="0"/>
              <a:t>Participle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30804" y="4343400"/>
            <a:ext cx="113043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Lesson 19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235404" y="4528066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30804" y="5286375"/>
            <a:ext cx="113043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Lesson 16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35404" y="5471041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30803" y="5644039"/>
            <a:ext cx="113043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Lesson 34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35404" y="5828705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6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Big Picture: Verb forms </a:t>
            </a:r>
            <a:r>
              <a:rPr lang="en-US" sz="1600" dirty="0" smtClean="0"/>
              <a:t>(e.g. see table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p. </a:t>
            </a:r>
            <a:r>
              <a:rPr lang="en-US" sz="1600" dirty="0"/>
              <a:t>3</a:t>
            </a:r>
            <a:r>
              <a:rPr lang="en-US" sz="1600" dirty="0" smtClean="0"/>
              <a:t>94)</a:t>
            </a:r>
          </a:p>
          <a:p>
            <a:r>
              <a:rPr lang="en-US" dirty="0" err="1" smtClean="0"/>
              <a:t>Qatal</a:t>
            </a:r>
            <a:r>
              <a:rPr lang="en-US" dirty="0" smtClean="0"/>
              <a:t> </a:t>
            </a:r>
            <a:r>
              <a:rPr lang="en-US" sz="1600" dirty="0" smtClean="0"/>
              <a:t>(and </a:t>
            </a:r>
            <a:r>
              <a:rPr lang="en-US" sz="1600" dirty="0" err="1" smtClean="0"/>
              <a:t>weqatal</a:t>
            </a:r>
            <a:r>
              <a:rPr lang="en-US" sz="1600" dirty="0" smtClean="0"/>
              <a:t>, x-</a:t>
            </a:r>
            <a:r>
              <a:rPr lang="en-US" sz="1600" dirty="0" err="1" smtClean="0"/>
              <a:t>qatal</a:t>
            </a:r>
            <a:r>
              <a:rPr lang="en-US" sz="1600" dirty="0" smtClean="0"/>
              <a:t> etc.)</a:t>
            </a:r>
          </a:p>
          <a:p>
            <a:r>
              <a:rPr lang="en-US" dirty="0" err="1" smtClean="0"/>
              <a:t>Yiqtol</a:t>
            </a:r>
            <a:r>
              <a:rPr lang="en-US" dirty="0" smtClean="0"/>
              <a:t> </a:t>
            </a:r>
            <a:r>
              <a:rPr lang="en-US" sz="1600" dirty="0" smtClean="0"/>
              <a:t>(and </a:t>
            </a:r>
            <a:r>
              <a:rPr lang="en-US" sz="1600" dirty="0" err="1" smtClean="0"/>
              <a:t>weyiqtol</a:t>
            </a:r>
            <a:r>
              <a:rPr lang="en-US" sz="1600" dirty="0" smtClean="0"/>
              <a:t>, x-</a:t>
            </a:r>
            <a:r>
              <a:rPr lang="en-US" sz="1600" dirty="0" err="1" smtClean="0"/>
              <a:t>yiqtol</a:t>
            </a:r>
            <a:r>
              <a:rPr lang="en-US" sz="1600" dirty="0" smtClean="0"/>
              <a:t> etc. </a:t>
            </a:r>
            <a:r>
              <a:rPr lang="en-US" sz="1600" dirty="0" err="1" smtClean="0"/>
              <a:t>Wayyiqtol</a:t>
            </a:r>
            <a:r>
              <a:rPr lang="en-US" sz="1600" dirty="0" smtClean="0"/>
              <a:t> is very similar.)</a:t>
            </a:r>
          </a:p>
          <a:p>
            <a:r>
              <a:rPr lang="en-US" dirty="0" smtClean="0"/>
              <a:t>Imperative</a:t>
            </a:r>
          </a:p>
          <a:p>
            <a:r>
              <a:rPr lang="en-US" dirty="0" smtClean="0"/>
              <a:t>Infinitive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infinitive construct </a:t>
            </a:r>
          </a:p>
          <a:p>
            <a:pPr lvl="1"/>
            <a:r>
              <a:rPr lang="en-US" sz="1600" dirty="0" smtClean="0"/>
              <a:t>infinitive absolute</a:t>
            </a:r>
          </a:p>
          <a:p>
            <a:r>
              <a:rPr lang="en-US" dirty="0" smtClean="0"/>
              <a:t>Participle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30804" y="4343400"/>
            <a:ext cx="113043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Lesson 19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235404" y="4528066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30804" y="5286375"/>
            <a:ext cx="113043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Lesson 16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35404" y="5471041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30803" y="5644039"/>
            <a:ext cx="113043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Lesson 34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35404" y="5828705"/>
            <a:ext cx="1295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6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 is the only verb form which can be prefixed by a </a:t>
            </a:r>
            <a:r>
              <a:rPr lang="en-US" dirty="0">
                <a:solidFill>
                  <a:srgbClr val="0000FF"/>
                </a:solidFill>
              </a:rPr>
              <a:t>preposition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sign is usually a </a:t>
            </a:r>
            <a:r>
              <a:rPr lang="en-US" dirty="0" err="1"/>
              <a:t>holem</a:t>
            </a:r>
            <a:r>
              <a:rPr lang="en-US" dirty="0"/>
              <a:t>, either </a:t>
            </a:r>
            <a:r>
              <a:rPr lang="en-US" dirty="0" err="1"/>
              <a:t>plene</a:t>
            </a:r>
            <a:r>
              <a:rPr lang="en-US" dirty="0"/>
              <a:t> or </a:t>
            </a:r>
            <a:r>
              <a:rPr lang="en-US" dirty="0" err="1"/>
              <a:t>defectiva</a:t>
            </a:r>
            <a:r>
              <a:rPr lang="en-US" dirty="0"/>
              <a:t>, after the second root letter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2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 is the only verb form which can be prefixed by a </a:t>
            </a:r>
            <a:r>
              <a:rPr lang="en-US" dirty="0">
                <a:solidFill>
                  <a:srgbClr val="0000FF"/>
                </a:solidFill>
              </a:rPr>
              <a:t>preposition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sign is usually a </a:t>
            </a:r>
            <a:r>
              <a:rPr lang="en-US" dirty="0" err="1"/>
              <a:t>holem</a:t>
            </a:r>
            <a:r>
              <a:rPr lang="en-US" dirty="0"/>
              <a:t>, either </a:t>
            </a:r>
            <a:r>
              <a:rPr lang="en-US" dirty="0" err="1"/>
              <a:t>plene</a:t>
            </a:r>
            <a:r>
              <a:rPr lang="en-US" dirty="0"/>
              <a:t> or </a:t>
            </a:r>
            <a:r>
              <a:rPr lang="en-US" dirty="0" err="1"/>
              <a:t>defectiva</a:t>
            </a:r>
            <a:r>
              <a:rPr lang="en-US" dirty="0"/>
              <a:t>, after the second root letter</a:t>
            </a:r>
            <a:r>
              <a:rPr lang="en-US" dirty="0" smtClean="0"/>
              <a:t>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5334000"/>
            <a:ext cx="845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Note: the Inf. Const. above is odd.</a:t>
            </a:r>
          </a:p>
          <a:p>
            <a:pPr marL="0" indent="0">
              <a:buNone/>
            </a:pPr>
            <a:r>
              <a:rPr lang="en-US" dirty="0" smtClean="0"/>
              <a:t>In other verses it looks like this:	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רְחֹץ</a:t>
            </a:r>
            <a:endParaRPr lang="en-US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707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Inf. Const. </a:t>
            </a:r>
            <a:r>
              <a:rPr lang="en-US" u="sng" dirty="0" smtClean="0"/>
              <a:t>very frequently</a:t>
            </a:r>
            <a:r>
              <a:rPr lang="en-US" dirty="0" smtClean="0"/>
              <a:t> has a preposition before it, so it’s best to learn the form with the preposition.</a:t>
            </a:r>
          </a:p>
        </p:txBody>
      </p:sp>
    </p:spTree>
    <p:extLst>
      <p:ext uri="{BB962C8B-B14F-4D97-AF65-F5344CB8AC3E}">
        <p14:creationId xmlns:p14="http://schemas.microsoft.com/office/powerpoint/2010/main" val="11040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/>
              <a:t>Distinguish between </a:t>
            </a:r>
            <a:endParaRPr lang="en-US" dirty="0" smtClean="0"/>
          </a:p>
          <a:p>
            <a:pPr lvl="1"/>
            <a:r>
              <a:rPr lang="en-US" dirty="0" smtClean="0"/>
              <a:t>Predictive </a:t>
            </a:r>
            <a:r>
              <a:rPr lang="en-US" dirty="0"/>
              <a:t>Narrative and </a:t>
            </a:r>
            <a:r>
              <a:rPr lang="en-US" dirty="0">
                <a:solidFill>
                  <a:srgbClr val="0000FF"/>
                </a:solidFill>
              </a:rPr>
              <a:t>Instructional </a:t>
            </a:r>
            <a:r>
              <a:rPr lang="en-US" dirty="0" smtClean="0">
                <a:solidFill>
                  <a:srgbClr val="0000FF"/>
                </a:solidFill>
              </a:rPr>
              <a:t>Discourse</a:t>
            </a:r>
            <a:endParaRPr lang="en-US" dirty="0"/>
          </a:p>
          <a:p>
            <a:r>
              <a:rPr lang="en-US" dirty="0"/>
              <a:t>Identify and read </a:t>
            </a:r>
            <a:endParaRPr lang="en-US" dirty="0" smtClean="0"/>
          </a:p>
          <a:p>
            <a:pPr lvl="1"/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r>
              <a:rPr lang="en-US" dirty="0"/>
              <a:t> of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/>
              <a:t>all persons, genders, and </a:t>
            </a:r>
            <a:r>
              <a:rPr lang="en-US" dirty="0" smtClean="0"/>
              <a:t>numbers</a:t>
            </a:r>
            <a:endParaRPr lang="en-US" dirty="0"/>
          </a:p>
          <a:p>
            <a:r>
              <a:rPr lang="en-US" dirty="0"/>
              <a:t>Identify and read </a:t>
            </a:r>
            <a:endParaRPr lang="en-US" dirty="0" smtClean="0"/>
          </a:p>
          <a:p>
            <a:pPr lvl="1"/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FF"/>
                </a:solidFill>
              </a:rPr>
              <a:t>infinitive </a:t>
            </a:r>
            <a:r>
              <a:rPr lang="en-US" dirty="0" smtClean="0">
                <a:solidFill>
                  <a:srgbClr val="FF00FF"/>
                </a:solidFill>
              </a:rPr>
              <a:t>construct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Inf. Const. </a:t>
            </a:r>
            <a:r>
              <a:rPr lang="en-US" u="sng" dirty="0" smtClean="0"/>
              <a:t>very frequently</a:t>
            </a:r>
            <a:r>
              <a:rPr lang="en-US" dirty="0" smtClean="0"/>
              <a:t> has a preposition before it, so it’s best to learn the form with the preposition.</a:t>
            </a:r>
          </a:p>
          <a:p>
            <a:r>
              <a:rPr lang="en-US" dirty="0" smtClean="0"/>
              <a:t>The form for Strong verbs is:</a:t>
            </a:r>
          </a:p>
          <a:p>
            <a:pPr lvl="1"/>
            <a:r>
              <a:rPr lang="en-US" dirty="0" smtClean="0"/>
              <a:t>Preposition (often lamed)</a:t>
            </a:r>
          </a:p>
          <a:p>
            <a:pPr lvl="1"/>
            <a:r>
              <a:rPr lang="en-US" dirty="0" smtClean="0"/>
              <a:t>Followed by the verb with a </a:t>
            </a:r>
            <a:r>
              <a:rPr lang="en-US" dirty="0" err="1" smtClean="0"/>
              <a:t>holem</a:t>
            </a:r>
            <a:r>
              <a:rPr lang="en-US" dirty="0" smtClean="0"/>
              <a:t> as the second root vowel</a:t>
            </a:r>
          </a:p>
          <a:p>
            <a:pPr lvl="1"/>
            <a:r>
              <a:rPr lang="en-US" dirty="0" smtClean="0"/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רְחֹץ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ִ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7822" y="6271736"/>
            <a:ext cx="3327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Animated</a:t>
            </a:r>
            <a:r>
              <a:rPr lang="fr-FR" dirty="0" smtClean="0"/>
              <a:t> </a:t>
            </a:r>
            <a:r>
              <a:rPr lang="fr-FR" dirty="0" err="1" smtClean="0"/>
              <a:t>Hebrew</a:t>
            </a:r>
            <a:r>
              <a:rPr lang="fr-FR" dirty="0" smtClean="0"/>
              <a:t> lecture 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רָחְצָה </a:t>
            </a:r>
            <a:endParaRPr lang="en-US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2438400"/>
            <a:ext cx="8458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Inf. Const. </a:t>
            </a:r>
            <a:r>
              <a:rPr lang="en-US" u="sng" dirty="0" smtClean="0"/>
              <a:t>very frequently</a:t>
            </a:r>
            <a:r>
              <a:rPr lang="en-US" dirty="0" smtClean="0"/>
              <a:t> has a preposition before it, so it’s best to learn the form with the preposition.</a:t>
            </a:r>
          </a:p>
          <a:p>
            <a:r>
              <a:rPr lang="en-US" dirty="0" smtClean="0"/>
              <a:t>The form for Strong verbs is:</a:t>
            </a:r>
          </a:p>
          <a:p>
            <a:pPr lvl="1"/>
            <a:r>
              <a:rPr lang="en-US" dirty="0" smtClean="0"/>
              <a:t>Preposition (often lamed)</a:t>
            </a:r>
          </a:p>
          <a:p>
            <a:pPr lvl="1"/>
            <a:r>
              <a:rPr lang="en-US" dirty="0" smtClean="0"/>
              <a:t>Followed by the verb with a </a:t>
            </a:r>
            <a:r>
              <a:rPr lang="en-US" dirty="0" err="1" smtClean="0"/>
              <a:t>holem</a:t>
            </a:r>
            <a:r>
              <a:rPr lang="en-US" dirty="0" smtClean="0"/>
              <a:t> as the second root vowel</a:t>
            </a:r>
          </a:p>
          <a:p>
            <a:pPr lvl="1"/>
            <a:r>
              <a:rPr lang="en-US" dirty="0" smtClean="0"/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רְחֹץ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ִ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7822" y="6271736"/>
            <a:ext cx="3327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 </a:t>
            </a:r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Animated</a:t>
            </a:r>
            <a:r>
              <a:rPr lang="fr-FR" dirty="0" smtClean="0"/>
              <a:t> </a:t>
            </a:r>
            <a:r>
              <a:rPr lang="fr-FR" dirty="0" err="1" smtClean="0"/>
              <a:t>Hebrew</a:t>
            </a:r>
            <a:r>
              <a:rPr lang="fr-FR" dirty="0" smtClean="0"/>
              <a:t> lecture 22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89832" y="3429000"/>
            <a:ext cx="3039843" cy="1754326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Inseparable Prepositions 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on Infinitives Construct: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257300" algn="r"/>
                <a:tab pos="1371600" algn="l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4495x	in HB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2573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726x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2573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242x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257300" algn="r"/>
                <a:tab pos="1485900" algn="l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מן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180x	177x as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מֵ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881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Qal</a:t>
            </a:r>
            <a:r>
              <a:rPr lang="en-US" dirty="0"/>
              <a:t>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04800" y="1295400"/>
            <a:ext cx="8839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Memorize</a:t>
            </a:r>
            <a:r>
              <a:rPr lang="en-US" dirty="0" smtClean="0"/>
              <a:t> these like vocabulary words.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75742"/>
              </p:ext>
            </p:extLst>
          </p:nvPr>
        </p:nvGraphicFramePr>
        <p:xfrm>
          <a:off x="333375" y="2128631"/>
          <a:ext cx="8458200" cy="2900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III-Heh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Hollow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</a:t>
                      </a:r>
                      <a:r>
                        <a:rPr lang="en-US" dirty="0" err="1" smtClean="0"/>
                        <a:t>Yod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b="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0615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לִקְטֹל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לִהְיוֹת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לָבוֹא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לָשֶׁ֫בֶת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לָתֵת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075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kill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be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enter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sit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80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give</a:t>
                      </a:r>
                      <a:endParaRPr lang="en-US" sz="180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5410200"/>
            <a:ext cx="8839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</a:t>
            </a:r>
            <a:r>
              <a:rPr lang="en-US" dirty="0"/>
              <a:t>16.4c</a:t>
            </a:r>
            <a:r>
              <a:rPr lang="en-US" dirty="0" smtClean="0"/>
              <a:t>. for full chart.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52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Instructional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534400" cy="304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נְחֹ֫שֶׁת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</a:t>
            </a:r>
            <a:r>
              <a:rPr lang="en-US" i="1" dirty="0" smtClean="0"/>
              <a:t>basin of brass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verb form 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function would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en-US" dirty="0" smtClean="0"/>
              <a:t> </a:t>
            </a:r>
            <a:r>
              <a:rPr lang="en-US" dirty="0"/>
              <a:t>play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Predictive Narrative </a:t>
            </a:r>
            <a:r>
              <a:rPr lang="en-US" sz="1700" dirty="0" smtClean="0"/>
              <a:t>(telling a story about the future)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would you 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Predictive </a:t>
            </a:r>
            <a:r>
              <a:rPr lang="en-US" dirty="0"/>
              <a:t>Narrative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נְחֹ֫שֶׁת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147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Instructional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534400" cy="304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נְחֹ֫שֶׁת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</a:t>
            </a:r>
            <a:r>
              <a:rPr lang="en-US" i="1" dirty="0" smtClean="0"/>
              <a:t>basin of brass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verb form 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function would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en-US" dirty="0" smtClean="0"/>
              <a:t> </a:t>
            </a:r>
            <a:r>
              <a:rPr lang="en-US" dirty="0"/>
              <a:t>play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Predictive Narrative </a:t>
            </a:r>
            <a:r>
              <a:rPr lang="en-US" sz="1700" dirty="0" smtClean="0"/>
              <a:t>(telling a story about the future)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would you 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Predictive </a:t>
            </a:r>
            <a:r>
              <a:rPr lang="en-US" dirty="0"/>
              <a:t>Narrative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נְחֹ֫שֶׁת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62865" y="2971800"/>
            <a:ext cx="9310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62865" y="3897868"/>
            <a:ext cx="997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6426" y="4812268"/>
            <a:ext cx="24113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“Future” </a:t>
            </a:r>
            <a:r>
              <a:rPr lang="en-US" sz="1200" dirty="0" smtClean="0">
                <a:solidFill>
                  <a:srgbClr val="FF0000"/>
                </a:solidFill>
              </a:rPr>
              <a:t>will be/ wants to be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Instructional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534400" cy="304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נְחֹ֫שֶׁת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</a:t>
            </a:r>
            <a:r>
              <a:rPr lang="en-US" i="1" dirty="0" smtClean="0"/>
              <a:t>basin of brass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verb form of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function would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en-US" dirty="0" smtClean="0"/>
              <a:t> </a:t>
            </a:r>
            <a:r>
              <a:rPr lang="en-US" dirty="0"/>
              <a:t>play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Predictive Narrative </a:t>
            </a:r>
            <a:r>
              <a:rPr lang="en-US" sz="1700" dirty="0" smtClean="0"/>
              <a:t>(telling a story about the future)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would you 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Predictive </a:t>
            </a:r>
            <a:r>
              <a:rPr lang="en-US" dirty="0"/>
              <a:t>Narrative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נְחֹ֫שֶׁת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7200" y="5562600"/>
            <a:ext cx="8534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 smtClean="0"/>
              <a:t>It’s essentially the same in Instructional Discourse</a:t>
            </a:r>
          </a:p>
          <a:p>
            <a:pPr marL="0" indent="0">
              <a:buNone/>
            </a:pPr>
            <a:r>
              <a:rPr lang="en-US" sz="3000" dirty="0"/>
              <a:t>w</a:t>
            </a:r>
            <a:r>
              <a:rPr lang="en-US" sz="3000" dirty="0" smtClean="0"/>
              <a:t>here “future” has an instructional sense: “You </a:t>
            </a:r>
            <a:r>
              <a:rPr lang="en-US" sz="3000" i="1" dirty="0" smtClean="0"/>
              <a:t>shall</a:t>
            </a:r>
            <a:r>
              <a:rPr lang="en-US" sz="3000" dirty="0" smtClean="0"/>
              <a:t>”.</a:t>
            </a:r>
            <a:endParaRPr lang="en-US" sz="3000" dirty="0"/>
          </a:p>
        </p:txBody>
      </p:sp>
      <p:sp>
        <p:nvSpPr>
          <p:cNvPr id="14" name="Rectangle 13"/>
          <p:cNvSpPr/>
          <p:nvPr/>
        </p:nvSpPr>
        <p:spPr>
          <a:xfrm>
            <a:off x="7162865" y="2971800"/>
            <a:ext cx="9310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62865" y="3897868"/>
            <a:ext cx="997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56426" y="4812268"/>
            <a:ext cx="24113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“Future” </a:t>
            </a:r>
            <a:r>
              <a:rPr lang="en-US" sz="1200" dirty="0" smtClean="0">
                <a:solidFill>
                  <a:srgbClr val="FF0000"/>
                </a:solidFill>
              </a:rPr>
              <a:t>will be/ wants to be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5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Instructional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" y="3124200"/>
            <a:ext cx="8763000" cy="34290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speaker’s task in Instructional Discourse </a:t>
            </a:r>
            <a:r>
              <a:rPr lang="en-US" dirty="0" smtClean="0"/>
              <a:t>is </a:t>
            </a:r>
            <a:r>
              <a:rPr lang="en-US" dirty="0"/>
              <a:t>to tell someone </a:t>
            </a:r>
            <a:r>
              <a:rPr lang="en-US" b="1" i="1" dirty="0"/>
              <a:t>how</a:t>
            </a:r>
            <a:r>
              <a:rPr lang="en-US" dirty="0"/>
              <a:t> to do something</a:t>
            </a:r>
            <a:r>
              <a:rPr lang="en-US" dirty="0" smtClean="0"/>
              <a:t>.</a:t>
            </a:r>
          </a:p>
          <a:p>
            <a:r>
              <a:rPr lang="en-US" dirty="0"/>
              <a:t>It is the genre we find in computer manuals or the directions that come in a box with a disassembled bicycle.</a:t>
            </a:r>
          </a:p>
          <a:p>
            <a:r>
              <a:rPr lang="en-US" dirty="0"/>
              <a:t>The focus of the discourse is on the </a:t>
            </a:r>
            <a:r>
              <a:rPr lang="en-US" dirty="0" smtClean="0"/>
              <a:t>accomplishment </a:t>
            </a:r>
            <a:r>
              <a:rPr lang="en-US" dirty="0"/>
              <a:t>of a goal.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נְחֹ֫שֶׁת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468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Instructional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" y="3124200"/>
            <a:ext cx="8763000" cy="34290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speaker’s task in Instructional Discourse </a:t>
            </a:r>
            <a:r>
              <a:rPr lang="en-US" dirty="0" smtClean="0"/>
              <a:t>is </a:t>
            </a:r>
            <a:r>
              <a:rPr lang="en-US" dirty="0"/>
              <a:t>to tell someone </a:t>
            </a:r>
            <a:r>
              <a:rPr lang="en-US" b="1" i="1" dirty="0"/>
              <a:t>how</a:t>
            </a:r>
            <a:r>
              <a:rPr lang="en-US" dirty="0"/>
              <a:t> to do something</a:t>
            </a:r>
            <a:r>
              <a:rPr lang="en-US" dirty="0" smtClean="0"/>
              <a:t>.</a:t>
            </a:r>
          </a:p>
          <a:p>
            <a:r>
              <a:rPr lang="en-US" dirty="0"/>
              <a:t>It is the genre we find in computer manuals or the directions that come in a box with a disassembled bicycle.</a:t>
            </a:r>
          </a:p>
          <a:p>
            <a:r>
              <a:rPr lang="en-US" dirty="0"/>
              <a:t>The focus of the discourse is on the </a:t>
            </a:r>
            <a:r>
              <a:rPr lang="en-US" dirty="0" smtClean="0"/>
              <a:t>accomplishment </a:t>
            </a:r>
            <a:r>
              <a:rPr lang="en-US" dirty="0"/>
              <a:t>of a goal.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כִּיּוֹר נְחֹ֫שֶׁת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אֹתוֹ בֵּין־אֹ֫הֶל מוֹעֵד וּבֵין הַמִּזְבֵּ֫חַ</a:t>
            </a:r>
            <a:endParaRPr lang="en-US" dirty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Rocine Lessons\16\pics\Ikeacustomerservi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2925856" cy="177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97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special case of </a:t>
            </a:r>
            <a:r>
              <a:rPr lang="he-IL" dirty="0">
                <a:solidFill>
                  <a:srgbClr val="FF0000"/>
                </a:solidFill>
              </a:rPr>
              <a:t>נתן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אֹתוֹ בֵּין־אֹ֫הֶל מוֹעֵד וּבֵין הַמִּזְבֵּ֫חַ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2438400"/>
            <a:ext cx="79248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give; to set</a:t>
            </a:r>
          </a:p>
          <a:p>
            <a:r>
              <a:rPr lang="en-US" dirty="0" smtClean="0"/>
              <a:t>One of the most common verbs in HB</a:t>
            </a:r>
          </a:p>
          <a:p>
            <a:r>
              <a:rPr lang="en-US" dirty="0" smtClean="0"/>
              <a:t>Doubly week (I-Nun and III-Nun)</a:t>
            </a:r>
          </a:p>
          <a:p>
            <a:pPr lvl="1"/>
            <a:r>
              <a:rPr lang="en-US" dirty="0" smtClean="0"/>
              <a:t>Sometimes both nuns will disappear and all you have left is the </a:t>
            </a:r>
            <a:r>
              <a:rPr lang="en-US" dirty="0" err="1" smtClean="0"/>
              <a:t>tav</a:t>
            </a:r>
            <a:endParaRPr lang="en-US" dirty="0" smtClean="0"/>
          </a:p>
          <a:p>
            <a:pPr lvl="1"/>
            <a:r>
              <a:rPr lang="en-US" dirty="0" smtClean="0"/>
              <a:t>Because of the way the nuns behave some forms can look quite similar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The special case of </a:t>
            </a:r>
            <a:r>
              <a:rPr lang="he-IL" dirty="0">
                <a:solidFill>
                  <a:srgbClr val="FF0000"/>
                </a:solidFill>
              </a:rPr>
              <a:t>נתן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וְעָשִׂ֫יתָ כִּיּוֹר נְחֹ֫שֶׁת לְרָחְצָה 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וְנָתַתָּ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אֹתוֹ בֵּין־אֹ֫הֶל מוֹעֵד וּבֵין הַמִּזְבֵּ֫חַ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2438400"/>
            <a:ext cx="79248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נתן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give; to set</a:t>
            </a:r>
          </a:p>
          <a:p>
            <a:r>
              <a:rPr lang="en-US" dirty="0" smtClean="0"/>
              <a:t>Don’t memorize the paradigm but become familiar with it (and know where to look it up in a book)</a:t>
            </a:r>
          </a:p>
          <a:p>
            <a:r>
              <a:rPr lang="en-US" dirty="0" smtClean="0"/>
              <a:t>Learn a couple of the key confusing forms as vocabulary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3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8309</TotalTime>
  <Words>1090</Words>
  <Application>Microsoft Office PowerPoint</Application>
  <PresentationFormat>On-screen Show (4:3)</PresentationFormat>
  <Paragraphs>276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Rocine Lesson 16</vt:lpstr>
      <vt:lpstr>Goals</vt:lpstr>
      <vt:lpstr>Instructional Discourse</vt:lpstr>
      <vt:lpstr>Instructional Discourse</vt:lpstr>
      <vt:lpstr>Instructional Discourse</vt:lpstr>
      <vt:lpstr>Instructional Discourse</vt:lpstr>
      <vt:lpstr>Instructional Discourse</vt:lpstr>
      <vt:lpstr>The special case of נתן</vt:lpstr>
      <vt:lpstr>The special case of נתן</vt:lpstr>
      <vt:lpstr>Qal Qatal of נתן</vt:lpstr>
      <vt:lpstr>Qal Qatal of נתן</vt:lpstr>
      <vt:lpstr>Qal Qatal of נתן</vt:lpstr>
      <vt:lpstr>Qal Qatal of נתן</vt:lpstr>
      <vt:lpstr>The Qal infinitive construct</vt:lpstr>
      <vt:lpstr>The Qal infinitive construct</vt:lpstr>
      <vt:lpstr>The Qal infinitive construct</vt:lpstr>
      <vt:lpstr>The Qal infinitive construct</vt:lpstr>
      <vt:lpstr>The Qal infinitive construct</vt:lpstr>
      <vt:lpstr>The Qal infinitive construct</vt:lpstr>
      <vt:lpstr>The Qal infinitive construct</vt:lpstr>
      <vt:lpstr>The Qal infinitive construct</vt:lpstr>
      <vt:lpstr>The Qal infinitive construct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740</cp:revision>
  <cp:lastPrinted>2013-11-05T02:18:07Z</cp:lastPrinted>
  <dcterms:created xsi:type="dcterms:W3CDTF">2006-08-16T00:00:00Z</dcterms:created>
  <dcterms:modified xsi:type="dcterms:W3CDTF">2015-04-29T03:00:40Z</dcterms:modified>
</cp:coreProperties>
</file>