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697" r:id="rId2"/>
    <p:sldId id="660" r:id="rId3"/>
    <p:sldId id="700" r:id="rId4"/>
    <p:sldId id="702" r:id="rId5"/>
    <p:sldId id="703" r:id="rId6"/>
    <p:sldId id="704" r:id="rId7"/>
    <p:sldId id="706" r:id="rId8"/>
    <p:sldId id="707" r:id="rId9"/>
    <p:sldId id="708" r:id="rId10"/>
    <p:sldId id="709" r:id="rId11"/>
    <p:sldId id="710" r:id="rId12"/>
    <p:sldId id="711" r:id="rId13"/>
    <p:sldId id="712" r:id="rId14"/>
    <p:sldId id="713" r:id="rId15"/>
    <p:sldId id="714" r:id="rId16"/>
    <p:sldId id="715" r:id="rId17"/>
    <p:sldId id="717" r:id="rId18"/>
    <p:sldId id="719" r:id="rId19"/>
    <p:sldId id="720" r:id="rId20"/>
    <p:sldId id="722" r:id="rId21"/>
    <p:sldId id="723" r:id="rId22"/>
    <p:sldId id="724" r:id="rId23"/>
    <p:sldId id="725" r:id="rId24"/>
    <p:sldId id="726" r:id="rId25"/>
    <p:sldId id="727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 varScale="1">
        <p:scale>
          <a:sx n="104" d="100"/>
          <a:sy n="104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915400" cy="12954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 לִּי הֲלֹא בְרָחֵל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רִמִּיתָ֫נִי׃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-57150" y="38100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29:25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47121" y="4191000"/>
            <a:ext cx="3255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root </a:t>
            </a:r>
            <a:r>
              <a:rPr lang="en-US" dirty="0" err="1" smtClean="0"/>
              <a:t>qamets</a:t>
            </a:r>
            <a:r>
              <a:rPr lang="en-US" dirty="0" smtClean="0"/>
              <a:t> in an affix form</a:t>
            </a:r>
          </a:p>
          <a:p>
            <a:pPr algn="ctr"/>
            <a:r>
              <a:rPr lang="en-US" dirty="0" smtClean="0"/>
              <a:t>(i.e. a verb form with no prefix)</a:t>
            </a:r>
          </a:p>
          <a:p>
            <a:pPr algn="ctr"/>
            <a:r>
              <a:rPr lang="en-US" dirty="0" smtClean="0"/>
              <a:t>indicates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dagesh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1787196" y="2286000"/>
            <a:ext cx="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47121" y="4191000"/>
            <a:ext cx="3255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root </a:t>
            </a:r>
            <a:r>
              <a:rPr lang="en-US" dirty="0" err="1" smtClean="0"/>
              <a:t>qamets</a:t>
            </a:r>
            <a:r>
              <a:rPr lang="en-US" dirty="0" smtClean="0"/>
              <a:t> in an affix form</a:t>
            </a:r>
          </a:p>
          <a:p>
            <a:pPr algn="ctr"/>
            <a:r>
              <a:rPr lang="en-US" dirty="0" smtClean="0"/>
              <a:t>(i.e. a verb form with no prefix)</a:t>
            </a:r>
          </a:p>
          <a:p>
            <a:pPr algn="ctr"/>
            <a:r>
              <a:rPr lang="en-US" dirty="0" smtClean="0"/>
              <a:t>indicates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13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dagesh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1787196" y="2286000"/>
            <a:ext cx="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5053" y="4191000"/>
            <a:ext cx="337483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Doubling of the second root letter</a:t>
            </a:r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/>
              <a:t>.</a:t>
            </a:r>
            <a:endParaRPr lang="en-US" dirty="0"/>
          </a:p>
          <a:p>
            <a:pPr algn="ctr"/>
            <a:r>
              <a:rPr lang="en-US" dirty="0" smtClean="0"/>
              <a:t>This is true of </a:t>
            </a:r>
            <a:r>
              <a:rPr lang="en-US" dirty="0" err="1" smtClean="0"/>
              <a:t>Piels</a:t>
            </a:r>
            <a:r>
              <a:rPr lang="en-US" dirty="0" smtClean="0"/>
              <a:t> in ANY form.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47121" y="4191000"/>
            <a:ext cx="3255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root </a:t>
            </a:r>
            <a:r>
              <a:rPr lang="en-US" dirty="0" err="1" smtClean="0"/>
              <a:t>qamets</a:t>
            </a:r>
            <a:r>
              <a:rPr lang="en-US" dirty="0" smtClean="0"/>
              <a:t> in an affix form</a:t>
            </a:r>
          </a:p>
          <a:p>
            <a:pPr algn="ctr"/>
            <a:r>
              <a:rPr lang="en-US" dirty="0" smtClean="0"/>
              <a:t>(i.e. a verb form with no prefix)</a:t>
            </a:r>
          </a:p>
          <a:p>
            <a:pPr algn="ctr"/>
            <a:r>
              <a:rPr lang="en-US" dirty="0" smtClean="0"/>
              <a:t>indicates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dagesh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1787196" y="2286000"/>
            <a:ext cx="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8807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hireq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133600" y="2209800"/>
            <a:ext cx="1641805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5053" y="4191000"/>
            <a:ext cx="337483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Doubling of the second root letter</a:t>
            </a:r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/>
              <a:t>.</a:t>
            </a:r>
            <a:endParaRPr lang="en-US" dirty="0"/>
          </a:p>
          <a:p>
            <a:pPr algn="ctr"/>
            <a:r>
              <a:rPr lang="en-US" dirty="0" smtClean="0"/>
              <a:t>This is true of </a:t>
            </a:r>
            <a:r>
              <a:rPr lang="en-US" dirty="0" err="1" smtClean="0"/>
              <a:t>Piels</a:t>
            </a:r>
            <a:r>
              <a:rPr lang="en-US" dirty="0" smtClean="0"/>
              <a:t> in ANY form.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47121" y="4191000"/>
            <a:ext cx="3255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root </a:t>
            </a:r>
            <a:r>
              <a:rPr lang="en-US" dirty="0" err="1" smtClean="0"/>
              <a:t>qamets</a:t>
            </a:r>
            <a:r>
              <a:rPr lang="en-US" dirty="0" smtClean="0"/>
              <a:t> in an affix form</a:t>
            </a:r>
          </a:p>
          <a:p>
            <a:pPr algn="ctr"/>
            <a:r>
              <a:rPr lang="en-US" dirty="0" smtClean="0"/>
              <a:t>(i.e. a verb form with no prefix)</a:t>
            </a:r>
          </a:p>
          <a:p>
            <a:pPr algn="ctr"/>
            <a:r>
              <a:rPr lang="en-US" dirty="0" smtClean="0"/>
              <a:t>indicates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7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dagesh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1787196" y="2286000"/>
            <a:ext cx="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8807" y="2895600"/>
            <a:ext cx="159319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hireq</a:t>
            </a:r>
            <a:endParaRPr lang="en-US" b="1" dirty="0" smtClean="0"/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ndicate?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133600" y="2209800"/>
            <a:ext cx="1641805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19887" y="5879068"/>
            <a:ext cx="107901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>
            <a:stCxn id="14" idx="2"/>
            <a:endCxn id="16" idx="0"/>
          </p:cNvCxnSpPr>
          <p:nvPr/>
        </p:nvCxnSpPr>
        <p:spPr>
          <a:xfrm>
            <a:off x="3775404" y="3818930"/>
            <a:ext cx="383990" cy="20601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5053" y="4191000"/>
            <a:ext cx="337483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Doubling of the second root letter</a:t>
            </a:r>
          </a:p>
          <a:p>
            <a:pPr algn="ctr"/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 err="1" smtClean="0">
                <a:solidFill>
                  <a:srgbClr val="FF0000"/>
                </a:solidFill>
              </a:rPr>
              <a:t>Piel</a:t>
            </a:r>
            <a:r>
              <a:rPr lang="en-US" dirty="0" smtClean="0"/>
              <a:t>.</a:t>
            </a:r>
            <a:endParaRPr lang="en-US" dirty="0"/>
          </a:p>
          <a:p>
            <a:pPr algn="ctr"/>
            <a:r>
              <a:rPr lang="en-US" dirty="0" smtClean="0"/>
              <a:t>This is true of </a:t>
            </a:r>
            <a:r>
              <a:rPr lang="en-US" dirty="0" err="1" smtClean="0"/>
              <a:t>Piels</a:t>
            </a:r>
            <a:r>
              <a:rPr lang="en-US" dirty="0" smtClean="0"/>
              <a:t> in ANY form.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47121" y="4191000"/>
            <a:ext cx="3255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First root </a:t>
            </a:r>
            <a:r>
              <a:rPr lang="en-US" dirty="0" err="1" smtClean="0"/>
              <a:t>qamets</a:t>
            </a:r>
            <a:r>
              <a:rPr lang="en-US" dirty="0" smtClean="0"/>
              <a:t> in an affix form</a:t>
            </a:r>
          </a:p>
          <a:p>
            <a:pPr algn="ctr"/>
            <a:r>
              <a:rPr lang="en-US" dirty="0" smtClean="0"/>
              <a:t>(i.e. a verb form with no prefix)</a:t>
            </a:r>
          </a:p>
          <a:p>
            <a:pPr algn="ctr"/>
            <a:r>
              <a:rPr lang="en-US" dirty="0" smtClean="0"/>
              <a:t>indicates </a:t>
            </a:r>
            <a:r>
              <a:rPr lang="en-US" dirty="0" err="1" smtClean="0">
                <a:solidFill>
                  <a:srgbClr val="FF0000"/>
                </a:solidFill>
              </a:rPr>
              <a:t>Qal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Qatal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2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35052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So, we have 3 </a:t>
            </a:r>
            <a:r>
              <a:rPr lang="en-US" dirty="0" err="1" smtClean="0"/>
              <a:t>qatals</a:t>
            </a:r>
            <a:r>
              <a:rPr lang="en-US" dirty="0" smtClean="0"/>
              <a:t> in this verse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2 in the </a:t>
            </a:r>
            <a:r>
              <a:rPr lang="en-US" dirty="0" err="1" smtClean="0"/>
              <a:t>Qal</a:t>
            </a:r>
            <a:endParaRPr lang="en-US" dirty="0" smtClean="0">
              <a:solidFill>
                <a:srgbClr val="FF00FF"/>
              </a:solidFill>
            </a:endParaRPr>
          </a:p>
          <a:p>
            <a:pPr>
              <a:tabLst>
                <a:tab pos="5943600" algn="l"/>
              </a:tabLst>
            </a:pPr>
            <a:r>
              <a:rPr lang="en-US" dirty="0" smtClean="0"/>
              <a:t>1 in the </a:t>
            </a:r>
            <a:r>
              <a:rPr lang="en-US" dirty="0" err="1" smtClean="0"/>
              <a:t>Piel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55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The endings (affixes) here are new so we need to study the full paradigm of the 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The best way to learn this is to learn the STRONG verb paradigm first. </a:t>
            </a:r>
          </a:p>
          <a:p>
            <a:pPr lvl="1">
              <a:tabLst>
                <a:tab pos="5943600" algn="l"/>
              </a:tabLst>
            </a:pPr>
            <a:r>
              <a:rPr lang="en-US" dirty="0" smtClean="0"/>
              <a:t>STRONG means none of the consonants do weird things (drop, assimilate, change the vowels around them, etc.)</a:t>
            </a:r>
          </a:p>
          <a:p>
            <a:pPr marL="0" indent="0">
              <a:buNone/>
              <a:tabLst>
                <a:tab pos="5943600" algn="l"/>
              </a:tabLst>
            </a:pPr>
            <a:endParaRPr lang="en-US" dirty="0" smtClean="0"/>
          </a:p>
        </p:txBody>
      </p:sp>
      <p:sp>
        <p:nvSpPr>
          <p:cNvPr id="5" name="Oval 4"/>
          <p:cNvSpPr/>
          <p:nvPr/>
        </p:nvSpPr>
        <p:spPr>
          <a:xfrm>
            <a:off x="6886575" y="1790700"/>
            <a:ext cx="304800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768725" y="1790700"/>
            <a:ext cx="390524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358900" y="1790700"/>
            <a:ext cx="253999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053242" y="2626312"/>
            <a:ext cx="1194786" cy="555038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Principle for learning Hebrew verb paradigms</a:t>
            </a:r>
          </a:p>
          <a:p>
            <a:pPr marL="514350" indent="-514350">
              <a:buFont typeface="+mj-lt"/>
              <a:buAutoNum type="arabicPeriod"/>
              <a:tabLst>
                <a:tab pos="5943600" algn="l"/>
              </a:tabLst>
            </a:pPr>
            <a:r>
              <a:rPr lang="en-US" dirty="0" smtClean="0"/>
              <a:t>Learn the </a:t>
            </a:r>
            <a:r>
              <a:rPr lang="en-US" u="sng" dirty="0" err="1" smtClean="0"/>
              <a:t>Qal</a:t>
            </a:r>
            <a:r>
              <a:rPr lang="en-US" u="sng" dirty="0" smtClean="0"/>
              <a:t> first</a:t>
            </a:r>
            <a:r>
              <a:rPr lang="en-US" dirty="0" smtClean="0"/>
              <a:t>, then note the differences for the other stems (e.g. </a:t>
            </a:r>
            <a:r>
              <a:rPr lang="en-US" dirty="0" err="1" smtClean="0"/>
              <a:t>Piel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  <a:tabLst>
                <a:tab pos="5943600" algn="l"/>
              </a:tabLst>
            </a:pPr>
            <a:r>
              <a:rPr lang="en-US" dirty="0" smtClean="0"/>
              <a:t>Learn the </a:t>
            </a:r>
            <a:r>
              <a:rPr lang="en-US" u="sng" dirty="0" smtClean="0"/>
              <a:t>STRONG verb paradigm first</a:t>
            </a:r>
            <a:r>
              <a:rPr lang="en-US" dirty="0" smtClean="0"/>
              <a:t>, then note the difference for the various WEAK verbs.</a:t>
            </a:r>
          </a:p>
          <a:p>
            <a:pPr marL="1030288" lvl="1" indent="-514350">
              <a:tabLst>
                <a:tab pos="5943600" algn="l"/>
              </a:tabLst>
            </a:pPr>
            <a:r>
              <a:rPr lang="en-US" dirty="0" smtClean="0"/>
              <a:t>For WEAK verbs learn the rules, e.g. missing letter rules.</a:t>
            </a:r>
          </a:p>
        </p:txBody>
      </p:sp>
    </p:spTree>
    <p:extLst>
      <p:ext uri="{BB962C8B-B14F-4D97-AF65-F5344CB8AC3E}">
        <p14:creationId xmlns:p14="http://schemas.microsoft.com/office/powerpoint/2010/main" val="25365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In </a:t>
            </a:r>
            <a:r>
              <a:rPr lang="en-US" dirty="0" err="1" smtClean="0"/>
              <a:t>Rocine</a:t>
            </a:r>
            <a:r>
              <a:rPr lang="en-US" dirty="0" smtClean="0"/>
              <a:t> 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see the verb charts on page 80 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and the back of the book (p. 393ff)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495800"/>
            <a:ext cx="8382000" cy="230832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Typo Alert</a:t>
            </a:r>
            <a:r>
              <a:rPr lang="en-US" dirty="0" smtClean="0"/>
              <a:t> Note the following typos in the </a:t>
            </a:r>
            <a:r>
              <a:rPr lang="en-US" dirty="0" err="1" smtClean="0"/>
              <a:t>Rocine</a:t>
            </a:r>
            <a:r>
              <a:rPr lang="en-US" dirty="0" smtClean="0"/>
              <a:t> charts on page 80. (The charts at the back of the book are correct.)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Chart at top of page: III-Heh 2mp/2fp should have a </a:t>
            </a:r>
            <a:r>
              <a:rPr lang="en-US" dirty="0" err="1" smtClean="0"/>
              <a:t>hataph-patach</a:t>
            </a:r>
            <a:r>
              <a:rPr lang="en-US" dirty="0" smtClean="0"/>
              <a:t> as the 1</a:t>
            </a:r>
            <a:r>
              <a:rPr lang="en-US" baseline="30000" dirty="0" smtClean="0"/>
              <a:t>st</a:t>
            </a:r>
            <a:r>
              <a:rPr lang="en-US" dirty="0" smtClean="0"/>
              <a:t> root vowel, rather than the simple </a:t>
            </a:r>
            <a:r>
              <a:rPr lang="en-US" dirty="0" err="1" smtClean="0"/>
              <a:t>shewa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Chart at bottom of page: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the </a:t>
            </a:r>
            <a:r>
              <a:rPr lang="en-US" dirty="0" err="1" smtClean="0"/>
              <a:t>Piel</a:t>
            </a:r>
            <a:r>
              <a:rPr lang="en-US" dirty="0" smtClean="0"/>
              <a:t> Strong root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קטל</a:t>
            </a:r>
            <a:r>
              <a:rPr lang="en-US" dirty="0" smtClean="0"/>
              <a:t>, there are two 3ms forms given. One of them should have a </a:t>
            </a:r>
            <a:r>
              <a:rPr lang="en-US" dirty="0" err="1" smtClean="0"/>
              <a:t>tsere</a:t>
            </a:r>
            <a:r>
              <a:rPr lang="en-US" dirty="0" smtClean="0"/>
              <a:t> for the 2</a:t>
            </a:r>
            <a:r>
              <a:rPr lang="en-US" baseline="30000" dirty="0" smtClean="0"/>
              <a:t>nd</a:t>
            </a:r>
            <a:r>
              <a:rPr lang="en-US" dirty="0" smtClean="0"/>
              <a:t> root vowel. E.g. it should read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קִטֵל  קִטַל 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the </a:t>
            </a:r>
            <a:r>
              <a:rPr lang="en-US" dirty="0" err="1" smtClean="0"/>
              <a:t>Piel</a:t>
            </a:r>
            <a:r>
              <a:rPr lang="en-US" dirty="0" smtClean="0"/>
              <a:t> of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צוה</a:t>
            </a:r>
            <a:r>
              <a:rPr lang="en-US" dirty="0" smtClean="0"/>
              <a:t> there should not be a </a:t>
            </a:r>
            <a:r>
              <a:rPr lang="en-US" dirty="0" err="1" smtClean="0"/>
              <a:t>dagesh</a:t>
            </a:r>
            <a:r>
              <a:rPr lang="en-US" dirty="0" smtClean="0"/>
              <a:t> in the </a:t>
            </a:r>
            <a:r>
              <a:rPr lang="en-US" dirty="0" err="1" smtClean="0"/>
              <a:t>tsade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83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For now, </a:t>
            </a:r>
            <a:r>
              <a:rPr lang="en-US" u="sng" dirty="0" smtClean="0"/>
              <a:t>memorize</a:t>
            </a:r>
            <a:r>
              <a:rPr lang="en-US" dirty="0" smtClean="0"/>
              <a:t> the </a:t>
            </a: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of the STRONG verb (see next slide).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This is foundational for the other stems (e.g. </a:t>
            </a:r>
            <a:r>
              <a:rPr lang="en-US" dirty="0" err="1" smtClean="0"/>
              <a:t>Piel</a:t>
            </a:r>
            <a:r>
              <a:rPr lang="en-US" dirty="0" smtClean="0"/>
              <a:t>) and for the WEAK verbs (e.g. I-nun, I-</a:t>
            </a:r>
            <a:r>
              <a:rPr lang="en-US" dirty="0" err="1" smtClean="0"/>
              <a:t>yod</a:t>
            </a:r>
            <a:r>
              <a:rPr lang="en-US" dirty="0" smtClean="0"/>
              <a:t>, III-He, Hollow etc.)</a:t>
            </a:r>
          </a:p>
        </p:txBody>
      </p:sp>
    </p:spTree>
    <p:extLst>
      <p:ext uri="{BB962C8B-B14F-4D97-AF65-F5344CB8AC3E}">
        <p14:creationId xmlns:p14="http://schemas.microsoft.com/office/powerpoint/2010/main" val="7944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/>
              <a:t>Identify and read </a:t>
            </a:r>
            <a:endParaRPr lang="en-US" dirty="0" smtClean="0"/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dirty="0" smtClean="0"/>
              <a:t>definite </a:t>
            </a:r>
            <a:r>
              <a:rPr lang="en-US" dirty="0"/>
              <a:t>article </a:t>
            </a: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dirty="0" smtClean="0"/>
              <a:t>preposition</a:t>
            </a:r>
            <a:endParaRPr lang="en-US" dirty="0"/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and </a:t>
            </a:r>
            <a:r>
              <a:rPr lang="en-US" dirty="0" err="1"/>
              <a:t>Piel</a:t>
            </a:r>
            <a:r>
              <a:rPr lang="en-US" dirty="0"/>
              <a:t> </a:t>
            </a:r>
            <a:r>
              <a:rPr lang="en-US" dirty="0" err="1"/>
              <a:t>qatal</a:t>
            </a:r>
            <a:r>
              <a:rPr lang="en-US" dirty="0"/>
              <a:t> </a:t>
            </a:r>
            <a:r>
              <a:rPr lang="en-US" dirty="0" smtClean="0"/>
              <a:t>paradigms</a:t>
            </a:r>
            <a:endParaRPr lang="en-US" dirty="0"/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(STRONG verb)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313826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6336268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See animated </a:t>
            </a:r>
            <a:r>
              <a:rPr lang="en-US" dirty="0" err="1"/>
              <a:t>hebrew</a:t>
            </a:r>
            <a:r>
              <a:rPr lang="en-US" dirty="0"/>
              <a:t> lectures chapter 10 for </a:t>
            </a:r>
            <a:r>
              <a:rPr lang="en-US" dirty="0" smtClean="0"/>
              <a:t>a detailed explanation.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0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Questions, questions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הֲלֹא בְרָחֵל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רִמִּיתָ֫נִי׃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Our lesson verse also has 3 questions.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Let’s reformat the verse and see if we can spot the questions.</a:t>
            </a:r>
          </a:p>
        </p:txBody>
      </p:sp>
    </p:spTree>
    <p:extLst>
      <p:ext uri="{BB962C8B-B14F-4D97-AF65-F5344CB8AC3E}">
        <p14:creationId xmlns:p14="http://schemas.microsoft.com/office/powerpoint/2010/main" val="37107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029200" cy="10668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Questions, questions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914400"/>
            <a:ext cx="7696200" cy="2209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הֲלֹא בְרָחֵל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וְלָ֫מָּה רִמִּיתָ֫נִי׃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491734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0193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3400" y="167640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203966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43400" y="2775466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idx="1"/>
          </p:nvPr>
        </p:nvSpPr>
        <p:spPr>
          <a:xfrm>
            <a:off x="457200" y="3276600"/>
            <a:ext cx="8534400" cy="33528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These 3 questions are formed in 3 different ways. Can you guess what the question indicator is for each?</a:t>
            </a:r>
          </a:p>
        </p:txBody>
      </p:sp>
    </p:spTree>
    <p:extLst>
      <p:ext uri="{BB962C8B-B14F-4D97-AF65-F5344CB8AC3E}">
        <p14:creationId xmlns:p14="http://schemas.microsoft.com/office/powerpoint/2010/main" val="9999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029200" cy="10668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Questions, questions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914400"/>
            <a:ext cx="7696200" cy="2209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־זֹּאת עָשִׂ֫יתָ לִּי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הֲ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 בְרָחֵל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לָ֫מָּה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רִמִּיתָ֫נִי׃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491734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0193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3400" y="167640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203966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43400" y="2775466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3"/>
          <p:cNvSpPr>
            <a:spLocks noGrp="1"/>
          </p:cNvSpPr>
          <p:nvPr>
            <p:ph idx="1"/>
          </p:nvPr>
        </p:nvSpPr>
        <p:spPr>
          <a:xfrm>
            <a:off x="457200" y="3276600"/>
            <a:ext cx="8534400" cy="33528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Two are question words and the other is something called the interrogative heh.</a:t>
            </a:r>
          </a:p>
        </p:txBody>
      </p:sp>
    </p:spTree>
    <p:extLst>
      <p:ext uri="{BB962C8B-B14F-4D97-AF65-F5344CB8AC3E}">
        <p14:creationId xmlns:p14="http://schemas.microsoft.com/office/powerpoint/2010/main" val="7702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029200" cy="10668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Questions, questions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914400"/>
            <a:ext cx="7696200" cy="22098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־זֹּאת עָשִׂ֫יתָ לִּי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הֲ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 בְרָחֵל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51435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לָ֫מָּה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רִמִּיתָ֫נִי׃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491734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20193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2590800"/>
            <a:ext cx="12080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343400" y="1676400"/>
            <a:ext cx="1524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43400" y="2203966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43400" y="2775466"/>
            <a:ext cx="2057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1491734"/>
            <a:ext cx="2289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Question word “what”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2019300"/>
            <a:ext cx="18027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Interrogative heh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2590800"/>
            <a:ext cx="2203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FF"/>
                </a:solidFill>
              </a:rPr>
              <a:t>Question word “why”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18" name="Content Placeholder 3"/>
          <p:cNvSpPr>
            <a:spLocks noGrp="1"/>
          </p:cNvSpPr>
          <p:nvPr>
            <p:ph idx="1"/>
          </p:nvPr>
        </p:nvSpPr>
        <p:spPr>
          <a:xfrm>
            <a:off x="457200" y="3276600"/>
            <a:ext cx="8534400" cy="3352800"/>
          </a:xfrm>
        </p:spPr>
        <p:txBody>
          <a:bodyPr>
            <a:normAutofit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Two are question words and the other is something called the interrogative heh.</a:t>
            </a:r>
          </a:p>
        </p:txBody>
      </p:sp>
    </p:spTree>
    <p:extLst>
      <p:ext uri="{BB962C8B-B14F-4D97-AF65-F5344CB8AC3E}">
        <p14:creationId xmlns:p14="http://schemas.microsoft.com/office/powerpoint/2010/main" val="7612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/>
              <a:t>Pausal</a:t>
            </a:r>
            <a:r>
              <a:rPr lang="en-US" dirty="0"/>
              <a:t> forms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בַבֹּ֫קֶר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הֲלֹא בְרָחֵל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עִמָּךְ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וְלָ֫מָּה רִמִּיתָ֫נִי׃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038600"/>
          </a:xfrm>
        </p:spPr>
        <p:txBody>
          <a:bodyPr>
            <a:normAutofit lnSpcReduction="10000"/>
          </a:bodyPr>
          <a:lstStyle/>
          <a:p>
            <a:pPr>
              <a:tabLst>
                <a:tab pos="5943600" algn="l"/>
              </a:tabLst>
            </a:pPr>
            <a:r>
              <a:rPr lang="en-US" dirty="0" smtClean="0"/>
              <a:t>This is a </a:t>
            </a:r>
            <a:r>
              <a:rPr lang="en-US" dirty="0" err="1" smtClean="0">
                <a:solidFill>
                  <a:srgbClr val="FF0000"/>
                </a:solidFill>
              </a:rPr>
              <a:t>pausal</a:t>
            </a:r>
            <a:r>
              <a:rPr lang="en-US" dirty="0" smtClean="0">
                <a:solidFill>
                  <a:srgbClr val="FF0000"/>
                </a:solidFill>
              </a:rPr>
              <a:t> form</a:t>
            </a:r>
            <a:r>
              <a:rPr lang="en-US" dirty="0" smtClean="0"/>
              <a:t>.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Words “in pause” can change slightly in accent and vowels.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Here the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ְךָ</a:t>
            </a:r>
            <a:r>
              <a:rPr lang="en-US" dirty="0" smtClean="0"/>
              <a:t> suffix has changed to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ָךְ</a:t>
            </a:r>
            <a:r>
              <a:rPr lang="en-US" dirty="0" smtClean="0"/>
              <a:t> making it look like it is the feminine suffix (2fs), but it is really just the masculine suffix (2ms) in pause. Tricky. Most </a:t>
            </a:r>
            <a:r>
              <a:rPr lang="en-US" dirty="0" err="1" smtClean="0"/>
              <a:t>pausal</a:t>
            </a:r>
            <a:r>
              <a:rPr lang="en-US" dirty="0" smtClean="0"/>
              <a:t> forms, however, </a:t>
            </a:r>
            <a:r>
              <a:rPr lang="en-US" u="sng" dirty="0" smtClean="0"/>
              <a:t>do not</a:t>
            </a:r>
            <a:r>
              <a:rPr lang="en-US" dirty="0" smtClean="0"/>
              <a:t> cause confusion.</a:t>
            </a:r>
          </a:p>
        </p:txBody>
      </p:sp>
    </p:spTree>
    <p:extLst>
      <p:ext uri="{BB962C8B-B14F-4D97-AF65-F5344CB8AC3E}">
        <p14:creationId xmlns:p14="http://schemas.microsoft.com/office/powerpoint/2010/main" val="169618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 with the </a:t>
            </a:r>
            <a:r>
              <a:rPr lang="en-US" dirty="0" err="1"/>
              <a:t>nikkud</a:t>
            </a:r>
            <a:r>
              <a:rPr lang="en-US" dirty="0"/>
              <a:t> of the definite article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438400"/>
            <a:ext cx="8534400" cy="76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בַבֹּ֫קֶר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means “in </a:t>
            </a:r>
            <a:r>
              <a:rPr lang="en-US" u="sng" dirty="0" smtClean="0"/>
              <a:t>the</a:t>
            </a:r>
            <a:r>
              <a:rPr lang="en-US" dirty="0" smtClean="0"/>
              <a:t> morning” not “in </a:t>
            </a:r>
            <a:r>
              <a:rPr lang="en-US" u="sng" dirty="0" smtClean="0"/>
              <a:t>a</a:t>
            </a:r>
            <a:r>
              <a:rPr lang="en-US" dirty="0" smtClean="0"/>
              <a:t> morning”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בַבֹּ֫קֶר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הֲלֹא בְרָחֵל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רִמִּיתָ֫נִי׃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382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 with the </a:t>
            </a:r>
            <a:r>
              <a:rPr lang="en-US" dirty="0" err="1"/>
              <a:t>nikkud</a:t>
            </a:r>
            <a:r>
              <a:rPr lang="en-US" dirty="0"/>
              <a:t> of the definite article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בַבֹּ֫קֶר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הֲלֹא בְרָחֵל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רִמִּיתָ֫נִי׃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2743200"/>
            <a:ext cx="8458200" cy="29718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SBL Hebrew" panose="02000000000000000000" pitchFamily="2" charset="-79"/>
              </a:rPr>
              <a:t>RULE: </a:t>
            </a:r>
            <a:r>
              <a:rPr lang="en-US" dirty="0" smtClean="0">
                <a:cs typeface="SBL Hebrew" panose="02000000000000000000" pitchFamily="2" charset="-79"/>
              </a:rPr>
              <a:t>When</a:t>
            </a:r>
            <a:r>
              <a:rPr lang="he-IL" dirty="0" smtClean="0">
                <a:cs typeface="SBL Hebrew" panose="02000000000000000000" pitchFamily="2" charset="-79"/>
              </a:rPr>
              <a:t>בְּ 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cs typeface="SBL Hebrew" panose="02000000000000000000" pitchFamily="2" charset="-79"/>
              </a:rPr>
              <a:t>(or </a:t>
            </a:r>
            <a:r>
              <a:rPr lang="en-US" sz="1600" dirty="0">
                <a:cs typeface="SBL Hebrew" panose="02000000000000000000" pitchFamily="2" charset="-79"/>
              </a:rPr>
              <a:t>the other prefixed </a:t>
            </a:r>
            <a:r>
              <a:rPr lang="en-US" sz="1600" dirty="0" smtClean="0">
                <a:cs typeface="SBL Hebrew" panose="02000000000000000000" pitchFamily="2" charset="-79"/>
              </a:rPr>
              <a:t>prepositions) </a:t>
            </a:r>
            <a:r>
              <a:rPr lang="en-US" dirty="0" smtClean="0">
                <a:cs typeface="SBL Hebrew" panose="02000000000000000000" pitchFamily="2" charset="-79"/>
              </a:rPr>
              <a:t>precede </a:t>
            </a:r>
            <a:r>
              <a:rPr lang="en-US" dirty="0">
                <a:cs typeface="SBL Hebrew" panose="02000000000000000000" pitchFamily="2" charset="-79"/>
              </a:rPr>
              <a:t>the definite article </a:t>
            </a:r>
            <a:r>
              <a:rPr lang="he-IL" dirty="0" smtClean="0">
                <a:cs typeface="SBL Hebrew" panose="02000000000000000000" pitchFamily="2" charset="-79"/>
              </a:rPr>
              <a:t>הַ ּ</a:t>
            </a:r>
            <a:endParaRPr lang="en-US" dirty="0" smtClean="0">
              <a:cs typeface="SBL Hebrew" panose="02000000000000000000" pitchFamily="2" charset="-79"/>
            </a:endParaRPr>
          </a:p>
          <a:p>
            <a:r>
              <a:rPr lang="en-US" dirty="0" smtClean="0">
                <a:cs typeface="SBL Hebrew" panose="02000000000000000000" pitchFamily="2" charset="-79"/>
              </a:rPr>
              <a:t>the</a:t>
            </a:r>
            <a:r>
              <a:rPr lang="he-IL" dirty="0" smtClean="0">
                <a:cs typeface="SBL Hebrew" panose="02000000000000000000" pitchFamily="2" charset="-79"/>
              </a:rPr>
              <a:t>ה </a:t>
            </a:r>
            <a:r>
              <a:rPr lang="en-US" dirty="0" smtClean="0">
                <a:cs typeface="SBL Hebrew" panose="02000000000000000000" pitchFamily="2" charset="-79"/>
              </a:rPr>
              <a:t> is </a:t>
            </a:r>
            <a:r>
              <a:rPr lang="en-US" dirty="0">
                <a:cs typeface="SBL Hebrew" panose="02000000000000000000" pitchFamily="2" charset="-79"/>
              </a:rPr>
              <a:t>normally dropped, </a:t>
            </a:r>
            <a:endParaRPr lang="en-US" dirty="0" smtClean="0">
              <a:cs typeface="SBL Hebrew" panose="02000000000000000000" pitchFamily="2" charset="-79"/>
            </a:endParaRPr>
          </a:p>
          <a:p>
            <a:r>
              <a:rPr lang="en-US" dirty="0" smtClean="0">
                <a:cs typeface="SBL Hebrew" panose="02000000000000000000" pitchFamily="2" charset="-79"/>
              </a:rPr>
              <a:t>and </a:t>
            </a:r>
            <a:r>
              <a:rPr lang="en-US" dirty="0">
                <a:cs typeface="SBL Hebrew" panose="02000000000000000000" pitchFamily="2" charset="-79"/>
              </a:rPr>
              <a:t>the preposition receives the </a:t>
            </a:r>
            <a:r>
              <a:rPr lang="he-IL" dirty="0" smtClean="0">
                <a:cs typeface="SBL Hebrew" panose="02000000000000000000" pitchFamily="2" charset="-79"/>
              </a:rPr>
              <a:t>ה</a:t>
            </a:r>
            <a:r>
              <a:rPr lang="en-US" dirty="0" smtClean="0">
                <a:cs typeface="SBL Hebrew" panose="02000000000000000000" pitchFamily="2" charset="-79"/>
              </a:rPr>
              <a:t>'s </a:t>
            </a:r>
            <a:r>
              <a:rPr lang="en-US" dirty="0" err="1" smtClean="0">
                <a:cs typeface="SBL Hebrew" panose="02000000000000000000" pitchFamily="2" charset="-79"/>
              </a:rPr>
              <a:t>nikkud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  <a:r>
              <a:rPr lang="he-IL" dirty="0" smtClean="0">
                <a:cs typeface="SBL Hebrew" panose="02000000000000000000" pitchFamily="2" charset="-79"/>
              </a:rPr>
              <a:t>בַּ ּ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We </a:t>
            </a:r>
            <a:r>
              <a:rPr lang="en-US" dirty="0">
                <a:cs typeface="SBL Hebrew" panose="02000000000000000000" pitchFamily="2" charset="-79"/>
              </a:rPr>
              <a:t>translate with the word </a:t>
            </a:r>
            <a:r>
              <a:rPr lang="en-US" i="1" dirty="0">
                <a:cs typeface="SBL Hebrew" panose="02000000000000000000" pitchFamily="2" charset="-79"/>
              </a:rPr>
              <a:t>the</a:t>
            </a:r>
            <a:r>
              <a:rPr lang="en-US" dirty="0">
                <a:cs typeface="SBL Hebrew" panose="02000000000000000000" pitchFamily="2" charset="-79"/>
              </a:rPr>
              <a:t>, as in </a:t>
            </a:r>
            <a:r>
              <a:rPr lang="en-US" i="1" dirty="0">
                <a:cs typeface="SBL Hebrew" panose="02000000000000000000" pitchFamily="2" charset="-79"/>
              </a:rPr>
              <a:t>in the</a:t>
            </a:r>
            <a:r>
              <a:rPr lang="en-US" dirty="0">
                <a:cs typeface="SBL Hebrew" panose="02000000000000000000" pitchFamily="2" charset="-79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9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Preposition with the </a:t>
            </a:r>
            <a:r>
              <a:rPr lang="en-US" dirty="0" err="1"/>
              <a:t>nikkud</a:t>
            </a:r>
            <a:r>
              <a:rPr lang="en-US" dirty="0"/>
              <a:t> of the definite article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וַיְהִי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בַבֹּ֫קֶר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וַיֹּ֫אמֶר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מַה־זֹּאת עָשִׂ֫יתָ לִּי הֲלֹא בְרָחֵל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 </a:t>
            </a:r>
            <a:r>
              <a:rPr lang="he-IL" dirty="0" smtClean="0">
                <a:solidFill>
                  <a:schemeClr val="bg1">
                    <a:lumMod val="6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רִמִּיתָ֫נִי׃</a:t>
            </a:r>
            <a:endParaRPr lang="en-US" dirty="0" smtClean="0">
              <a:solidFill>
                <a:schemeClr val="bg1">
                  <a:lumMod val="6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6200" y="6096000"/>
            <a:ext cx="8991600" cy="381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SBL Hebrew" panose="02000000000000000000" pitchFamily="2" charset="-79"/>
              </a:rPr>
              <a:t>See Animated Hebrew lectures Chapter </a:t>
            </a:r>
            <a:r>
              <a:rPr lang="en-US" dirty="0" smtClean="0">
                <a:cs typeface="SBL Hebrew" panose="02000000000000000000" pitchFamily="2" charset="-79"/>
              </a:rPr>
              <a:t>5: Article </a:t>
            </a:r>
            <a:r>
              <a:rPr lang="en-US" dirty="0">
                <a:cs typeface="SBL Hebrew" panose="02000000000000000000" pitchFamily="2" charset="-79"/>
              </a:rPr>
              <a:t>and Inseparable Prepositions (3:42)</a:t>
            </a:r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2743200"/>
            <a:ext cx="8458200" cy="29718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cs typeface="SBL Hebrew" panose="02000000000000000000" pitchFamily="2" charset="-79"/>
              </a:rPr>
              <a:t>RULE: </a:t>
            </a:r>
            <a:r>
              <a:rPr lang="en-US" dirty="0" smtClean="0">
                <a:cs typeface="SBL Hebrew" panose="02000000000000000000" pitchFamily="2" charset="-79"/>
              </a:rPr>
              <a:t>When</a:t>
            </a:r>
            <a:r>
              <a:rPr lang="he-IL" dirty="0" smtClean="0">
                <a:cs typeface="SBL Hebrew" panose="02000000000000000000" pitchFamily="2" charset="-79"/>
              </a:rPr>
              <a:t>בְּ 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cs typeface="SBL Hebrew" panose="02000000000000000000" pitchFamily="2" charset="-79"/>
              </a:rPr>
              <a:t>(or </a:t>
            </a:r>
            <a:r>
              <a:rPr lang="en-US" sz="1600" dirty="0">
                <a:cs typeface="SBL Hebrew" panose="02000000000000000000" pitchFamily="2" charset="-79"/>
              </a:rPr>
              <a:t>the other prefixed </a:t>
            </a:r>
            <a:r>
              <a:rPr lang="en-US" sz="1600" dirty="0" smtClean="0">
                <a:cs typeface="SBL Hebrew" panose="02000000000000000000" pitchFamily="2" charset="-79"/>
              </a:rPr>
              <a:t>prepositions) </a:t>
            </a:r>
            <a:r>
              <a:rPr lang="en-US" dirty="0" smtClean="0">
                <a:cs typeface="SBL Hebrew" panose="02000000000000000000" pitchFamily="2" charset="-79"/>
              </a:rPr>
              <a:t>precede </a:t>
            </a:r>
            <a:r>
              <a:rPr lang="en-US" dirty="0">
                <a:cs typeface="SBL Hebrew" panose="02000000000000000000" pitchFamily="2" charset="-79"/>
              </a:rPr>
              <a:t>the definite article </a:t>
            </a:r>
            <a:r>
              <a:rPr lang="he-IL" dirty="0" smtClean="0">
                <a:cs typeface="SBL Hebrew" panose="02000000000000000000" pitchFamily="2" charset="-79"/>
              </a:rPr>
              <a:t>הַ ּ</a:t>
            </a:r>
            <a:endParaRPr lang="en-US" dirty="0" smtClean="0">
              <a:cs typeface="SBL Hebrew" panose="02000000000000000000" pitchFamily="2" charset="-79"/>
            </a:endParaRPr>
          </a:p>
          <a:p>
            <a:r>
              <a:rPr lang="en-US" dirty="0" smtClean="0">
                <a:cs typeface="SBL Hebrew" panose="02000000000000000000" pitchFamily="2" charset="-79"/>
              </a:rPr>
              <a:t>the</a:t>
            </a:r>
            <a:r>
              <a:rPr lang="he-IL" dirty="0" smtClean="0">
                <a:cs typeface="SBL Hebrew" panose="02000000000000000000" pitchFamily="2" charset="-79"/>
              </a:rPr>
              <a:t>ה </a:t>
            </a:r>
            <a:r>
              <a:rPr lang="en-US" dirty="0" smtClean="0">
                <a:cs typeface="SBL Hebrew" panose="02000000000000000000" pitchFamily="2" charset="-79"/>
              </a:rPr>
              <a:t> is </a:t>
            </a:r>
            <a:r>
              <a:rPr lang="en-US" dirty="0">
                <a:cs typeface="SBL Hebrew" panose="02000000000000000000" pitchFamily="2" charset="-79"/>
              </a:rPr>
              <a:t>normally dropped, </a:t>
            </a:r>
            <a:endParaRPr lang="en-US" dirty="0" smtClean="0">
              <a:cs typeface="SBL Hebrew" panose="02000000000000000000" pitchFamily="2" charset="-79"/>
            </a:endParaRPr>
          </a:p>
          <a:p>
            <a:r>
              <a:rPr lang="en-US" dirty="0" smtClean="0">
                <a:cs typeface="SBL Hebrew" panose="02000000000000000000" pitchFamily="2" charset="-79"/>
              </a:rPr>
              <a:t>and </a:t>
            </a:r>
            <a:r>
              <a:rPr lang="en-US" dirty="0">
                <a:cs typeface="SBL Hebrew" panose="02000000000000000000" pitchFamily="2" charset="-79"/>
              </a:rPr>
              <a:t>the preposition receives the </a:t>
            </a:r>
            <a:r>
              <a:rPr lang="he-IL" dirty="0" smtClean="0">
                <a:cs typeface="SBL Hebrew" panose="02000000000000000000" pitchFamily="2" charset="-79"/>
              </a:rPr>
              <a:t>ה</a:t>
            </a:r>
            <a:r>
              <a:rPr lang="en-US" dirty="0" smtClean="0">
                <a:cs typeface="SBL Hebrew" panose="02000000000000000000" pitchFamily="2" charset="-79"/>
              </a:rPr>
              <a:t>'s </a:t>
            </a:r>
            <a:r>
              <a:rPr lang="en-US" dirty="0" err="1" smtClean="0">
                <a:cs typeface="SBL Hebrew" panose="02000000000000000000" pitchFamily="2" charset="-79"/>
              </a:rPr>
              <a:t>nikkud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  <a:r>
              <a:rPr lang="he-IL" dirty="0" smtClean="0">
                <a:cs typeface="SBL Hebrew" panose="02000000000000000000" pitchFamily="2" charset="-79"/>
              </a:rPr>
              <a:t>בַּ ּ</a:t>
            </a:r>
            <a:r>
              <a:rPr lang="en-US" dirty="0" smtClean="0">
                <a:cs typeface="SBL Hebrew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cs typeface="SBL Hebrew" panose="02000000000000000000" pitchFamily="2" charset="-79"/>
              </a:rPr>
              <a:t>We </a:t>
            </a:r>
            <a:r>
              <a:rPr lang="en-US" dirty="0">
                <a:cs typeface="SBL Hebrew" panose="02000000000000000000" pitchFamily="2" charset="-79"/>
              </a:rPr>
              <a:t>translate with the word </a:t>
            </a:r>
            <a:r>
              <a:rPr lang="en-US" i="1" dirty="0">
                <a:cs typeface="SBL Hebrew" panose="02000000000000000000" pitchFamily="2" charset="-79"/>
              </a:rPr>
              <a:t>the</a:t>
            </a:r>
            <a:r>
              <a:rPr lang="en-US" dirty="0">
                <a:cs typeface="SBL Hebrew" panose="02000000000000000000" pitchFamily="2" charset="-79"/>
              </a:rPr>
              <a:t>, as in </a:t>
            </a:r>
            <a:r>
              <a:rPr lang="en-US" i="1" dirty="0">
                <a:cs typeface="SBL Hebrew" panose="02000000000000000000" pitchFamily="2" charset="-79"/>
              </a:rPr>
              <a:t>in the</a:t>
            </a:r>
            <a:r>
              <a:rPr lang="en-US" dirty="0">
                <a:cs typeface="SBL Hebrew" panose="02000000000000000000" pitchFamily="2" charset="-79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6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743200"/>
            <a:ext cx="8534400" cy="175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form are the 2 </a:t>
            </a:r>
            <a:r>
              <a:rPr lang="en-US" dirty="0" smtClean="0">
                <a:solidFill>
                  <a:srgbClr val="FF00FF"/>
                </a:solidFill>
              </a:rPr>
              <a:t>pink</a:t>
            </a:r>
            <a:r>
              <a:rPr lang="en-US" dirty="0" smtClean="0"/>
              <a:t> verbs?</a:t>
            </a:r>
          </a:p>
          <a:p>
            <a:pPr marL="0" indent="0">
              <a:buNone/>
            </a:pPr>
            <a:r>
              <a:rPr lang="en-US" dirty="0" smtClean="0"/>
              <a:t>What form are the 3 </a:t>
            </a:r>
            <a:r>
              <a:rPr lang="en-US" dirty="0" smtClean="0">
                <a:solidFill>
                  <a:srgbClr val="0000FF"/>
                </a:solidFill>
              </a:rPr>
              <a:t>blue</a:t>
            </a:r>
            <a:r>
              <a:rPr lang="en-US" dirty="0" smtClean="0"/>
              <a:t> verbs?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114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743200"/>
            <a:ext cx="8534400" cy="12954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What form are the 2 </a:t>
            </a:r>
            <a:r>
              <a:rPr lang="en-US" dirty="0" smtClean="0">
                <a:solidFill>
                  <a:srgbClr val="FF00FF"/>
                </a:solidFill>
              </a:rPr>
              <a:t>pink</a:t>
            </a:r>
            <a:r>
              <a:rPr lang="en-US" dirty="0" smtClean="0"/>
              <a:t> verbs?	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endParaRPr lang="en-US" dirty="0" smtClean="0">
              <a:solidFill>
                <a:srgbClr val="FF00FF"/>
              </a:solidFill>
            </a:endParaRPr>
          </a:p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What form are the 3 </a:t>
            </a:r>
            <a:r>
              <a:rPr lang="en-US" dirty="0" smtClean="0">
                <a:solidFill>
                  <a:srgbClr val="0000FF"/>
                </a:solidFill>
              </a:rPr>
              <a:t>blue</a:t>
            </a:r>
            <a:r>
              <a:rPr lang="en-US" dirty="0" smtClean="0"/>
              <a:t> verbs?	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720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Oval 2"/>
          <p:cNvSpPr/>
          <p:nvPr/>
        </p:nvSpPr>
        <p:spPr>
          <a:xfrm>
            <a:off x="7239000" y="1219200"/>
            <a:ext cx="133350" cy="323850"/>
          </a:xfrm>
          <a:prstGeom prst="ellipse">
            <a:avLst/>
          </a:prstGeom>
          <a:solidFill>
            <a:srgbClr val="FF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743200"/>
            <a:ext cx="8534400" cy="350520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943600" algn="l"/>
              </a:tabLst>
            </a:pPr>
            <a:r>
              <a:rPr lang="en-US" dirty="0" smtClean="0"/>
              <a:t>Notice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prefixes on the </a:t>
            </a:r>
            <a:r>
              <a:rPr lang="en-US" dirty="0" err="1" smtClean="0">
                <a:solidFill>
                  <a:srgbClr val="FF00FF"/>
                </a:solidFill>
              </a:rPr>
              <a:t>wayyiqtol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</a:p>
          <a:p>
            <a:pPr>
              <a:tabLst>
                <a:tab pos="5943600" algn="l"/>
              </a:tabLst>
            </a:pPr>
            <a:r>
              <a:rPr lang="en-US" dirty="0" smtClean="0"/>
              <a:t>affixes on the </a:t>
            </a:r>
            <a:r>
              <a:rPr lang="en-US" dirty="0" err="1" smtClean="0">
                <a:solidFill>
                  <a:srgbClr val="0000FF"/>
                </a:solidFill>
              </a:rPr>
              <a:t>qatal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tabLst>
                <a:tab pos="5943600" algn="l"/>
              </a:tabLst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823325" y="1219200"/>
            <a:ext cx="136525" cy="323850"/>
          </a:xfrm>
          <a:prstGeom prst="ellipse">
            <a:avLst/>
          </a:prstGeom>
          <a:solidFill>
            <a:srgbClr val="FF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86575" y="1790700"/>
            <a:ext cx="304800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68725" y="1790700"/>
            <a:ext cx="390524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358900" y="1790700"/>
            <a:ext cx="253999" cy="49530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838200" y="3429000"/>
            <a:ext cx="1425606" cy="438150"/>
          </a:xfrm>
          <a:prstGeom prst="ellipse">
            <a:avLst/>
          </a:prstGeom>
          <a:solidFill>
            <a:srgbClr val="FF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8200" y="4011966"/>
            <a:ext cx="1194786" cy="438150"/>
          </a:xfrm>
          <a:prstGeom prst="ellipse">
            <a:avLst/>
          </a:prstGeom>
          <a:solidFill>
            <a:srgbClr val="0000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/>
              <a:t>Verb charts for </a:t>
            </a:r>
            <a:r>
              <a:rPr lang="en-US" dirty="0" err="1"/>
              <a:t>qatal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11430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וַיְהִי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בַבֹּ֫קֶר </a:t>
            </a:r>
            <a:r>
              <a:rPr lang="he-IL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וַיֹּ֫אמֶר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אֶל־לָבָן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מַה־זֹּאת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עָשִׂ֫יתָ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לִּי הֲלֹא בְרָחֵל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עָבַ֫דְתִּי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עִמָּךְ וְלָ֫מָּה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רִמִּיתָ֫נִי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78165" y="2895600"/>
            <a:ext cx="159319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What does this</a:t>
            </a:r>
          </a:p>
          <a:p>
            <a:pPr algn="ctr"/>
            <a:r>
              <a:rPr lang="en-US" b="1" dirty="0" err="1" smtClean="0"/>
              <a:t>qamets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indicate?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6074761" y="2286000"/>
            <a:ext cx="1469039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4724400" y="2286000"/>
            <a:ext cx="1350361" cy="609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43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8168</TotalTime>
  <Words>1283</Words>
  <Application>Microsoft Office PowerPoint</Application>
  <PresentationFormat>On-screen Show (4:3)</PresentationFormat>
  <Paragraphs>222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Rocine Lesson 15</vt:lpstr>
      <vt:lpstr>Goals</vt:lpstr>
      <vt:lpstr>Preposition with the nikkud of the definite article</vt:lpstr>
      <vt:lpstr>Preposition with the nikkud of the definite article</vt:lpstr>
      <vt:lpstr>Preposition with the nikkud of the definite article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Verb charts for qatal</vt:lpstr>
      <vt:lpstr>Qal Qatal (STRONG verb)</vt:lpstr>
      <vt:lpstr>Questions, questions</vt:lpstr>
      <vt:lpstr>Questions, questions</vt:lpstr>
      <vt:lpstr>Questions, questions</vt:lpstr>
      <vt:lpstr>Questions, questions</vt:lpstr>
      <vt:lpstr>Pausal forms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721</cp:revision>
  <cp:lastPrinted>2013-11-05T02:18:07Z</cp:lastPrinted>
  <dcterms:created xsi:type="dcterms:W3CDTF">2006-08-16T00:00:00Z</dcterms:created>
  <dcterms:modified xsi:type="dcterms:W3CDTF">2015-07-28T00:29:25Z</dcterms:modified>
</cp:coreProperties>
</file>