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604" r:id="rId2"/>
    <p:sldId id="660" r:id="rId3"/>
    <p:sldId id="663" r:id="rId4"/>
    <p:sldId id="669" r:id="rId5"/>
    <p:sldId id="668" r:id="rId6"/>
    <p:sldId id="670" r:id="rId7"/>
    <p:sldId id="671" r:id="rId8"/>
    <p:sldId id="672" r:id="rId9"/>
    <p:sldId id="673" r:id="rId10"/>
    <p:sldId id="674" r:id="rId11"/>
    <p:sldId id="675" r:id="rId12"/>
    <p:sldId id="676" r:id="rId13"/>
    <p:sldId id="677" r:id="rId14"/>
    <p:sldId id="678" r:id="rId15"/>
    <p:sldId id="679" r:id="rId16"/>
    <p:sldId id="680" r:id="rId17"/>
    <p:sldId id="681" r:id="rId18"/>
    <p:sldId id="682" r:id="rId19"/>
    <p:sldId id="684" r:id="rId20"/>
    <p:sldId id="683" r:id="rId21"/>
    <p:sldId id="685" r:id="rId22"/>
    <p:sldId id="686" r:id="rId23"/>
    <p:sldId id="689" r:id="rId24"/>
    <p:sldId id="728" r:id="rId25"/>
    <p:sldId id="729" r:id="rId26"/>
    <p:sldId id="691" r:id="rId27"/>
    <p:sldId id="690" r:id="rId28"/>
    <p:sldId id="705" r:id="rId29"/>
    <p:sldId id="731" r:id="rId30"/>
    <p:sldId id="725" r:id="rId31"/>
    <p:sldId id="712" r:id="rId32"/>
    <p:sldId id="713" r:id="rId33"/>
    <p:sldId id="714" r:id="rId34"/>
    <p:sldId id="715" r:id="rId35"/>
    <p:sldId id="716" r:id="rId36"/>
    <p:sldId id="727" r:id="rId37"/>
    <p:sldId id="724" r:id="rId3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C3B06"/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25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4/14/2015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וְאוֹתָם לֹא יַעֲשׂוּ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Ezekiel 33:31</a:t>
            </a:r>
          </a:p>
        </p:txBody>
      </p:sp>
    </p:spTree>
    <p:extLst>
      <p:ext uri="{BB962C8B-B14F-4D97-AF65-F5344CB8AC3E}">
        <p14:creationId xmlns:p14="http://schemas.microsoft.com/office/powerpoint/2010/main" val="44574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Let’s start by looking at our lesson verse.</a:t>
            </a:r>
            <a:endParaRPr lang="en-US" dirty="0"/>
          </a:p>
          <a:p>
            <a:r>
              <a:rPr lang="en-US" dirty="0" smtClean="0"/>
              <a:t>From previous verses we know this is in direct speech and it is predicting the future, i.e. our genre is Predictive Narrative, one of the Direct Speech genres (see </a:t>
            </a:r>
            <a:r>
              <a:rPr lang="en-US" dirty="0" err="1" smtClean="0"/>
              <a:t>Rocine</a:t>
            </a:r>
            <a:r>
              <a:rPr lang="en-US" dirty="0" smtClean="0"/>
              <a:t> p. 63, 65).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וְאוֹתָם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7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Let’s parse the first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וְשָׁמְעוּ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אֶת־דְּבָרֶ֫יךָ וְאוֹתָם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07180"/>
              </p:ext>
            </p:extLst>
          </p:nvPr>
        </p:nvGraphicFramePr>
        <p:xfrm>
          <a:off x="533400" y="29718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שמע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44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Let’s parse the first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וְשָׁמְעוּ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אֶת־דְּבָרֶ֫יךָ וְאוֹתָם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97691"/>
              </p:ext>
            </p:extLst>
          </p:nvPr>
        </p:nvGraphicFramePr>
        <p:xfrm>
          <a:off x="533400" y="2971800"/>
          <a:ext cx="8054062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271812"/>
                <a:gridCol w="1404967"/>
                <a:gridCol w="2451275"/>
                <a:gridCol w="1259387"/>
              </a:tblGrid>
              <a:tr h="11222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Person, Gender,</a:t>
                      </a:r>
                    </a:p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שמע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3cp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(note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common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not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masculine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Predictive Narrative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hear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9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If this is Predictive Narrative </a:t>
            </a:r>
            <a:r>
              <a:rPr lang="en-US" sz="1400" dirty="0" smtClean="0"/>
              <a:t>(which it is) </a:t>
            </a:r>
            <a:r>
              <a:rPr lang="en-US" dirty="0" smtClean="0"/>
              <a:t>how could we translate the first clause? </a:t>
            </a:r>
            <a:r>
              <a:rPr lang="en-US" sz="1400" dirty="0" smtClean="0"/>
              <a:t>(note the </a:t>
            </a:r>
            <a:r>
              <a:rPr lang="en-US" sz="1400" dirty="0" err="1" smtClean="0"/>
              <a:t>yod</a:t>
            </a:r>
            <a:r>
              <a:rPr lang="en-US" sz="1400" dirty="0" smtClean="0"/>
              <a:t> in the last word)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וְאוֹתָם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40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If this is Predictive Narrative </a:t>
            </a:r>
            <a:r>
              <a:rPr lang="en-US" sz="1400" dirty="0" smtClean="0"/>
              <a:t>(which it is) </a:t>
            </a:r>
            <a:r>
              <a:rPr lang="en-US" dirty="0" smtClean="0"/>
              <a:t>how could we translate the first clause? </a:t>
            </a:r>
            <a:r>
              <a:rPr lang="en-US" sz="1400" dirty="0" smtClean="0"/>
              <a:t>(note the </a:t>
            </a:r>
            <a:r>
              <a:rPr lang="en-US" sz="1400" dirty="0" err="1" smtClean="0"/>
              <a:t>yod</a:t>
            </a:r>
            <a:r>
              <a:rPr lang="en-US" sz="1400" dirty="0" smtClean="0"/>
              <a:t> in the last word)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</a:rPr>
              <a:t>“They will be hearers of your words…”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וְאוֹתָם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239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next word consists of 3 parts. </a:t>
            </a:r>
          </a:p>
          <a:p>
            <a:pPr marL="457200" lvl="1" indent="0">
              <a:buNone/>
            </a:pPr>
            <a:r>
              <a:rPr lang="en-US" sz="1200" dirty="0" smtClean="0"/>
              <a:t>(Note that the </a:t>
            </a:r>
            <a:r>
              <a:rPr lang="en-US" sz="1200" dirty="0" err="1" smtClean="0"/>
              <a:t>qamets</a:t>
            </a:r>
            <a:r>
              <a:rPr lang="en-US" sz="1200" dirty="0" smtClean="0"/>
              <a:t> should be </a:t>
            </a:r>
            <a:r>
              <a:rPr lang="en-US" sz="1200" dirty="0" err="1" smtClean="0"/>
              <a:t>coloured</a:t>
            </a:r>
            <a:r>
              <a:rPr lang="en-US" sz="1200" dirty="0" smtClean="0"/>
              <a:t> red too as it’s part of the pronominal suffix. Unfortunately Microsoft’s implementation of </a:t>
            </a:r>
            <a:r>
              <a:rPr lang="en-US" sz="1200" dirty="0" err="1" smtClean="0"/>
              <a:t>unicode</a:t>
            </a:r>
            <a:r>
              <a:rPr lang="en-US" sz="1200" dirty="0" smtClean="0"/>
              <a:t> Hebrew doesn’t always allow you to select a vowel separately from the consonant that precedes it.)</a:t>
            </a:r>
          </a:p>
          <a:p>
            <a:r>
              <a:rPr lang="en-US" dirty="0" smtClean="0"/>
              <a:t>Can you guess what it means and how it functions in the clause?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289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next word consists of 3 parts. </a:t>
            </a:r>
          </a:p>
          <a:p>
            <a:pPr marL="457200" lvl="1" indent="0">
              <a:buNone/>
            </a:pPr>
            <a:r>
              <a:rPr lang="en-US" sz="1200" dirty="0" smtClean="0"/>
              <a:t>(Note that the </a:t>
            </a:r>
            <a:r>
              <a:rPr lang="en-US" sz="1200" dirty="0" err="1" smtClean="0"/>
              <a:t>qamets</a:t>
            </a:r>
            <a:r>
              <a:rPr lang="en-US" sz="1200" dirty="0" smtClean="0"/>
              <a:t> should be </a:t>
            </a:r>
            <a:r>
              <a:rPr lang="en-US" sz="1200" dirty="0" err="1" smtClean="0"/>
              <a:t>coloured</a:t>
            </a:r>
            <a:r>
              <a:rPr lang="en-US" sz="1200" dirty="0" smtClean="0"/>
              <a:t> red too as it’s part of the pronominal suffix. Unfortunately Microsoft’s implementation of </a:t>
            </a:r>
            <a:r>
              <a:rPr lang="en-US" sz="1200" dirty="0" err="1" smtClean="0"/>
              <a:t>unicode</a:t>
            </a:r>
            <a:r>
              <a:rPr lang="en-US" sz="1200" dirty="0" smtClean="0"/>
              <a:t> Hebrew doesn’t always allow you to select a vowel separately from the consonant that precedes it.)</a:t>
            </a:r>
          </a:p>
          <a:p>
            <a:r>
              <a:rPr lang="en-US" dirty="0" smtClean="0"/>
              <a:t>Can you guess what it means and how it functions in the clause?</a:t>
            </a:r>
          </a:p>
          <a:p>
            <a:pPr lvl="1"/>
            <a:r>
              <a:rPr lang="en-US" dirty="0" smtClean="0"/>
              <a:t>It’s the DDO with the 3mp suffix</a:t>
            </a:r>
          </a:p>
          <a:p>
            <a:pPr lvl="1"/>
            <a:r>
              <a:rPr lang="en-US" i="1" dirty="0" smtClean="0"/>
              <a:t>“</a:t>
            </a:r>
            <a:r>
              <a:rPr lang="en-US" i="1" dirty="0" smtClean="0">
                <a:solidFill>
                  <a:srgbClr val="0000FF"/>
                </a:solidFill>
              </a:rPr>
              <a:t>them</a:t>
            </a:r>
            <a:r>
              <a:rPr lang="en-US" i="1" dirty="0" smtClean="0"/>
              <a:t>”</a:t>
            </a:r>
            <a:r>
              <a:rPr lang="en-US" dirty="0" smtClean="0"/>
              <a:t> as a fronted direct object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יַעֲשׂוּ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16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root of the last word is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עשׂה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Is this a </a:t>
            </a:r>
            <a:r>
              <a:rPr lang="en-US" dirty="0" err="1" smtClean="0"/>
              <a:t>qatal</a:t>
            </a:r>
            <a:r>
              <a:rPr lang="en-US" dirty="0" smtClean="0"/>
              <a:t> or a </a:t>
            </a:r>
            <a:r>
              <a:rPr lang="en-US" dirty="0" err="1" smtClean="0"/>
              <a:t>yiqtol</a:t>
            </a:r>
            <a:r>
              <a:rPr lang="en-US" dirty="0" smtClean="0"/>
              <a:t>, and how could you translated it?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וְאוֹתָם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549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This is the X-</a:t>
            </a:r>
            <a:r>
              <a:rPr lang="en-US" dirty="0" err="1" smtClean="0"/>
              <a:t>yiqtol</a:t>
            </a:r>
            <a:r>
              <a:rPr lang="en-US" dirty="0" smtClean="0"/>
              <a:t> construction.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676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6764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6764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This is the X-</a:t>
            </a:r>
            <a:r>
              <a:rPr lang="en-US" dirty="0" err="1" smtClean="0"/>
              <a:t>yiqtol</a:t>
            </a:r>
            <a:r>
              <a:rPr lang="en-US" dirty="0" smtClean="0"/>
              <a:t> construction.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waw</a:t>
            </a:r>
            <a:r>
              <a:rPr lang="en-US" dirty="0" smtClean="0"/>
              <a:t> starts the clause.</a:t>
            </a:r>
          </a:p>
          <a:p>
            <a:pPr lvl="1"/>
            <a:r>
              <a:rPr lang="en-US" dirty="0" smtClean="0"/>
              <a:t>But then something comes between it and the verb.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676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6764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6764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5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endParaRPr lang="en-US" dirty="0" smtClean="0"/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dirty="0"/>
              <a:t>nouns with </a:t>
            </a:r>
            <a:r>
              <a:rPr lang="en-US" dirty="0">
                <a:solidFill>
                  <a:srgbClr val="0000FF"/>
                </a:solidFill>
              </a:rPr>
              <a:t>pronominal suffixes </a:t>
            </a:r>
            <a:r>
              <a:rPr lang="en-US" dirty="0" smtClean="0"/>
              <a:t>attached</a:t>
            </a:r>
            <a:endParaRPr lang="en-US" dirty="0"/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X-</a:t>
            </a:r>
            <a:r>
              <a:rPr lang="en-US" dirty="0" err="1">
                <a:solidFill>
                  <a:srgbClr val="0000FF"/>
                </a:solidFill>
              </a:rPr>
              <a:t>yiqtol</a:t>
            </a:r>
            <a:r>
              <a:rPr lang="en-US" dirty="0"/>
              <a:t> </a:t>
            </a:r>
            <a:r>
              <a:rPr lang="en-US" dirty="0" smtClean="0"/>
              <a:t>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This is the X-</a:t>
            </a:r>
            <a:r>
              <a:rPr lang="en-US" dirty="0" err="1" smtClean="0"/>
              <a:t>yiqtol</a:t>
            </a:r>
            <a:r>
              <a:rPr lang="en-US" dirty="0" smtClean="0"/>
              <a:t> construction.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waw</a:t>
            </a:r>
            <a:r>
              <a:rPr lang="en-US" dirty="0" smtClean="0"/>
              <a:t> starts the clause.</a:t>
            </a:r>
          </a:p>
          <a:p>
            <a:pPr lvl="1"/>
            <a:r>
              <a:rPr lang="en-US" dirty="0" smtClean="0"/>
              <a:t>But then something comes between it and the verb. </a:t>
            </a:r>
          </a:p>
          <a:p>
            <a:pPr lvl="2"/>
            <a:r>
              <a:rPr lang="en-US" dirty="0" smtClean="0"/>
              <a:t>The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X. </a:t>
            </a:r>
          </a:p>
          <a:p>
            <a:pPr lvl="2"/>
            <a:r>
              <a:rPr lang="en-US" dirty="0" smtClean="0"/>
              <a:t>It’s in a </a:t>
            </a:r>
            <a:r>
              <a:rPr lang="en-US" i="1" dirty="0" smtClean="0"/>
              <a:t>fronted position</a:t>
            </a:r>
            <a:r>
              <a:rPr lang="en-US" dirty="0" smtClean="0"/>
              <a:t>, and so it’s in </a:t>
            </a:r>
            <a:r>
              <a:rPr lang="en-US" i="1" dirty="0" smtClean="0"/>
              <a:t>focus</a:t>
            </a:r>
            <a:r>
              <a:rPr lang="en-US" dirty="0" smtClean="0"/>
              <a:t> or it is the </a:t>
            </a:r>
            <a:r>
              <a:rPr lang="en-US" i="1" dirty="0" smtClean="0"/>
              <a:t>topic </a:t>
            </a:r>
            <a:r>
              <a:rPr lang="en-US" dirty="0" smtClean="0"/>
              <a:t>of consideration.</a:t>
            </a:r>
          </a:p>
          <a:p>
            <a:pPr lvl="2"/>
            <a:r>
              <a:rPr lang="en-US" dirty="0" smtClean="0"/>
              <a:t>Hence the function is called </a:t>
            </a:r>
            <a:r>
              <a:rPr lang="en-US" u="sng" dirty="0" smtClean="0"/>
              <a:t>Topicalization</a:t>
            </a:r>
            <a:r>
              <a:rPr lang="en-US" dirty="0" smtClean="0"/>
              <a:t>, just as with the x-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676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6764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6764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So </a:t>
            </a:r>
            <a:r>
              <a:rPr lang="en-US" dirty="0" smtClean="0"/>
              <a:t>is it Topicalization </a:t>
            </a:r>
            <a:r>
              <a:rPr lang="en-US" dirty="0" smtClean="0"/>
              <a:t>just like the x-</a:t>
            </a:r>
            <a:r>
              <a:rPr lang="en-US" dirty="0" err="1" smtClean="0"/>
              <a:t>qatal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you guess how it might be different?</a:t>
            </a:r>
          </a:p>
          <a:p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676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6764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6764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9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The difference is tense. </a:t>
            </a:r>
          </a:p>
          <a:p>
            <a:r>
              <a:rPr lang="en-US" dirty="0" err="1" smtClean="0"/>
              <a:t>Yiqtol</a:t>
            </a:r>
            <a:r>
              <a:rPr lang="en-US" dirty="0" smtClean="0"/>
              <a:t> is non-past, i.e. future or present.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676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6764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6764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8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RULE</a:t>
            </a:r>
            <a:r>
              <a:rPr lang="en-US" sz="2800" dirty="0"/>
              <a:t>: The </a:t>
            </a:r>
            <a:r>
              <a:rPr lang="en-US" sz="2800" b="1" dirty="0"/>
              <a:t>X-</a:t>
            </a:r>
            <a:r>
              <a:rPr lang="en-US" sz="2800" b="1" dirty="0" err="1"/>
              <a:t>yiqtol</a:t>
            </a:r>
            <a:r>
              <a:rPr lang="en-US" sz="2800" dirty="0"/>
              <a:t> construction in the </a:t>
            </a:r>
            <a:r>
              <a:rPr lang="en-US" sz="2800" b="1" dirty="0"/>
              <a:t>+projection </a:t>
            </a:r>
            <a:r>
              <a:rPr lang="en-US" sz="2800" dirty="0"/>
              <a:t>genres has the multi-faceted function </a:t>
            </a:r>
            <a:r>
              <a:rPr lang="en-US" sz="2800" b="1" i="1" dirty="0" err="1"/>
              <a:t>topicalization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Translate </a:t>
            </a:r>
            <a:r>
              <a:rPr lang="en-US" sz="2800" dirty="0"/>
              <a:t>X-</a:t>
            </a:r>
            <a:r>
              <a:rPr lang="en-US" sz="2800" dirty="0" err="1"/>
              <a:t>yiqtol</a:t>
            </a:r>
            <a:r>
              <a:rPr lang="en-US" sz="2800" dirty="0"/>
              <a:t> constructions in the +projection genres in </a:t>
            </a:r>
            <a:r>
              <a:rPr lang="en-US" sz="2800" b="1" dirty="0"/>
              <a:t>future or present</a:t>
            </a:r>
            <a:r>
              <a:rPr lang="en-US" sz="2800" dirty="0"/>
              <a:t> time as follows:</a:t>
            </a:r>
          </a:p>
          <a:p>
            <a:pPr marL="0" indent="0">
              <a:buNone/>
            </a:pPr>
            <a:r>
              <a:rPr lang="en-US" sz="2800" b="1" dirty="0" smtClean="0"/>
              <a:t>Future</a:t>
            </a:r>
            <a:r>
              <a:rPr lang="en-US" sz="2800" b="1" dirty="0"/>
              <a:t>: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000" b="1" i="1" dirty="0" smtClean="0"/>
              <a:t>(</a:t>
            </a:r>
            <a:r>
              <a:rPr lang="en-US" sz="2000" b="1" i="1" dirty="0"/>
              <a:t>And)It </a:t>
            </a:r>
            <a:r>
              <a:rPr lang="en-US" sz="2000" b="1" i="1" dirty="0">
                <a:solidFill>
                  <a:srgbClr val="FF00FF"/>
                </a:solidFill>
              </a:rPr>
              <a:t>will be</a:t>
            </a:r>
            <a:r>
              <a:rPr lang="en-US" sz="2000" b="1" i="1" u="sng" dirty="0"/>
              <a:t>     (Fronted X-element)     </a:t>
            </a:r>
            <a:r>
              <a:rPr lang="en-US" sz="2000" b="1" i="1" dirty="0"/>
              <a:t>who(that) </a:t>
            </a:r>
            <a:r>
              <a:rPr lang="en-US" sz="2000" b="1" i="1" dirty="0">
                <a:solidFill>
                  <a:srgbClr val="FF00FF"/>
                </a:solidFill>
              </a:rPr>
              <a:t>will</a:t>
            </a:r>
            <a:r>
              <a:rPr lang="en-US" sz="2000" b="1" i="1" dirty="0"/>
              <a:t> </a:t>
            </a:r>
            <a:r>
              <a:rPr lang="en-US" sz="2000" b="1" i="1" u="sng" dirty="0"/>
              <a:t>    (Remainder of clause)</a:t>
            </a:r>
          </a:p>
          <a:p>
            <a:pPr marL="0" indent="0">
              <a:buNone/>
            </a:pPr>
            <a:r>
              <a:rPr lang="en-US" sz="2800" b="1" dirty="0" smtClean="0"/>
              <a:t>Present</a:t>
            </a:r>
            <a:r>
              <a:rPr lang="en-US" sz="2800" b="1" dirty="0"/>
              <a:t>: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000" b="1" i="1" dirty="0" smtClean="0"/>
              <a:t>(</a:t>
            </a:r>
            <a:r>
              <a:rPr lang="en-US" sz="2000" b="1" i="1" dirty="0"/>
              <a:t>And)It </a:t>
            </a:r>
            <a:r>
              <a:rPr lang="en-US" sz="2000" b="1" i="1" dirty="0">
                <a:solidFill>
                  <a:srgbClr val="FF00FF"/>
                </a:solidFill>
              </a:rPr>
              <a:t>is</a:t>
            </a:r>
            <a:r>
              <a:rPr lang="en-US" sz="2000" b="1" i="1" u="sng" dirty="0"/>
              <a:t>     (Fronted X-element     </a:t>
            </a:r>
            <a:r>
              <a:rPr lang="en-US" sz="2000" b="1" i="1" dirty="0"/>
              <a:t>who(that)</a:t>
            </a:r>
            <a:r>
              <a:rPr lang="en-US" sz="2000" b="1" i="1" u="sng" dirty="0"/>
              <a:t>     (Remainder of present time clause</a:t>
            </a:r>
            <a:r>
              <a:rPr lang="en-US" sz="2000" b="1" i="1" u="sng" dirty="0" smtClean="0"/>
              <a:t>)</a:t>
            </a:r>
            <a:endParaRPr lang="en-US" sz="2000" b="1" i="1" u="sn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371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3716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3716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0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X-</a:t>
            </a:r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RULE</a:t>
            </a:r>
            <a:r>
              <a:rPr lang="en-US" sz="2800" dirty="0"/>
              <a:t>: The </a:t>
            </a:r>
            <a:r>
              <a:rPr lang="en-US" sz="2800" b="1" dirty="0"/>
              <a:t>X-</a:t>
            </a:r>
            <a:r>
              <a:rPr lang="en-US" sz="2800" b="1" dirty="0" err="1"/>
              <a:t>yiqtol</a:t>
            </a:r>
            <a:r>
              <a:rPr lang="en-US" sz="2800" dirty="0"/>
              <a:t> construction in the </a:t>
            </a:r>
            <a:r>
              <a:rPr lang="en-US" sz="2800" b="1" dirty="0"/>
              <a:t>+projection </a:t>
            </a:r>
            <a:r>
              <a:rPr lang="en-US" sz="2800" dirty="0"/>
              <a:t>genres has the multi-faceted function </a:t>
            </a:r>
            <a:r>
              <a:rPr lang="en-US" sz="2800" b="1" i="1" dirty="0" err="1"/>
              <a:t>topicalization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Translate </a:t>
            </a:r>
            <a:r>
              <a:rPr lang="en-US" sz="2800" dirty="0"/>
              <a:t>X-</a:t>
            </a:r>
            <a:r>
              <a:rPr lang="en-US" sz="2800" dirty="0" err="1"/>
              <a:t>yiqtol</a:t>
            </a:r>
            <a:r>
              <a:rPr lang="en-US" sz="2800" dirty="0"/>
              <a:t> constructions in the +projection genres in </a:t>
            </a:r>
            <a:r>
              <a:rPr lang="en-US" sz="2800" b="1" dirty="0"/>
              <a:t>future or present</a:t>
            </a:r>
            <a:r>
              <a:rPr lang="en-US" sz="2800" dirty="0"/>
              <a:t> time as follows:</a:t>
            </a:r>
          </a:p>
          <a:p>
            <a:pPr marL="0" indent="0">
              <a:buNone/>
            </a:pPr>
            <a:r>
              <a:rPr lang="en-US" sz="2800" b="1" dirty="0" smtClean="0"/>
              <a:t>Future</a:t>
            </a:r>
            <a:r>
              <a:rPr lang="en-US" sz="2800" b="1" dirty="0"/>
              <a:t>: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000" b="1" i="1" dirty="0" smtClean="0"/>
              <a:t>(</a:t>
            </a:r>
            <a:r>
              <a:rPr lang="en-US" sz="2000" b="1" i="1" dirty="0"/>
              <a:t>And)It </a:t>
            </a:r>
            <a:r>
              <a:rPr lang="en-US" sz="2000" b="1" i="1" dirty="0">
                <a:solidFill>
                  <a:srgbClr val="FF00FF"/>
                </a:solidFill>
              </a:rPr>
              <a:t>will be</a:t>
            </a:r>
            <a:r>
              <a:rPr lang="en-US" sz="2000" b="1" i="1" u="sng" dirty="0"/>
              <a:t>     (Fronted X-element)     </a:t>
            </a:r>
            <a:r>
              <a:rPr lang="en-US" sz="2000" b="1" i="1" dirty="0"/>
              <a:t>who(that) </a:t>
            </a:r>
            <a:r>
              <a:rPr lang="en-US" sz="2000" b="1" i="1" dirty="0">
                <a:solidFill>
                  <a:srgbClr val="FF00FF"/>
                </a:solidFill>
              </a:rPr>
              <a:t>will</a:t>
            </a:r>
            <a:r>
              <a:rPr lang="en-US" sz="2000" b="1" i="1" dirty="0"/>
              <a:t> </a:t>
            </a:r>
            <a:r>
              <a:rPr lang="en-US" sz="2000" b="1" i="1" u="sng" dirty="0"/>
              <a:t>    (Remainder of clause)</a:t>
            </a:r>
          </a:p>
          <a:p>
            <a:pPr marL="0" indent="0">
              <a:buNone/>
            </a:pPr>
            <a:r>
              <a:rPr lang="en-US" sz="2800" b="1" dirty="0" smtClean="0"/>
              <a:t>Present</a:t>
            </a:r>
            <a:r>
              <a:rPr lang="en-US" sz="2800" b="1" dirty="0"/>
              <a:t>: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000" b="1" i="1" dirty="0" smtClean="0"/>
              <a:t>(</a:t>
            </a:r>
            <a:r>
              <a:rPr lang="en-US" sz="2000" b="1" i="1" dirty="0"/>
              <a:t>And)It </a:t>
            </a:r>
            <a:r>
              <a:rPr lang="en-US" sz="2000" b="1" i="1" dirty="0">
                <a:solidFill>
                  <a:srgbClr val="FF00FF"/>
                </a:solidFill>
              </a:rPr>
              <a:t>is</a:t>
            </a:r>
            <a:r>
              <a:rPr lang="en-US" sz="2000" b="1" i="1" u="sng" dirty="0"/>
              <a:t>     (Fronted X-element     </a:t>
            </a:r>
            <a:r>
              <a:rPr lang="en-US" sz="2000" b="1" i="1" dirty="0"/>
              <a:t>who(that)</a:t>
            </a:r>
            <a:r>
              <a:rPr lang="en-US" sz="2000" b="1" i="1" u="sng" dirty="0"/>
              <a:t>     (Remainder of present time clause</a:t>
            </a:r>
            <a:r>
              <a:rPr lang="en-US" sz="2000" b="1" i="1" u="sng" dirty="0" smtClean="0"/>
              <a:t>)</a:t>
            </a:r>
            <a:endParaRPr lang="en-US" sz="2000" b="1" i="1" u="sn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838200"/>
            <a:ext cx="9144000" cy="674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וְשָׁמְעוּ אֶת־דְּבָרֶ֫יךָ וְ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אוֹתָם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לֹא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יַעֲשׂוּ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33800" y="1371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1371600"/>
            <a:ext cx="713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yiqtol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1371600"/>
            <a:ext cx="6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waw</a:t>
            </a: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152400" y="5715000"/>
            <a:ext cx="88392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572500" algn="r"/>
              </a:tabLst>
            </a:pPr>
            <a:r>
              <a:rPr lang="en-US" sz="2800" b="1" dirty="0" smtClean="0"/>
              <a:t>X-</a:t>
            </a:r>
            <a:r>
              <a:rPr lang="en-US" sz="2800" b="1" dirty="0" err="1" smtClean="0"/>
              <a:t>qatal</a:t>
            </a:r>
            <a:r>
              <a:rPr lang="en-US" sz="2800" b="1" dirty="0" smtClean="0"/>
              <a:t>:</a:t>
            </a:r>
          </a:p>
          <a:p>
            <a:pPr marL="0" indent="0">
              <a:buNone/>
              <a:tabLst>
                <a:tab pos="8629650" algn="r"/>
              </a:tabLst>
            </a:pPr>
            <a:r>
              <a:rPr lang="en-US" sz="2000" b="1" i="1" dirty="0" smtClean="0"/>
              <a:t>(And)It </a:t>
            </a:r>
            <a:r>
              <a:rPr lang="en-US" sz="2000" b="1" i="1" dirty="0" smtClean="0">
                <a:solidFill>
                  <a:srgbClr val="FF00FF"/>
                </a:solidFill>
              </a:rPr>
              <a:t>was</a:t>
            </a:r>
            <a:r>
              <a:rPr lang="en-US" sz="2000" b="1" i="1" dirty="0" smtClean="0"/>
              <a:t> </a:t>
            </a:r>
            <a:r>
              <a:rPr lang="en-US" sz="2000" b="1" i="1" u="sng" dirty="0" smtClean="0"/>
              <a:t>(Fronted X-element     </a:t>
            </a:r>
            <a:r>
              <a:rPr lang="en-US" sz="2000" b="1" i="1" dirty="0" smtClean="0"/>
              <a:t>who(that)</a:t>
            </a:r>
            <a:r>
              <a:rPr lang="en-US" sz="2000" b="1" i="1" u="sng" dirty="0" smtClean="0"/>
              <a:t>     (Remainder of clause)</a:t>
            </a:r>
            <a:r>
              <a:rPr lang="en-US" sz="2000" b="1" i="1" dirty="0" smtClean="0"/>
              <a:t>	</a:t>
            </a:r>
            <a:r>
              <a:rPr lang="en-US" sz="2000" b="1" dirty="0"/>
              <a:t> </a:t>
            </a:r>
            <a:r>
              <a:rPr lang="en-US" sz="1200" b="1" dirty="0" smtClean="0"/>
              <a:t>(</a:t>
            </a:r>
            <a:r>
              <a:rPr lang="en-US" sz="1200" b="1" dirty="0" err="1" smtClean="0"/>
              <a:t>Rocine</a:t>
            </a:r>
            <a:r>
              <a:rPr lang="en-US" sz="1200" b="1" dirty="0" smtClean="0"/>
              <a:t> </a:t>
            </a:r>
            <a:r>
              <a:rPr lang="en-US" sz="1200" b="1" dirty="0"/>
              <a:t>5.3c, p. </a:t>
            </a:r>
            <a:r>
              <a:rPr lang="en-US" sz="1200" b="1" dirty="0" smtClean="0"/>
              <a:t>23)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77840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Verbs (with X-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5600" y="5188803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3"/>
          <p:cNvSpPr>
            <a:spLocks noGrp="1"/>
          </p:cNvSpPr>
          <p:nvPr>
            <p:ph idx="1"/>
          </p:nvPr>
        </p:nvSpPr>
        <p:spPr>
          <a:xfrm>
            <a:off x="210496" y="762000"/>
            <a:ext cx="8781104" cy="583346"/>
          </a:xfrm>
        </p:spPr>
        <p:txBody>
          <a:bodyPr>
            <a:normAutofit/>
          </a:bodyPr>
          <a:lstStyle/>
          <a:p>
            <a:r>
              <a:rPr lang="en-US" dirty="0" smtClean="0"/>
              <a:t>Now let’s complete the verb chart we had above.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4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5186481"/>
            <a:ext cx="3352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will be </a:t>
            </a:r>
            <a:r>
              <a:rPr lang="en-US" sz="1200" i="1" u="sng" dirty="0" smtClean="0"/>
              <a:t> </a:t>
            </a:r>
            <a:r>
              <a:rPr lang="en-US" sz="1200" u="sng" dirty="0" smtClean="0"/>
              <a:t>X </a:t>
            </a:r>
            <a:r>
              <a:rPr lang="en-US" sz="1200" dirty="0" smtClean="0"/>
              <a:t> </a:t>
            </a:r>
            <a:r>
              <a:rPr lang="en-US" sz="1200" i="1" dirty="0" smtClean="0"/>
              <a:t>who(that) will </a:t>
            </a:r>
            <a:r>
              <a:rPr lang="en-US" sz="1200" dirty="0" smtClean="0"/>
              <a:t>____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 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is         </a:t>
            </a:r>
            <a:r>
              <a:rPr lang="en-US" sz="1200" i="1" u="sng" dirty="0" smtClean="0"/>
              <a:t> </a:t>
            </a:r>
            <a:r>
              <a:rPr lang="en-US" sz="1200" u="sng" dirty="0"/>
              <a:t>X </a:t>
            </a:r>
            <a:r>
              <a:rPr lang="en-US" sz="1200" dirty="0"/>
              <a:t> </a:t>
            </a:r>
            <a:r>
              <a:rPr lang="en-US" sz="1200" i="1" dirty="0"/>
              <a:t>who(that) </a:t>
            </a:r>
            <a:r>
              <a:rPr lang="en-US" sz="1200" dirty="0" smtClean="0"/>
              <a:t>_______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Verbs (with X-</a:t>
            </a:r>
            <a:r>
              <a:rPr lang="en-US" dirty="0" err="1" smtClean="0"/>
              <a:t>yiqtol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four component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Hebrew </a:t>
            </a:r>
            <a:r>
              <a:rPr lang="en-US" dirty="0"/>
              <a:t>Verbal System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It is probably best to do the exercises in </a:t>
            </a:r>
            <a:r>
              <a:rPr lang="en-US" dirty="0" err="1" smtClean="0"/>
              <a:t>Rocine</a:t>
            </a:r>
            <a:r>
              <a:rPr lang="en-US" dirty="0" smtClean="0"/>
              <a:t> 14.5 before reading his section 14.4.</a:t>
            </a:r>
          </a:p>
        </p:txBody>
      </p:sp>
    </p:spTree>
    <p:extLst>
      <p:ext uri="{BB962C8B-B14F-4D97-AF65-F5344CB8AC3E}">
        <p14:creationId xmlns:p14="http://schemas.microsoft.com/office/powerpoint/2010/main" val="37834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660737"/>
            <a:ext cx="9144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/>
              <a:t>wayyiqtol</a:t>
            </a:r>
            <a:r>
              <a:rPr lang="en-US" sz="2000" dirty="0"/>
              <a:t>, </a:t>
            </a:r>
            <a:r>
              <a:rPr lang="en-US" sz="2000" dirty="0" err="1"/>
              <a:t>yiqtol</a:t>
            </a:r>
            <a:r>
              <a:rPr lang="en-US" sz="2000" dirty="0"/>
              <a:t>, </a:t>
            </a:r>
            <a:r>
              <a:rPr lang="en-US" sz="2000" dirty="0" err="1"/>
              <a:t>weqatal</a:t>
            </a:r>
            <a:r>
              <a:rPr lang="en-US" sz="2000" dirty="0"/>
              <a:t>, and </a:t>
            </a:r>
            <a:r>
              <a:rPr lang="en-US" sz="2000" dirty="0" err="1"/>
              <a:t>qatal</a:t>
            </a:r>
            <a:r>
              <a:rPr lang="en-US" sz="2000" dirty="0"/>
              <a:t> verb forms </a:t>
            </a:r>
            <a:r>
              <a:rPr lang="en-US" sz="2000" dirty="0" smtClean="0"/>
              <a:t>can be paired in 3 different ways to create a </a:t>
            </a:r>
            <a:r>
              <a:rPr lang="en-US" sz="2000" dirty="0"/>
              <a:t>simple overview of the Hebrew Verbal system as we have learned it so far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Here are the 4 forms. </a:t>
            </a:r>
            <a:r>
              <a:rPr lang="en-US" sz="1400" dirty="0" smtClean="0"/>
              <a:t>(Note that the X-forms are combined with the non-X forms.)</a:t>
            </a:r>
            <a:endParaRPr lang="en-US" sz="20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</p:spTree>
    <p:extLst>
      <p:ext uri="{BB962C8B-B14F-4D97-AF65-F5344CB8AC3E}">
        <p14:creationId xmlns:p14="http://schemas.microsoft.com/office/powerpoint/2010/main" val="129071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Let us look at each of the 3 pairings in turn.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</p:spTree>
    <p:extLst>
      <p:ext uri="{BB962C8B-B14F-4D97-AF65-F5344CB8AC3E}">
        <p14:creationId xmlns:p14="http://schemas.microsoft.com/office/powerpoint/2010/main" val="261553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to date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1" name="Content Placeholder 3"/>
          <p:cNvSpPr>
            <a:spLocks noGrp="1"/>
          </p:cNvSpPr>
          <p:nvPr>
            <p:ph idx="1"/>
          </p:nvPr>
        </p:nvSpPr>
        <p:spPr>
          <a:xfrm>
            <a:off x="6265588" y="5486400"/>
            <a:ext cx="1676400" cy="685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X-</a:t>
            </a:r>
            <a:r>
              <a:rPr lang="en-US" dirty="0" err="1" smtClean="0">
                <a:solidFill>
                  <a:srgbClr val="0000FF"/>
                </a:solidFill>
              </a:rPr>
              <a:t>yiqtol</a:t>
            </a:r>
            <a:endParaRPr lang="en-US" dirty="0"/>
          </a:p>
        </p:txBody>
      </p:sp>
      <p:sp>
        <p:nvSpPr>
          <p:cNvPr id="33" name="Right Brace 32"/>
          <p:cNvSpPr/>
          <p:nvPr/>
        </p:nvSpPr>
        <p:spPr>
          <a:xfrm rot="5400000">
            <a:off x="6812584" y="3432594"/>
            <a:ext cx="582409" cy="3470821"/>
          </a:xfrm>
          <a:prstGeom prst="righ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5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47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0" y="1219199"/>
            <a:ext cx="9144000" cy="28194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9144000" cy="28193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Genres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2139" y="1368623"/>
            <a:ext cx="2534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-Projection: Historical Narrative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2139" y="4188023"/>
            <a:ext cx="3721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+Projection: Predictive, Instructional, Hortatory</a:t>
            </a:r>
          </a:p>
        </p:txBody>
      </p:sp>
    </p:spTree>
    <p:extLst>
      <p:ext uri="{BB962C8B-B14F-4D97-AF65-F5344CB8AC3E}">
        <p14:creationId xmlns:p14="http://schemas.microsoft.com/office/powerpoint/2010/main" val="109658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06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281940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1" y="4038600"/>
            <a:ext cx="4648200" cy="28193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28194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0" y="4038600"/>
            <a:ext cx="4495800" cy="28193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Discourse Functions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Have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No </a:t>
            </a:r>
            <a:r>
              <a:rPr lang="en-US" sz="1400" b="1" dirty="0" err="1" smtClean="0"/>
              <a:t>waw</a:t>
            </a:r>
            <a:endParaRPr lang="en-US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Usu. </a:t>
            </a:r>
            <a:r>
              <a:rPr lang="en-US" sz="1400" b="1" dirty="0"/>
              <a:t>n</a:t>
            </a:r>
            <a:r>
              <a:rPr lang="en-US" sz="1400" b="1" dirty="0" smtClean="0"/>
              <a:t>ot </a:t>
            </a:r>
            <a:br>
              <a:rPr lang="en-US" sz="1400" b="1" dirty="0" smtClean="0"/>
            </a:b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14398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Mainline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Have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Clause-initial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Off-the-line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No </a:t>
            </a:r>
            <a:r>
              <a:rPr lang="en-US" sz="1400" b="1" dirty="0" err="1"/>
              <a:t>waw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Usu. not </a:t>
            </a:r>
            <a:br>
              <a:rPr lang="en-US" sz="1400" b="1" dirty="0"/>
            </a:br>
            <a:r>
              <a:rPr lang="en-US" sz="1400" b="1" dirty="0"/>
              <a:t>clause-initial</a:t>
            </a:r>
          </a:p>
        </p:txBody>
      </p:sp>
    </p:spTree>
    <p:extLst>
      <p:ext uri="{BB962C8B-B14F-4D97-AF65-F5344CB8AC3E}">
        <p14:creationId xmlns:p14="http://schemas.microsoft.com/office/powerpoint/2010/main" val="2073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660737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do these forms share?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89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774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861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4495801" y="1219199"/>
            <a:ext cx="4648199" cy="56388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1219199"/>
            <a:ext cx="4495800" cy="56388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Four Component Hebrew Verb System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-1" y="543580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Shared Meanings</a:t>
            </a:r>
            <a:endParaRPr lang="en-US" sz="2800" b="1" dirty="0"/>
          </a:p>
        </p:txBody>
      </p:sp>
      <p:sp>
        <p:nvSpPr>
          <p:cNvPr id="39" name="Rectangle 38"/>
          <p:cNvSpPr/>
          <p:nvPr/>
        </p:nvSpPr>
        <p:spPr>
          <a:xfrm>
            <a:off x="1541430" y="1600201"/>
            <a:ext cx="2268570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2000" y="2835154"/>
            <a:ext cx="3048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qatal</a:t>
            </a:r>
            <a:r>
              <a:rPr lang="en-US" sz="1200" dirty="0" smtClean="0"/>
              <a:t> = Topicalization (past)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43100" y="5871486"/>
            <a:ext cx="18669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363771" y="4451867"/>
            <a:ext cx="144622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51586" y="1600200"/>
            <a:ext cx="1622559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92945" y="301982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81600" y="5686820"/>
            <a:ext cx="339254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</a:t>
            </a:r>
            <a:r>
              <a:rPr lang="en-US" sz="1200" dirty="0" err="1" smtClean="0"/>
              <a:t>Yiqtol</a:t>
            </a:r>
            <a:r>
              <a:rPr lang="en-US" sz="1200" dirty="0"/>
              <a:t> </a:t>
            </a:r>
            <a:r>
              <a:rPr lang="en-US" sz="1200" dirty="0" smtClean="0"/>
              <a:t>= any; 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 </a:t>
            </a:r>
            <a:r>
              <a:rPr lang="en-US" sz="1200" dirty="0" err="1" smtClean="0"/>
              <a:t>Rel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smtClean="0"/>
              <a:t>X-</a:t>
            </a:r>
            <a:r>
              <a:rPr lang="en-US" sz="1200" dirty="0" err="1" smtClean="0"/>
              <a:t>yiqtol</a:t>
            </a:r>
            <a:r>
              <a:rPr lang="en-US" sz="1200" dirty="0" smtClean="0"/>
              <a:t> = Topicalization (non-past)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132451" y="4448571"/>
            <a:ext cx="2441694" cy="12349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7939" y="1368623"/>
            <a:ext cx="21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Describes emerging action.</a:t>
            </a:r>
          </a:p>
          <a:p>
            <a:r>
              <a:rPr lang="en-US" sz="1400" b="1" dirty="0" smtClean="0"/>
              <a:t>Focus on the process.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32139" y="1368623"/>
            <a:ext cx="3376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Pins attribute on subject.</a:t>
            </a:r>
          </a:p>
          <a:p>
            <a:r>
              <a:rPr lang="en-US" sz="1400" b="1" dirty="0" smtClean="0"/>
              <a:t>Focus on the whole adjectively or </a:t>
            </a:r>
            <a:r>
              <a:rPr lang="en-US" sz="1400" b="1" dirty="0" err="1" smtClean="0"/>
              <a:t>statively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32139" y="4188023"/>
            <a:ext cx="4363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Expresses facts like snap shots on which appear the </a:t>
            </a:r>
            <a:r>
              <a:rPr lang="en-US" sz="1400" b="1" dirty="0" err="1" smtClean="0"/>
              <a:t>qatal</a:t>
            </a:r>
            <a:r>
              <a:rPr lang="en-US" sz="1400" b="1" dirty="0" smtClean="0"/>
              <a:t> or </a:t>
            </a:r>
            <a:r>
              <a:rPr lang="en-US" sz="1400" b="1" dirty="0" err="1" smtClean="0"/>
              <a:t>weqatal</a:t>
            </a:r>
            <a:r>
              <a:rPr lang="en-US" sz="1400" b="1" dirty="0" smtClean="0"/>
              <a:t> “mini-sentences” as captions.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27939" y="4188023"/>
            <a:ext cx="4157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Describe action as it emerges like a video with sound.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 rot="20700000">
            <a:off x="4593024" y="4563831"/>
            <a:ext cx="1764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 rot="20700000">
            <a:off x="80490" y="496172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 rot="20700000">
            <a:off x="80490" y="2206100"/>
            <a:ext cx="1432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Perfective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 rot="20700000">
            <a:off x="4597202" y="2323324"/>
            <a:ext cx="2161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Imperfective (?)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609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to date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 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858869"/>
            <a:ext cx="22949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  <a:endParaRPr lang="en-US" sz="1200" i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858869"/>
            <a:ext cx="236220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5600" y="5188803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?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09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to date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05600" y="5188803"/>
            <a:ext cx="1828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?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46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Possessive suffixes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singular </a:t>
            </a:r>
            <a:r>
              <a:rPr lang="en-US" dirty="0"/>
              <a:t>and plural nouns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details are complicated</a:t>
            </a:r>
          </a:p>
          <a:p>
            <a:r>
              <a:rPr lang="en-US" dirty="0" smtClean="0"/>
              <a:t>Pronominal suffixes </a:t>
            </a:r>
            <a:r>
              <a:rPr lang="en-US" sz="2400" dirty="0" smtClean="0"/>
              <a:t>(which are possessive on nouns)</a:t>
            </a:r>
            <a:r>
              <a:rPr lang="en-US" dirty="0" smtClean="0"/>
              <a:t> are used extensively in Biblical Hebrew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4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Possessive suffixes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singular </a:t>
            </a:r>
            <a:r>
              <a:rPr lang="en-US" dirty="0"/>
              <a:t>and plural nouns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3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See Animated Hebrew for all the gory details on pronominal suffixes: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828800"/>
            <a:ext cx="4038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13	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	4:16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Li and Bi	9:16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14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Introduction to Pronominal Suffixes	3:55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Masculine Singular Nouns	10:03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Feminine Singular Nouns	9:21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Masculine Plural Nouns	18:41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Feminine Plural Nouns	4:20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Summary: Pronominal Suffixes on Nouns	5:40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15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Introduction to Pronominal Suffixes on Irregular Forms	3:36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Bain and </a:t>
            </a:r>
            <a:r>
              <a:rPr lang="en-US" sz="1600" dirty="0" err="1"/>
              <a:t>Shaim</a:t>
            </a:r>
            <a:r>
              <a:rPr lang="en-US" sz="1600" dirty="0"/>
              <a:t>	4:49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Av and Ach	9:10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</a:t>
            </a:r>
            <a:r>
              <a:rPr lang="en-US" sz="1600" dirty="0" err="1"/>
              <a:t>Segholate</a:t>
            </a:r>
            <a:r>
              <a:rPr lang="en-US" sz="1600" dirty="0"/>
              <a:t> Nouns	8:09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Nouns with Diphthongs	2:27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Miscellaneous Forms	1:48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</a:t>
            </a:r>
            <a:r>
              <a:rPr lang="en-US" sz="1600" dirty="0" err="1"/>
              <a:t>Im</a:t>
            </a:r>
            <a:r>
              <a:rPr lang="en-US" sz="1600" dirty="0"/>
              <a:t> and </a:t>
            </a:r>
            <a:r>
              <a:rPr lang="en-US" sz="1600" dirty="0" err="1"/>
              <a:t>Eit</a:t>
            </a:r>
            <a:r>
              <a:rPr lang="en-US" sz="1600" dirty="0"/>
              <a:t>	5:36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Suffixes on El and Al	2:31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Summary	</a:t>
            </a:r>
            <a:r>
              <a:rPr lang="en-US" sz="1600" dirty="0" smtClean="0"/>
              <a:t>2:17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16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the Sign of the Accusative	</a:t>
            </a:r>
            <a:r>
              <a:rPr lang="en-US" sz="1600" dirty="0" smtClean="0"/>
              <a:t>8:58</a:t>
            </a:r>
            <a:endParaRPr lang="en-US" sz="16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724400" y="1828800"/>
            <a:ext cx="4038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3543300" algn="dec"/>
              </a:tabLst>
            </a:pPr>
            <a:r>
              <a:rPr lang="en-US" sz="1600" dirty="0" smtClean="0"/>
              <a:t>Chapter </a:t>
            </a:r>
            <a:r>
              <a:rPr lang="en-US" sz="1600" dirty="0"/>
              <a:t>21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Min and Ki	13:12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22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Infinitive Construct	18:17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23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</a:t>
            </a:r>
            <a:r>
              <a:rPr lang="en-US" sz="1600" dirty="0" err="1"/>
              <a:t>Yaish</a:t>
            </a:r>
            <a:r>
              <a:rPr lang="en-US" sz="1600" dirty="0"/>
              <a:t> and </a:t>
            </a:r>
            <a:r>
              <a:rPr lang="en-US" sz="1600" dirty="0" err="1"/>
              <a:t>Ain</a:t>
            </a:r>
            <a:r>
              <a:rPr lang="en-US" sz="1600" dirty="0"/>
              <a:t>	8:04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</a:t>
            </a:r>
            <a:r>
              <a:rPr lang="en-US" sz="1600" dirty="0" err="1"/>
              <a:t>Ayaih</a:t>
            </a:r>
            <a:r>
              <a:rPr lang="en-US" sz="1600" dirty="0"/>
              <a:t> and Od	5:24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24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Introduction to Pronominal Suffixes on Verbs	7:36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the Perfect	23:02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the Imperfect	11:07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Imperatives	13:03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36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III-He Verbs	2:25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38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</a:t>
            </a:r>
            <a:r>
              <a:rPr lang="en-US" sz="1600" dirty="0" err="1"/>
              <a:t>Qal</a:t>
            </a:r>
            <a:r>
              <a:rPr lang="en-US" sz="1600" dirty="0"/>
              <a:t> Hollow Verbs	1:31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</a:t>
            </a:r>
            <a:r>
              <a:rPr lang="en-US" sz="1600" dirty="0" err="1"/>
              <a:t>Hiphil</a:t>
            </a:r>
            <a:r>
              <a:rPr lang="en-US" sz="1600" dirty="0"/>
              <a:t> Hollow Verbs	2:12</a:t>
            </a:r>
          </a:p>
          <a:p>
            <a:pPr marL="0" indent="0">
              <a:buNone/>
              <a:tabLst>
                <a:tab pos="3543300" algn="dec"/>
              </a:tabLst>
            </a:pPr>
            <a:endParaRPr lang="en-US" sz="1600" dirty="0"/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Chapter 39</a:t>
            </a:r>
          </a:p>
          <a:p>
            <a:pPr marL="0" indent="0">
              <a:buNone/>
              <a:tabLst>
                <a:tab pos="3543300" algn="dec"/>
              </a:tabLst>
            </a:pPr>
            <a:r>
              <a:rPr lang="en-US" sz="1600" dirty="0"/>
              <a:t>Pronominal Suffixes on Geminate Verbs	1:32</a:t>
            </a:r>
          </a:p>
        </p:txBody>
      </p:sp>
    </p:spTree>
    <p:extLst>
      <p:ext uri="{BB962C8B-B14F-4D97-AF65-F5344CB8AC3E}">
        <p14:creationId xmlns:p14="http://schemas.microsoft.com/office/powerpoint/2010/main" val="24554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Possessive suffixes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singular </a:t>
            </a:r>
            <a:r>
              <a:rPr lang="en-US" dirty="0"/>
              <a:t>and plural nouns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Fortunately you don’t need to memorize all the details.</a:t>
            </a:r>
          </a:p>
          <a:p>
            <a:r>
              <a:rPr lang="en-US" dirty="0" smtClean="0"/>
              <a:t>With a few pointers you can interpret the vast majority of the </a:t>
            </a:r>
            <a:r>
              <a:rPr lang="en-US" dirty="0" smtClean="0"/>
              <a:t>forms.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8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Possessive suffixes 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singular </a:t>
            </a:r>
            <a:r>
              <a:rPr lang="en-US" dirty="0"/>
              <a:t>and plural nouns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Read </a:t>
            </a:r>
            <a:r>
              <a:rPr lang="en-US" dirty="0" err="1" smtClean="0"/>
              <a:t>Rocine</a:t>
            </a:r>
            <a:r>
              <a:rPr lang="en-US" dirty="0" smtClean="0"/>
              <a:t> 14.2 carefully (p. 71-72) </a:t>
            </a:r>
          </a:p>
          <a:p>
            <a:r>
              <a:rPr lang="en-US" dirty="0" smtClean="0"/>
              <a:t>Here are the key pointers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yod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marks the </a:t>
            </a:r>
            <a:r>
              <a:rPr lang="en-US" dirty="0" smtClean="0">
                <a:solidFill>
                  <a:srgbClr val="0000FF"/>
                </a:solidFill>
              </a:rPr>
              <a:t>plural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noun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noun uses </a:t>
            </a:r>
            <a:r>
              <a:rPr lang="en-US" dirty="0"/>
              <a:t>a construct or </a:t>
            </a:r>
            <a:r>
              <a:rPr lang="en-US" dirty="0" smtClean="0"/>
              <a:t>construct like state, i.e. expect </a:t>
            </a:r>
            <a:r>
              <a:rPr lang="en-US" dirty="0" smtClean="0">
                <a:solidFill>
                  <a:srgbClr val="0000FF"/>
                </a:solidFill>
              </a:rPr>
              <a:t>vowel shortening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Feminine Singular: heh will become </a:t>
            </a:r>
            <a:r>
              <a:rPr lang="en-US" dirty="0" err="1" smtClean="0"/>
              <a:t>tav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 smtClean="0">
                <a:solidFill>
                  <a:srgbClr val="0000FF"/>
                </a:solidFill>
              </a:rPr>
              <a:t> -&gt;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Feminine Plural: </a:t>
            </a:r>
            <a:r>
              <a:rPr lang="en-US" dirty="0" smtClean="0">
                <a:solidFill>
                  <a:srgbClr val="0000FF"/>
                </a:solidFill>
              </a:rPr>
              <a:t>hear the o-sound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00FF"/>
                </a:solidFill>
              </a:rPr>
              <a:t>see the </a:t>
            </a:r>
            <a:r>
              <a:rPr lang="en-US" dirty="0" err="1" smtClean="0">
                <a:solidFill>
                  <a:srgbClr val="0000FF"/>
                </a:solidFill>
              </a:rPr>
              <a:t>yod</a:t>
            </a:r>
            <a:endParaRPr lang="en-US" dirty="0" smtClean="0">
              <a:solidFill>
                <a:srgbClr val="0000FF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Irregular Nouns: </a:t>
            </a:r>
            <a:r>
              <a:rPr lang="en-US" dirty="0" err="1" smtClean="0">
                <a:solidFill>
                  <a:srgbClr val="0000FF"/>
                </a:solidFill>
              </a:rPr>
              <a:t>hireq</a:t>
            </a:r>
            <a:r>
              <a:rPr lang="en-US" dirty="0" smtClean="0">
                <a:solidFill>
                  <a:srgbClr val="0000FF"/>
                </a:solidFill>
              </a:rPr>
              <a:t> marks the singular</a:t>
            </a:r>
          </a:p>
          <a:p>
            <a:pPr marL="57150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Note: I would suggest noting these things in </a:t>
            </a:r>
            <a:r>
              <a:rPr lang="en-US" sz="1600" dirty="0" err="1" smtClean="0"/>
              <a:t>Rocine</a:t>
            </a:r>
            <a:r>
              <a:rPr lang="en-US" sz="1600" dirty="0" smtClean="0"/>
              <a:t> and writing them in the margin of your book.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451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7821</TotalTime>
  <Words>1526</Words>
  <Application>Microsoft Office PowerPoint</Application>
  <PresentationFormat>On-screen Show (4:3)</PresentationFormat>
  <Paragraphs>554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Rocine Lesson 14</vt:lpstr>
      <vt:lpstr>Goals</vt:lpstr>
      <vt:lpstr>Summary to date</vt:lpstr>
      <vt:lpstr>Summary to date</vt:lpstr>
      <vt:lpstr>Summary to date</vt:lpstr>
      <vt:lpstr>Possessive suffixes on  singular and plural nouns</vt:lpstr>
      <vt:lpstr>Possessive suffixes on  singular and plural nouns</vt:lpstr>
      <vt:lpstr>Possessive suffixes on  singular and plural nouns</vt:lpstr>
      <vt:lpstr>Possessive suffixes on  singular and plural nouns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X-yiqtol</vt:lpstr>
      <vt:lpstr>Summary of Verbs (with X-yiqtol)</vt:lpstr>
      <vt:lpstr>Summary of Verbs (with X-yiqtol)</vt:lpstr>
      <vt:lpstr>The four component  Hebrew Verbal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  <vt:lpstr>The Four Component Hebrew Verb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712</cp:revision>
  <cp:lastPrinted>2013-11-05T02:18:07Z</cp:lastPrinted>
  <dcterms:created xsi:type="dcterms:W3CDTF">2006-08-16T00:00:00Z</dcterms:created>
  <dcterms:modified xsi:type="dcterms:W3CDTF">2015-04-15T00:31:58Z</dcterms:modified>
</cp:coreProperties>
</file>