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604" r:id="rId2"/>
    <p:sldId id="608" r:id="rId3"/>
    <p:sldId id="610" r:id="rId4"/>
    <p:sldId id="611" r:id="rId5"/>
    <p:sldId id="612" r:id="rId6"/>
    <p:sldId id="609" r:id="rId7"/>
    <p:sldId id="607" r:id="rId8"/>
    <p:sldId id="658" r:id="rId9"/>
    <p:sldId id="613" r:id="rId10"/>
    <p:sldId id="615" r:id="rId11"/>
    <p:sldId id="616" r:id="rId12"/>
    <p:sldId id="621" r:id="rId13"/>
    <p:sldId id="620" r:id="rId14"/>
    <p:sldId id="622" r:id="rId15"/>
    <p:sldId id="623" r:id="rId16"/>
    <p:sldId id="624" r:id="rId17"/>
    <p:sldId id="625" r:id="rId18"/>
    <p:sldId id="628" r:id="rId19"/>
    <p:sldId id="632" r:id="rId20"/>
    <p:sldId id="631" r:id="rId21"/>
    <p:sldId id="629" r:id="rId22"/>
    <p:sldId id="633" r:id="rId23"/>
    <p:sldId id="630" r:id="rId24"/>
    <p:sldId id="634" r:id="rId25"/>
    <p:sldId id="635" r:id="rId26"/>
    <p:sldId id="636" r:id="rId27"/>
    <p:sldId id="637" r:id="rId28"/>
    <p:sldId id="638" r:id="rId29"/>
    <p:sldId id="639" r:id="rId30"/>
    <p:sldId id="640" r:id="rId31"/>
    <p:sldId id="641" r:id="rId32"/>
    <p:sldId id="659" r:id="rId33"/>
    <p:sldId id="643" r:id="rId34"/>
    <p:sldId id="644" r:id="rId35"/>
    <p:sldId id="645" r:id="rId36"/>
    <p:sldId id="646" r:id="rId37"/>
    <p:sldId id="648" r:id="rId38"/>
    <p:sldId id="649" r:id="rId39"/>
    <p:sldId id="650" r:id="rId40"/>
    <p:sldId id="651" r:id="rId41"/>
    <p:sldId id="652" r:id="rId42"/>
    <p:sldId id="662" r:id="rId43"/>
    <p:sldId id="655" r:id="rId44"/>
    <p:sldId id="656" r:id="rId45"/>
    <p:sldId id="657" r:id="rId46"/>
    <p:sldId id="663" r:id="rId47"/>
    <p:sldId id="664" r:id="rId48"/>
    <p:sldId id="665" r:id="rId49"/>
    <p:sldId id="667" r:id="rId5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3B06"/>
    <a:srgbClr val="FF00FF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54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30513"/>
            <a:ext cx="9144000" cy="827087"/>
          </a:xfrm>
        </p:spPr>
        <p:txBody>
          <a:bodyPr>
            <a:normAutofit/>
          </a:bodyPr>
          <a:lstStyle/>
          <a:p>
            <a:pPr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וְהָיָה כִּי־יִרְאוּ אֹתָךְ וְאָמְרוּ אִשְׁתּוֹ זֹאת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733801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Genesis 12:11–12</a:t>
            </a:r>
          </a:p>
        </p:txBody>
      </p:sp>
    </p:spTree>
    <p:extLst>
      <p:ext uri="{BB962C8B-B14F-4D97-AF65-F5344CB8AC3E}">
        <p14:creationId xmlns:p14="http://schemas.microsoft.com/office/powerpoint/2010/main" val="44574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1"/>
            <a:ext cx="8229600" cy="1371599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usually signals direct speech</a:t>
            </a:r>
            <a:endParaRPr lang="en-US" dirty="0"/>
          </a:p>
          <a:p>
            <a:r>
              <a:rPr lang="en-US" dirty="0" smtClean="0"/>
              <a:t>Can you guess what verb form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is?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4038600"/>
            <a:ext cx="8229600" cy="1676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RULE: </a:t>
            </a:r>
            <a:r>
              <a:rPr lang="en-US" b="1" dirty="0" smtClean="0"/>
              <a:t>The </a:t>
            </a:r>
            <a:r>
              <a:rPr lang="en-US" b="1" dirty="0"/>
              <a:t>addition of a </a:t>
            </a:r>
            <a:r>
              <a:rPr lang="en-US" b="1" i="1" dirty="0" err="1"/>
              <a:t>vav</a:t>
            </a:r>
            <a:r>
              <a:rPr lang="en-US" b="1" dirty="0"/>
              <a:t> to the </a:t>
            </a:r>
            <a:r>
              <a:rPr lang="en-US" b="1" dirty="0" err="1"/>
              <a:t>qatal</a:t>
            </a:r>
            <a:r>
              <a:rPr lang="en-US" b="1" dirty="0"/>
              <a:t> form results in another verb form called the </a:t>
            </a:r>
            <a:r>
              <a:rPr lang="en-US" b="1" dirty="0" err="1"/>
              <a:t>weqatal</a:t>
            </a:r>
            <a:r>
              <a:rPr lang="en-US" b="1" dirty="0"/>
              <a:t>, pronounced /</a:t>
            </a:r>
            <a:r>
              <a:rPr lang="en-US" b="1" dirty="0" err="1"/>
              <a:t>ve</a:t>
            </a:r>
            <a:r>
              <a:rPr lang="en-US" b="1" dirty="0"/>
              <a:t>-</a:t>
            </a:r>
            <a:r>
              <a:rPr lang="en-US" b="1" dirty="0" err="1"/>
              <a:t>ka</a:t>
            </a:r>
            <a:r>
              <a:rPr lang="en-US" b="1" dirty="0"/>
              <a:t>-TAL/.</a:t>
            </a:r>
          </a:p>
        </p:txBody>
      </p:sp>
    </p:spTree>
    <p:extLst>
      <p:ext uri="{BB962C8B-B14F-4D97-AF65-F5344CB8AC3E}">
        <p14:creationId xmlns:p14="http://schemas.microsoft.com/office/powerpoint/2010/main" val="242090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1"/>
            <a:ext cx="8229600" cy="3276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Notice the similarities.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4233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1"/>
            <a:ext cx="8229600" cy="3276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Notice the similarities.</a:t>
            </a:r>
          </a:p>
          <a:p>
            <a:pPr>
              <a:tabLst>
                <a:tab pos="7772400" algn="r"/>
              </a:tabLst>
            </a:pPr>
            <a:r>
              <a:rPr lang="en-US" dirty="0" smtClean="0"/>
              <a:t>Both have </a:t>
            </a:r>
            <a:r>
              <a:rPr lang="en-US" dirty="0" err="1" smtClean="0"/>
              <a:t>waw</a:t>
            </a:r>
            <a:r>
              <a:rPr lang="en-US" dirty="0" smtClean="0"/>
              <a:t> 	</a:t>
            </a:r>
            <a:r>
              <a:rPr lang="en-US" sz="1600" dirty="0" smtClean="0"/>
              <a:t>(</a:t>
            </a:r>
            <a:r>
              <a:rPr lang="en-US" sz="1600" dirty="0" err="1" smtClean="0"/>
              <a:t>waw</a:t>
            </a:r>
            <a:r>
              <a:rPr lang="en-US" sz="1600" dirty="0" smtClean="0"/>
              <a:t> + something)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38399" y="561975"/>
            <a:ext cx="47686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waw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438634" y="637401"/>
            <a:ext cx="47686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waw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7320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1"/>
            <a:ext cx="8229600" cy="3276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Notice the similarities.</a:t>
            </a:r>
          </a:p>
          <a:p>
            <a:pPr>
              <a:tabLst>
                <a:tab pos="7772400" algn="r"/>
              </a:tabLst>
            </a:pPr>
            <a:r>
              <a:rPr lang="en-US" dirty="0" smtClean="0"/>
              <a:t>Both have </a:t>
            </a:r>
            <a:r>
              <a:rPr lang="en-US" dirty="0" err="1" smtClean="0"/>
              <a:t>waw</a:t>
            </a:r>
            <a:r>
              <a:rPr lang="en-US" dirty="0" smtClean="0"/>
              <a:t> 	</a:t>
            </a:r>
            <a:r>
              <a:rPr lang="en-US" sz="1600" dirty="0" smtClean="0"/>
              <a:t>(</a:t>
            </a:r>
            <a:r>
              <a:rPr lang="en-US" sz="1600" dirty="0" err="1" smtClean="0"/>
              <a:t>waw</a:t>
            </a:r>
            <a:r>
              <a:rPr lang="en-US" sz="1600" dirty="0" smtClean="0"/>
              <a:t> + something)</a:t>
            </a:r>
          </a:p>
          <a:p>
            <a:pPr>
              <a:tabLst>
                <a:tab pos="7772400" algn="r"/>
              </a:tabLst>
            </a:pPr>
            <a:r>
              <a:rPr lang="en-US" dirty="0" smtClean="0"/>
              <a:t>Both start a new clause 	</a:t>
            </a:r>
            <a:r>
              <a:rPr lang="en-US" sz="1600" dirty="0" smtClean="0"/>
              <a:t>(</a:t>
            </a:r>
            <a:r>
              <a:rPr lang="en-US" sz="1600" dirty="0" err="1" smtClean="0"/>
              <a:t>wayomer</a:t>
            </a:r>
            <a:r>
              <a:rPr lang="en-US" sz="1600" dirty="0" smtClean="0"/>
              <a:t> </a:t>
            </a:r>
            <a:r>
              <a:rPr lang="en-US" sz="1600" dirty="0" err="1" smtClean="0"/>
              <a:t>usu</a:t>
            </a:r>
            <a:r>
              <a:rPr lang="en-US" sz="1600" dirty="0" smtClean="0"/>
              <a:t> starts direct speech)</a:t>
            </a:r>
            <a:endParaRPr lang="en-US" sz="16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38399" y="561975"/>
            <a:ext cx="47686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waw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438634" y="637401"/>
            <a:ext cx="47686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waw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5706928" y="1676400"/>
            <a:ext cx="97013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clause-initial</a:t>
            </a:r>
          </a:p>
          <a:p>
            <a:pPr algn="ctr"/>
            <a:r>
              <a:rPr lang="en-US" sz="1200" dirty="0" smtClean="0"/>
              <a:t>position</a:t>
            </a:r>
            <a:endParaRPr lang="en-US" sz="1200" dirty="0"/>
          </a:p>
        </p:txBody>
      </p:sp>
      <p:sp>
        <p:nvSpPr>
          <p:cNvPr id="27" name="Left Brace 26"/>
          <p:cNvSpPr/>
          <p:nvPr/>
        </p:nvSpPr>
        <p:spPr>
          <a:xfrm rot="16200000">
            <a:off x="6286502" y="1104899"/>
            <a:ext cx="228600" cy="7620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e 27"/>
          <p:cNvSpPr/>
          <p:nvPr/>
        </p:nvSpPr>
        <p:spPr>
          <a:xfrm rot="16200000">
            <a:off x="7190106" y="1017904"/>
            <a:ext cx="228602" cy="93599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040431" y="1676400"/>
            <a:ext cx="97013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clause-initial</a:t>
            </a:r>
          </a:p>
          <a:p>
            <a:pPr algn="ctr"/>
            <a:r>
              <a:rPr lang="en-US" sz="1200" dirty="0" smtClean="0"/>
              <a:t>position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4809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38399" y="561975"/>
            <a:ext cx="47686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waw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438634" y="637401"/>
            <a:ext cx="47686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waw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5706928" y="1676400"/>
            <a:ext cx="97013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clause-initial</a:t>
            </a:r>
          </a:p>
          <a:p>
            <a:pPr algn="ctr"/>
            <a:r>
              <a:rPr lang="en-US" sz="1200" dirty="0" smtClean="0"/>
              <a:t>position</a:t>
            </a:r>
            <a:endParaRPr lang="en-US" sz="1200" dirty="0"/>
          </a:p>
        </p:txBody>
      </p:sp>
      <p:sp>
        <p:nvSpPr>
          <p:cNvPr id="27" name="Left Brace 26"/>
          <p:cNvSpPr/>
          <p:nvPr/>
        </p:nvSpPr>
        <p:spPr>
          <a:xfrm rot="16200000">
            <a:off x="6286502" y="1104899"/>
            <a:ext cx="228600" cy="7620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e 27"/>
          <p:cNvSpPr/>
          <p:nvPr/>
        </p:nvSpPr>
        <p:spPr>
          <a:xfrm rot="16200000">
            <a:off x="7190106" y="1017904"/>
            <a:ext cx="228602" cy="93599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040431" y="1676400"/>
            <a:ext cx="97013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clause-initial</a:t>
            </a:r>
          </a:p>
          <a:p>
            <a:pPr algn="ctr"/>
            <a:r>
              <a:rPr lang="en-US" sz="1200" dirty="0" smtClean="0"/>
              <a:t>position</a:t>
            </a:r>
            <a:endParaRPr lang="en-US" sz="120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2743200"/>
            <a:ext cx="82296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Wayyiqtol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functions as the mainline of the </a:t>
            </a:r>
            <a:r>
              <a:rPr lang="en-US" u="sng" dirty="0"/>
              <a:t>Historical Narrative</a:t>
            </a:r>
            <a:r>
              <a:rPr lang="en-US" dirty="0"/>
              <a:t> </a:t>
            </a:r>
            <a:r>
              <a:rPr lang="en-US" dirty="0" smtClean="0"/>
              <a:t>genre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functions as the mainline of several </a:t>
            </a:r>
            <a:r>
              <a:rPr lang="en-US" u="sng" dirty="0" smtClean="0"/>
              <a:t>Direct Speech</a:t>
            </a:r>
            <a:r>
              <a:rPr lang="en-US" dirty="0" smtClean="0"/>
              <a:t> </a:t>
            </a:r>
            <a:r>
              <a:rPr lang="en-US" dirty="0"/>
              <a:t>genres</a:t>
            </a:r>
          </a:p>
        </p:txBody>
      </p:sp>
    </p:spTree>
    <p:extLst>
      <p:ext uri="{BB962C8B-B14F-4D97-AF65-F5344CB8AC3E}">
        <p14:creationId xmlns:p14="http://schemas.microsoft.com/office/powerpoint/2010/main" val="249434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Translating the </a:t>
            </a:r>
            <a:r>
              <a:rPr lang="en-US" dirty="0" err="1" smtClean="0"/>
              <a:t>weqatal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 with </a:t>
            </a:r>
            <a:r>
              <a:rPr lang="en-US" dirty="0" err="1" smtClean="0"/>
              <a:t>qatal</a:t>
            </a:r>
            <a:r>
              <a:rPr lang="en-US" dirty="0" smtClean="0"/>
              <a:t>, use an </a:t>
            </a:r>
            <a:r>
              <a:rPr lang="en-US" i="1" dirty="0" err="1" smtClean="0"/>
              <a:t>er</a:t>
            </a:r>
            <a:r>
              <a:rPr lang="en-US" dirty="0" smtClean="0"/>
              <a:t>-word when it fits.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Translate the tense as </a:t>
            </a:r>
            <a:r>
              <a:rPr lang="en-US" i="1" dirty="0" smtClean="0"/>
              <a:t>forward-looking</a:t>
            </a:r>
            <a:r>
              <a:rPr lang="en-US" dirty="0" smtClean="0"/>
              <a:t>.</a:t>
            </a:r>
          </a:p>
          <a:p>
            <a:pPr lvl="1">
              <a:tabLst>
                <a:tab pos="3200400" algn="l"/>
              </a:tabLst>
            </a:pPr>
            <a:r>
              <a:rPr lang="en-US" dirty="0" smtClean="0"/>
              <a:t>Future	</a:t>
            </a:r>
            <a:r>
              <a:rPr lang="en-US" i="1" dirty="0" smtClean="0"/>
              <a:t>will</a:t>
            </a:r>
            <a:r>
              <a:rPr lang="en-US" dirty="0" smtClean="0"/>
              <a:t> be</a:t>
            </a:r>
          </a:p>
          <a:p>
            <a:pPr lvl="1">
              <a:tabLst>
                <a:tab pos="3200400" algn="l"/>
              </a:tabLst>
            </a:pPr>
            <a:r>
              <a:rPr lang="en-US" dirty="0" smtClean="0"/>
              <a:t>Volitional</a:t>
            </a:r>
            <a:r>
              <a:rPr lang="en-US" dirty="0"/>
              <a:t>	</a:t>
            </a:r>
            <a:r>
              <a:rPr lang="en-US" i="1" dirty="0" smtClean="0"/>
              <a:t>wants</a:t>
            </a:r>
            <a:r>
              <a:rPr lang="en-US" dirty="0" smtClean="0"/>
              <a:t> them to be</a:t>
            </a:r>
          </a:p>
        </p:txBody>
      </p:sp>
    </p:spTree>
    <p:extLst>
      <p:ext uri="{BB962C8B-B14F-4D97-AF65-F5344CB8AC3E}">
        <p14:creationId xmlns:p14="http://schemas.microsoft.com/office/powerpoint/2010/main" val="427633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Translating the </a:t>
            </a:r>
            <a:r>
              <a:rPr lang="en-US" dirty="0" err="1" smtClean="0"/>
              <a:t>weqatal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 with </a:t>
            </a:r>
            <a:r>
              <a:rPr lang="en-US" dirty="0" err="1" smtClean="0"/>
              <a:t>qatal</a:t>
            </a:r>
            <a:r>
              <a:rPr lang="en-US" dirty="0" smtClean="0"/>
              <a:t>, use an </a:t>
            </a:r>
            <a:r>
              <a:rPr lang="en-US" i="1" dirty="0" err="1" smtClean="0"/>
              <a:t>er</a:t>
            </a:r>
            <a:r>
              <a:rPr lang="en-US" dirty="0" smtClean="0"/>
              <a:t>-word when it fits.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Translate the tense as </a:t>
            </a:r>
            <a:r>
              <a:rPr lang="en-US" i="1" dirty="0" smtClean="0"/>
              <a:t>forward-looking</a:t>
            </a:r>
            <a:r>
              <a:rPr lang="en-US" dirty="0" smtClean="0"/>
              <a:t>.</a:t>
            </a:r>
          </a:p>
          <a:p>
            <a:pPr lvl="1">
              <a:tabLst>
                <a:tab pos="3200400" algn="l"/>
              </a:tabLst>
            </a:pPr>
            <a:r>
              <a:rPr lang="en-US" dirty="0" smtClean="0"/>
              <a:t>Future	</a:t>
            </a:r>
            <a:r>
              <a:rPr lang="en-US" i="1" dirty="0" smtClean="0"/>
              <a:t>will</a:t>
            </a:r>
            <a:r>
              <a:rPr lang="en-US" dirty="0" smtClean="0"/>
              <a:t> be</a:t>
            </a:r>
          </a:p>
          <a:p>
            <a:pPr lvl="1">
              <a:tabLst>
                <a:tab pos="3200400" algn="l"/>
              </a:tabLst>
            </a:pPr>
            <a:r>
              <a:rPr lang="en-US" dirty="0"/>
              <a:t>Volitional 	</a:t>
            </a:r>
            <a:r>
              <a:rPr lang="en-US" i="1" dirty="0" smtClean="0"/>
              <a:t>wants</a:t>
            </a:r>
            <a:r>
              <a:rPr lang="en-US" dirty="0" smtClean="0"/>
              <a:t> them to be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5257800"/>
            <a:ext cx="8229600" cy="609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err="1" smtClean="0"/>
              <a:t>Rocine</a:t>
            </a:r>
            <a:r>
              <a:rPr lang="en-US" dirty="0" smtClean="0"/>
              <a:t> calls this </a:t>
            </a:r>
            <a:r>
              <a:rPr lang="en-US" i="1" dirty="0" smtClean="0"/>
              <a:t>plus projection </a:t>
            </a:r>
            <a:r>
              <a:rPr lang="en-US" dirty="0" smtClean="0"/>
              <a:t>or </a:t>
            </a:r>
            <a:r>
              <a:rPr lang="en-US" i="1" dirty="0" smtClean="0"/>
              <a:t>+projection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466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Translating the </a:t>
            </a:r>
            <a:r>
              <a:rPr lang="en-US" dirty="0" err="1" smtClean="0"/>
              <a:t>weqatal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 with </a:t>
            </a:r>
            <a:r>
              <a:rPr lang="en-US" dirty="0" err="1" smtClean="0"/>
              <a:t>qatal</a:t>
            </a:r>
            <a:r>
              <a:rPr lang="en-US" dirty="0" smtClean="0"/>
              <a:t>, use an </a:t>
            </a:r>
            <a:r>
              <a:rPr lang="en-US" i="1" dirty="0" err="1" smtClean="0"/>
              <a:t>er</a:t>
            </a:r>
            <a:r>
              <a:rPr lang="en-US" dirty="0" smtClean="0"/>
              <a:t>-word when it fits.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Translate the tense as </a:t>
            </a:r>
            <a:r>
              <a:rPr lang="en-US" i="1" dirty="0" smtClean="0"/>
              <a:t>forward-looking</a:t>
            </a:r>
            <a:r>
              <a:rPr lang="en-US" dirty="0" smtClean="0"/>
              <a:t>.</a:t>
            </a:r>
          </a:p>
          <a:p>
            <a:pPr lvl="1">
              <a:tabLst>
                <a:tab pos="3200400" algn="l"/>
              </a:tabLst>
            </a:pPr>
            <a:r>
              <a:rPr lang="en-US" dirty="0" smtClean="0"/>
              <a:t>Future	</a:t>
            </a:r>
            <a:r>
              <a:rPr lang="en-US" i="1" dirty="0" smtClean="0"/>
              <a:t>will be</a:t>
            </a:r>
          </a:p>
          <a:p>
            <a:pPr lvl="1">
              <a:tabLst>
                <a:tab pos="3200400" algn="l"/>
              </a:tabLst>
            </a:pPr>
            <a:r>
              <a:rPr lang="en-US" dirty="0"/>
              <a:t>Volitional 	</a:t>
            </a:r>
            <a:r>
              <a:rPr lang="en-US" i="1" dirty="0" smtClean="0"/>
              <a:t>wants them to be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4800600"/>
            <a:ext cx="8229600" cy="1600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DEFINITION: </a:t>
            </a:r>
            <a:r>
              <a:rPr lang="en-US" b="1" dirty="0"/>
              <a:t>Plus projection </a:t>
            </a:r>
            <a:r>
              <a:rPr lang="en-US" sz="1700" dirty="0"/>
              <a:t>(usually written +projection)</a:t>
            </a:r>
            <a:r>
              <a:rPr lang="en-US" dirty="0"/>
              <a:t> </a:t>
            </a:r>
            <a:r>
              <a:rPr lang="en-US" b="1" dirty="0"/>
              <a:t>genres are forward-looking. They are genres in which the speaker is expressing the way things </a:t>
            </a:r>
            <a:r>
              <a:rPr lang="en-US" b="1" i="1" dirty="0"/>
              <a:t>will be</a:t>
            </a:r>
            <a:r>
              <a:rPr lang="en-US" b="1" dirty="0"/>
              <a:t> or the way he </a:t>
            </a:r>
            <a:r>
              <a:rPr lang="en-US" b="1" i="1" dirty="0"/>
              <a:t>wants them to be</a:t>
            </a:r>
            <a:r>
              <a:rPr lang="en-US" b="1" dirty="0"/>
              <a:t>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9242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98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could we translate the 2 </a:t>
            </a:r>
            <a:r>
              <a:rPr lang="en-US" dirty="0" err="1" smtClean="0"/>
              <a:t>weqatals</a:t>
            </a:r>
            <a:r>
              <a:rPr lang="en-US" dirty="0" smtClean="0"/>
              <a:t> above?</a:t>
            </a:r>
          </a:p>
          <a:p>
            <a:pPr>
              <a:tabLst>
                <a:tab pos="2286000" algn="l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en-US" dirty="0" smtClean="0"/>
              <a:t> 	</a:t>
            </a:r>
            <a:endParaRPr lang="en-US" i="1" dirty="0" smtClean="0"/>
          </a:p>
          <a:p>
            <a:pPr>
              <a:tabLst>
                <a:tab pos="2286000" algn="l"/>
              </a:tabLst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en-US" dirty="0" smtClean="0"/>
              <a:t> 	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83486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98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could we translate the 2 </a:t>
            </a:r>
            <a:r>
              <a:rPr lang="en-US" dirty="0" err="1" smtClean="0"/>
              <a:t>weqatals</a:t>
            </a:r>
            <a:r>
              <a:rPr lang="en-US" dirty="0" smtClean="0"/>
              <a:t> above?</a:t>
            </a:r>
          </a:p>
          <a:p>
            <a:pPr>
              <a:tabLst>
                <a:tab pos="2286000" algn="l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en-US" dirty="0" smtClean="0"/>
              <a:t> 	</a:t>
            </a:r>
            <a:r>
              <a:rPr lang="en-US" i="1" dirty="0" smtClean="0"/>
              <a:t>and (then) it will be</a:t>
            </a:r>
          </a:p>
          <a:p>
            <a:pPr>
              <a:tabLst>
                <a:tab pos="2286000" algn="l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en-US" dirty="0" smtClean="0"/>
              <a:t> 	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21945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533400"/>
            <a:ext cx="82296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220000"/>
              </a:lnSpc>
            </a:pPr>
            <a:r>
              <a:rPr lang="en-US" dirty="0"/>
              <a:t>Identify and read the </a:t>
            </a:r>
            <a:endParaRPr lang="en-US" dirty="0" smtClean="0"/>
          </a:p>
          <a:p>
            <a:pPr lvl="1">
              <a:lnSpc>
                <a:spcPct val="220000"/>
              </a:lnSpc>
            </a:pP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b="1" dirty="0" err="1">
                <a:solidFill>
                  <a:srgbClr val="0000FF"/>
                </a:solidFill>
              </a:rPr>
              <a:t>weqatal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verb form.</a:t>
            </a:r>
          </a:p>
          <a:p>
            <a:pPr lvl="1">
              <a:lnSpc>
                <a:spcPct val="220000"/>
              </a:lnSpc>
            </a:pPr>
            <a:r>
              <a:rPr lang="en-US" b="1" dirty="0" err="1" smtClean="0">
                <a:solidFill>
                  <a:srgbClr val="0000FF"/>
                </a:solidFill>
              </a:rPr>
              <a:t>yiqtol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verb form in a dependent clause.</a:t>
            </a:r>
          </a:p>
          <a:p>
            <a:pPr lvl="1">
              <a:lnSpc>
                <a:spcPct val="2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demonstrative </a:t>
            </a:r>
            <a:r>
              <a:rPr lang="en-US" b="1" dirty="0">
                <a:solidFill>
                  <a:srgbClr val="0000FF"/>
                </a:solidFill>
              </a:rPr>
              <a:t>pronouns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Learn </a:t>
            </a:r>
            <a:r>
              <a:rPr lang="en-US" dirty="0"/>
              <a:t>some basics of identifying 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pronominal </a:t>
            </a:r>
            <a:r>
              <a:rPr lang="en-US" b="1" dirty="0">
                <a:solidFill>
                  <a:srgbClr val="0000FF"/>
                </a:solidFill>
              </a:rPr>
              <a:t>suffixes </a:t>
            </a:r>
            <a:r>
              <a:rPr lang="en-US" dirty="0"/>
              <a:t>on the DDO and nouns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0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98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could we translate the 2 </a:t>
            </a:r>
            <a:r>
              <a:rPr lang="en-US" dirty="0" err="1" smtClean="0"/>
              <a:t>weqatals</a:t>
            </a:r>
            <a:r>
              <a:rPr lang="en-US" dirty="0" smtClean="0"/>
              <a:t> above?</a:t>
            </a:r>
          </a:p>
          <a:p>
            <a:pPr>
              <a:tabLst>
                <a:tab pos="2286000" algn="l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en-US" dirty="0" smtClean="0"/>
              <a:t> 	</a:t>
            </a:r>
            <a:r>
              <a:rPr lang="en-US" i="1" dirty="0" smtClean="0"/>
              <a:t>and (then) it will be</a:t>
            </a:r>
          </a:p>
          <a:p>
            <a:pPr>
              <a:tabLst>
                <a:tab pos="2286000" algn="l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en-US" dirty="0" smtClean="0"/>
              <a:t> 	</a:t>
            </a:r>
            <a:r>
              <a:rPr lang="en-US" i="1" dirty="0" smtClean="0"/>
              <a:t>and (then) they will be </a:t>
            </a:r>
            <a:r>
              <a:rPr lang="en-US" i="1" dirty="0" err="1" smtClean="0"/>
              <a:t>sayers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50268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98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could we translate the 2 </a:t>
            </a:r>
            <a:r>
              <a:rPr lang="en-US" dirty="0" err="1" smtClean="0"/>
              <a:t>weqatals</a:t>
            </a:r>
            <a:r>
              <a:rPr lang="en-US" dirty="0" smtClean="0"/>
              <a:t> above?</a:t>
            </a:r>
          </a:p>
          <a:p>
            <a:pPr>
              <a:tabLst>
                <a:tab pos="2286000" algn="l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en-US" dirty="0" smtClean="0"/>
              <a:t> 	</a:t>
            </a:r>
            <a:r>
              <a:rPr lang="en-US" i="1" dirty="0" smtClean="0"/>
              <a:t>and (then) it will be</a:t>
            </a:r>
          </a:p>
          <a:p>
            <a:pPr>
              <a:tabLst>
                <a:tab pos="2286000" algn="l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en-US" dirty="0" smtClean="0"/>
              <a:t> 	</a:t>
            </a:r>
            <a:r>
              <a:rPr lang="en-US" i="1" dirty="0" smtClean="0"/>
              <a:t>and (then) they will be </a:t>
            </a:r>
            <a:r>
              <a:rPr lang="en-US" i="1" dirty="0" err="1" smtClean="0"/>
              <a:t>sayers</a:t>
            </a:r>
            <a:endParaRPr lang="en-US" i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613916"/>
              </p:ext>
            </p:extLst>
          </p:nvPr>
        </p:nvGraphicFramePr>
        <p:xfrm>
          <a:off x="533400" y="36576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404967"/>
                <a:gridCol w="2451275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0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98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could we translate the 2 </a:t>
            </a:r>
            <a:r>
              <a:rPr lang="en-US" dirty="0" err="1" smtClean="0"/>
              <a:t>weqatals</a:t>
            </a:r>
            <a:r>
              <a:rPr lang="en-US" dirty="0" smtClean="0"/>
              <a:t> above?</a:t>
            </a:r>
          </a:p>
          <a:p>
            <a:pPr>
              <a:tabLst>
                <a:tab pos="2286000" algn="l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en-US" dirty="0" smtClean="0"/>
              <a:t> 	</a:t>
            </a:r>
            <a:r>
              <a:rPr lang="en-US" i="1" dirty="0" smtClean="0"/>
              <a:t>and (then) it will be</a:t>
            </a:r>
          </a:p>
          <a:p>
            <a:pPr>
              <a:tabLst>
                <a:tab pos="2286000" algn="l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en-US" dirty="0" smtClean="0"/>
              <a:t> 	</a:t>
            </a:r>
            <a:r>
              <a:rPr lang="en-US" i="1" dirty="0" smtClean="0"/>
              <a:t>and (then) they will be </a:t>
            </a:r>
            <a:r>
              <a:rPr lang="en-US" i="1" dirty="0" err="1" smtClean="0"/>
              <a:t>sayers</a:t>
            </a:r>
            <a:endParaRPr lang="en-US" i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334317"/>
              </p:ext>
            </p:extLst>
          </p:nvPr>
        </p:nvGraphicFramePr>
        <p:xfrm>
          <a:off x="533400" y="36576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404967"/>
                <a:gridCol w="2451275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Weqatal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be/become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94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98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could we translate the 2 </a:t>
            </a:r>
            <a:r>
              <a:rPr lang="en-US" dirty="0" err="1" smtClean="0"/>
              <a:t>weqatals</a:t>
            </a:r>
            <a:r>
              <a:rPr lang="en-US" dirty="0" smtClean="0"/>
              <a:t> above?</a:t>
            </a:r>
          </a:p>
          <a:p>
            <a:pPr>
              <a:tabLst>
                <a:tab pos="2286000" algn="l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en-US" dirty="0" smtClean="0"/>
              <a:t> 	</a:t>
            </a:r>
            <a:r>
              <a:rPr lang="en-US" i="1" dirty="0" smtClean="0"/>
              <a:t>and (then) it will be</a:t>
            </a:r>
          </a:p>
          <a:p>
            <a:pPr>
              <a:tabLst>
                <a:tab pos="2286000" algn="l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en-US" dirty="0" smtClean="0"/>
              <a:t> 	</a:t>
            </a:r>
            <a:r>
              <a:rPr lang="en-US" i="1" dirty="0" smtClean="0"/>
              <a:t>and (then) they will be </a:t>
            </a:r>
            <a:r>
              <a:rPr lang="en-US" i="1" dirty="0" err="1" smtClean="0"/>
              <a:t>sayers</a:t>
            </a:r>
            <a:endParaRPr lang="en-US" i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42029"/>
              </p:ext>
            </p:extLst>
          </p:nvPr>
        </p:nvGraphicFramePr>
        <p:xfrm>
          <a:off x="533400" y="36576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404967"/>
                <a:gridCol w="2451275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Weqatal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be/become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Weqatal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3cp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say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41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191000" y="2438400"/>
            <a:ext cx="3886200" cy="1066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function?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515514"/>
              </p:ext>
            </p:extLst>
          </p:nvPr>
        </p:nvGraphicFramePr>
        <p:xfrm>
          <a:off x="533400" y="36576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404967"/>
                <a:gridCol w="2451275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Weqatal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be/become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Weqatal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3cp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say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9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2209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3 main Direct Speech genres</a:t>
            </a:r>
          </a:p>
          <a:p>
            <a:r>
              <a:rPr lang="en-US" i="1" dirty="0"/>
              <a:t>Predictive Narrative</a:t>
            </a:r>
          </a:p>
          <a:p>
            <a:r>
              <a:rPr lang="en-US" i="1" dirty="0"/>
              <a:t>Instructional Discourse</a:t>
            </a:r>
          </a:p>
          <a:p>
            <a:r>
              <a:rPr lang="en-US" i="1" dirty="0"/>
              <a:t>Hortatory Discourse</a:t>
            </a:r>
            <a:endParaRPr lang="en-US" i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219224"/>
              </p:ext>
            </p:extLst>
          </p:nvPr>
        </p:nvGraphicFramePr>
        <p:xfrm>
          <a:off x="533400" y="36576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404967"/>
                <a:gridCol w="2451275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Weqatal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be/become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Weqatal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3cp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say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36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2209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3 main Direct Speech genres</a:t>
            </a:r>
          </a:p>
          <a:p>
            <a:r>
              <a:rPr lang="en-US" i="1" dirty="0"/>
              <a:t>Predictive Narrative</a:t>
            </a:r>
          </a:p>
          <a:p>
            <a:r>
              <a:rPr lang="en-US" i="1" dirty="0"/>
              <a:t>Instructional Discourse</a:t>
            </a:r>
          </a:p>
          <a:p>
            <a:r>
              <a:rPr lang="en-US" i="1" dirty="0"/>
              <a:t>Hortatory Discourse</a:t>
            </a:r>
            <a:endParaRPr lang="en-US" i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296455"/>
              </p:ext>
            </p:extLst>
          </p:nvPr>
        </p:nvGraphicFramePr>
        <p:xfrm>
          <a:off x="533400" y="36576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404967"/>
                <a:gridCol w="2451275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Weqatal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be/become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Weqatal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3cp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say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33950" y="2101334"/>
            <a:ext cx="36576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From context we determine this is predictive (it’s not giving instructions or preaching).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And we know </a:t>
            </a:r>
            <a:r>
              <a:rPr lang="en-US" dirty="0" err="1" smtClean="0"/>
              <a:t>weqatal</a:t>
            </a:r>
            <a:r>
              <a:rPr lang="en-US" dirty="0" smtClean="0"/>
              <a:t> is mainline in direct speech genres.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38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2209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3 main Direct Speech genres</a:t>
            </a:r>
          </a:p>
          <a:p>
            <a:r>
              <a:rPr lang="en-US" i="1" dirty="0"/>
              <a:t>Predictive Narrative</a:t>
            </a:r>
          </a:p>
          <a:p>
            <a:r>
              <a:rPr lang="en-US" i="1" dirty="0"/>
              <a:t>Instructional Discourse</a:t>
            </a:r>
          </a:p>
          <a:p>
            <a:r>
              <a:rPr lang="en-US" i="1" dirty="0"/>
              <a:t>Hortatory Discourse</a:t>
            </a:r>
            <a:endParaRPr lang="en-US" i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647302"/>
              </p:ext>
            </p:extLst>
          </p:nvPr>
        </p:nvGraphicFramePr>
        <p:xfrm>
          <a:off x="533400" y="36576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404967"/>
                <a:gridCol w="2451275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Weqatal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Predictive Narrative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Mainline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be/become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Weqatal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3cp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Predictive Narrative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Mainline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say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33950" y="2101334"/>
            <a:ext cx="36576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From context we determine this is predictive (it’s not giving instructions or preaching).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And we know </a:t>
            </a:r>
            <a:r>
              <a:rPr lang="en-US" dirty="0" err="1" smtClean="0"/>
              <a:t>weqatal</a:t>
            </a:r>
            <a:r>
              <a:rPr lang="en-US" dirty="0" smtClean="0"/>
              <a:t> is mainline in direct speech genres.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0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914400"/>
            <a:ext cx="8229600" cy="4800600"/>
          </a:xfrm>
        </p:spPr>
        <p:txBody>
          <a:bodyPr>
            <a:normAutofit/>
          </a:bodyPr>
          <a:lstStyle/>
          <a:p>
            <a:r>
              <a:rPr lang="en-US" sz="8000" dirty="0" err="1" smtClean="0"/>
              <a:t>yiqtol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83911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yiqtol</a:t>
            </a:r>
            <a:r>
              <a:rPr lang="en-US" dirty="0"/>
              <a:t> in a dependent clause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Can you spot our 4</a:t>
            </a:r>
            <a:r>
              <a:rPr lang="en-US" baseline="30000" dirty="0" smtClean="0"/>
              <a:t>th</a:t>
            </a:r>
            <a:r>
              <a:rPr lang="en-US" dirty="0" smtClean="0"/>
              <a:t> verb in this verse?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46990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533400"/>
            <a:ext cx="82296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220000"/>
              </a:lnSpc>
            </a:pPr>
            <a:r>
              <a:rPr lang="en-US" dirty="0"/>
              <a:t>Identify and read the </a:t>
            </a:r>
            <a:endParaRPr lang="en-US" dirty="0" smtClean="0"/>
          </a:p>
          <a:p>
            <a:pPr lvl="1">
              <a:lnSpc>
                <a:spcPct val="220000"/>
              </a:lnSpc>
            </a:pP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b="1" dirty="0" err="1">
                <a:solidFill>
                  <a:srgbClr val="0000FF"/>
                </a:solidFill>
              </a:rPr>
              <a:t>weqatal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verb form.</a:t>
            </a:r>
          </a:p>
          <a:p>
            <a:pPr lvl="1">
              <a:lnSpc>
                <a:spcPct val="220000"/>
              </a:lnSpc>
            </a:pPr>
            <a:r>
              <a:rPr lang="en-US" b="1" dirty="0" err="1" smtClean="0">
                <a:solidFill>
                  <a:srgbClr val="0000FF"/>
                </a:solidFill>
              </a:rPr>
              <a:t>yiqtol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verb form in a dependent clause.</a:t>
            </a:r>
          </a:p>
          <a:p>
            <a:pPr lvl="1">
              <a:lnSpc>
                <a:spcPct val="2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demonstrative </a:t>
            </a:r>
            <a:r>
              <a:rPr lang="en-US" b="1" dirty="0">
                <a:solidFill>
                  <a:srgbClr val="0000FF"/>
                </a:solidFill>
              </a:rPr>
              <a:t>pronouns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Learn </a:t>
            </a:r>
            <a:r>
              <a:rPr lang="en-US" dirty="0"/>
              <a:t>some basics of identifying 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pronominal </a:t>
            </a:r>
            <a:r>
              <a:rPr lang="en-US" b="1" dirty="0">
                <a:solidFill>
                  <a:srgbClr val="0000FF"/>
                </a:solidFill>
              </a:rPr>
              <a:t>suffixes </a:t>
            </a:r>
            <a:r>
              <a:rPr lang="en-US" dirty="0"/>
              <a:t>on the DDO and nouns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48019" y="838200"/>
            <a:ext cx="145103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5104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yiqtol</a:t>
            </a:r>
            <a:r>
              <a:rPr lang="en-US" dirty="0"/>
              <a:t> in a dependent clause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יִרְאוּ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It’s a 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  <a:endParaRPr lang="en-US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0"/>
            <a:ext cx="7852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wayyiqtol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66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950548" y="1524000"/>
            <a:ext cx="53585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yiqtol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6220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yiqtol</a:t>
            </a:r>
            <a:r>
              <a:rPr lang="en-US" dirty="0"/>
              <a:t> in a dependent clause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יִרְאוּ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It’s a 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  <a:endParaRPr lang="en-US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0"/>
            <a:ext cx="7852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wayyiqtol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66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950548" y="1524000"/>
            <a:ext cx="53585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yiqtol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4138466" y="2362200"/>
            <a:ext cx="16241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01590" y="2762309"/>
            <a:ext cx="179773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Spot the</a:t>
            </a:r>
          </a:p>
          <a:p>
            <a:pPr algn="ctr"/>
            <a:r>
              <a:rPr lang="en-US" sz="2800" dirty="0" smtClean="0"/>
              <a:t>differences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666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yiqtol</a:t>
            </a:r>
            <a:r>
              <a:rPr lang="en-US" dirty="0"/>
              <a:t> in a dependent clause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יִרְאוּ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It’s a 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  <a:endParaRPr lang="en-US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0"/>
            <a:ext cx="7852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wayyiqtol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66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950548" y="1524000"/>
            <a:ext cx="53585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yiqtol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4138466" y="2362200"/>
            <a:ext cx="16241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01590" y="2762309"/>
            <a:ext cx="179773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Spot the</a:t>
            </a:r>
          </a:p>
          <a:p>
            <a:pPr algn="ctr"/>
            <a:r>
              <a:rPr lang="en-US" sz="2800" dirty="0" smtClean="0"/>
              <a:t>differences</a:t>
            </a:r>
            <a:endParaRPr lang="en-US" sz="2800" dirty="0"/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457200" y="4419600"/>
            <a:ext cx="8229600" cy="1676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RULE: </a:t>
            </a:r>
            <a:r>
              <a:rPr lang="en-US" b="1" dirty="0"/>
              <a:t>The verb form with a prefixed subject pronoun and no </a:t>
            </a:r>
            <a:r>
              <a:rPr lang="en-US" b="1" i="1" dirty="0" err="1"/>
              <a:t>vav-patakh-dagesh</a:t>
            </a:r>
            <a:r>
              <a:rPr lang="en-US" b="1" i="1" dirty="0"/>
              <a:t> forte </a:t>
            </a:r>
            <a:r>
              <a:rPr lang="en-US" b="1" dirty="0"/>
              <a:t>is called the </a:t>
            </a:r>
            <a:r>
              <a:rPr lang="en-US" b="1" i="1" dirty="0" err="1"/>
              <a:t>yiqtol</a:t>
            </a:r>
            <a:r>
              <a:rPr lang="en-US" b="1" dirty="0"/>
              <a:t>/</a:t>
            </a:r>
            <a:r>
              <a:rPr lang="en-US" b="1" dirty="0" err="1"/>
              <a:t>yik</a:t>
            </a:r>
            <a:r>
              <a:rPr lang="en-US" b="1" dirty="0"/>
              <a:t>-TOL/verb form.</a:t>
            </a:r>
          </a:p>
        </p:txBody>
      </p:sp>
    </p:spTree>
    <p:extLst>
      <p:ext uri="{BB962C8B-B14F-4D97-AF65-F5344CB8AC3E}">
        <p14:creationId xmlns:p14="http://schemas.microsoft.com/office/powerpoint/2010/main" val="257145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yiqtol</a:t>
            </a:r>
            <a:r>
              <a:rPr lang="en-US" dirty="0"/>
              <a:t> in a dependent clause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יִרְאוּ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91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It’s following a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en-US" dirty="0" smtClean="0"/>
              <a:t> so it’s in a dependent clause.</a:t>
            </a:r>
            <a:endParaRPr lang="en-US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0"/>
            <a:ext cx="7852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wayyiqtol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66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950548" y="1524000"/>
            <a:ext cx="53585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yiqtol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9527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yiqtol</a:t>
            </a:r>
            <a:r>
              <a:rPr lang="en-US" dirty="0"/>
              <a:t> in a dependent clause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יִרְאוּ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91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It’s following a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en-US" dirty="0" smtClean="0"/>
              <a:t> so it’s in a dependent clause.</a:t>
            </a:r>
            <a:endParaRPr lang="en-US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0"/>
            <a:ext cx="7852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wayyiqtol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66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950548" y="1524000"/>
            <a:ext cx="53585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yiqtol</a:t>
            </a:r>
            <a:endParaRPr lang="en-US" sz="1200" dirty="0"/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342900" y="3352800"/>
            <a:ext cx="8458200" cy="2590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RULE: </a:t>
            </a:r>
            <a:r>
              <a:rPr lang="en-US" b="1" dirty="0"/>
              <a:t>The </a:t>
            </a:r>
            <a:r>
              <a:rPr lang="en-US" b="1" dirty="0" err="1"/>
              <a:t>yiqtol</a:t>
            </a:r>
            <a:r>
              <a:rPr lang="en-US" b="1" dirty="0"/>
              <a:t> verb form, when in a dependent clause </a:t>
            </a:r>
            <a:r>
              <a:rPr lang="en-US" b="1" i="1" dirty="0"/>
              <a:t>in any genre</a:t>
            </a:r>
            <a:r>
              <a:rPr lang="en-US" b="1" dirty="0"/>
              <a:t>, expresses action that is </a:t>
            </a:r>
            <a:r>
              <a:rPr lang="en-US" b="1" i="1" dirty="0"/>
              <a:t>relative non-past background</a:t>
            </a:r>
            <a:r>
              <a:rPr lang="en-US" b="1" dirty="0"/>
              <a:t>. Allowing context to be your guide, use English present or future tense translations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697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yiqtol</a:t>
            </a:r>
            <a:r>
              <a:rPr lang="en-US" dirty="0"/>
              <a:t> in a dependent clause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יִרְאוּ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91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It’s following a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en-US" dirty="0" smtClean="0"/>
              <a:t> so it’s in a dependent clause.</a:t>
            </a:r>
            <a:endParaRPr lang="en-US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0"/>
            <a:ext cx="7852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wayyiqtol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66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950548" y="1524000"/>
            <a:ext cx="53585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yiqtol</a:t>
            </a:r>
            <a:endParaRPr lang="en-US" sz="12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488246"/>
              </p:ext>
            </p:extLst>
          </p:nvPr>
        </p:nvGraphicFramePr>
        <p:xfrm>
          <a:off x="533400" y="36576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404967"/>
                <a:gridCol w="2451275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ראה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0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yiqtol</a:t>
            </a:r>
            <a:r>
              <a:rPr lang="en-US" dirty="0"/>
              <a:t> in a dependent clause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יִרְאוּ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אֹתָךְ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91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It’s following a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en-US" dirty="0" smtClean="0"/>
              <a:t> so it’s in a dependent clause.</a:t>
            </a:r>
            <a:endParaRPr lang="en-US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934200" y="1524000"/>
            <a:ext cx="7852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wayyiqtol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6600" y="1524000"/>
            <a:ext cx="68179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weqatal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950548" y="1524000"/>
            <a:ext cx="53585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yiqtol</a:t>
            </a:r>
            <a:endParaRPr lang="en-US" sz="12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973138"/>
              </p:ext>
            </p:extLst>
          </p:nvPr>
        </p:nvGraphicFramePr>
        <p:xfrm>
          <a:off x="533400" y="36576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404967"/>
                <a:gridCol w="2451275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ראה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Yiqtol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3mp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yiqtol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dep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clause = 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Relative 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non-past background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see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2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914400"/>
            <a:ext cx="8229600" cy="4800600"/>
          </a:xfrm>
        </p:spPr>
        <p:txBody>
          <a:bodyPr>
            <a:normAutofit/>
          </a:bodyPr>
          <a:lstStyle/>
          <a:p>
            <a:r>
              <a:rPr lang="en-US" sz="8000" dirty="0" smtClean="0"/>
              <a:t>Pronominal </a:t>
            </a:r>
            <a:r>
              <a:rPr lang="en-US" sz="8000" dirty="0"/>
              <a:t>suffixes</a:t>
            </a:r>
          </a:p>
        </p:txBody>
      </p:sp>
    </p:spTree>
    <p:extLst>
      <p:ext uri="{BB962C8B-B14F-4D97-AF65-F5344CB8AC3E}">
        <p14:creationId xmlns:p14="http://schemas.microsoft.com/office/powerpoint/2010/main" val="32937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Pronominal suffixes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וְהָיָה כִּי־יִרְאוּ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אֹתָךְ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1981200" y="1981200"/>
            <a:ext cx="5181600" cy="91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Any idea what this might be?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4419600" y="1447800"/>
            <a:ext cx="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4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Pronominal suffixes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וְהָיָה כִּי־יִרְאוּ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אֹתָךְ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 parts</a:t>
            </a:r>
          </a:p>
          <a:p>
            <a:r>
              <a:rPr lang="en-US" dirty="0" smtClean="0"/>
              <a:t>DDO</a:t>
            </a:r>
          </a:p>
          <a:p>
            <a:r>
              <a:rPr lang="en-US" dirty="0" smtClean="0"/>
              <a:t>2fs pronominal suffix (i.e. </a:t>
            </a:r>
            <a:r>
              <a:rPr lang="en-US" i="1" dirty="0" smtClean="0"/>
              <a:t>you</a:t>
            </a:r>
            <a:r>
              <a:rPr lang="en-US" dirty="0" smtClean="0"/>
              <a:t> fem. singular)</a:t>
            </a:r>
          </a:p>
        </p:txBody>
      </p:sp>
    </p:spTree>
    <p:extLst>
      <p:ext uri="{BB962C8B-B14F-4D97-AF65-F5344CB8AC3E}">
        <p14:creationId xmlns:p14="http://schemas.microsoft.com/office/powerpoint/2010/main" val="403846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533400"/>
            <a:ext cx="82296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220000"/>
              </a:lnSpc>
            </a:pPr>
            <a:r>
              <a:rPr lang="en-US" dirty="0"/>
              <a:t>Identify and read the </a:t>
            </a:r>
            <a:endParaRPr lang="en-US" dirty="0" smtClean="0"/>
          </a:p>
          <a:p>
            <a:pPr lvl="1">
              <a:lnSpc>
                <a:spcPct val="220000"/>
              </a:lnSpc>
            </a:pP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b="1" dirty="0" err="1">
                <a:solidFill>
                  <a:srgbClr val="0000FF"/>
                </a:solidFill>
              </a:rPr>
              <a:t>weqatal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verb form.</a:t>
            </a:r>
          </a:p>
          <a:p>
            <a:pPr lvl="1">
              <a:lnSpc>
                <a:spcPct val="220000"/>
              </a:lnSpc>
            </a:pPr>
            <a:r>
              <a:rPr lang="en-US" b="1" dirty="0" err="1" smtClean="0">
                <a:solidFill>
                  <a:srgbClr val="0000FF"/>
                </a:solidFill>
              </a:rPr>
              <a:t>yiqtol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verb form in a dependent clause.</a:t>
            </a:r>
          </a:p>
          <a:p>
            <a:pPr lvl="1">
              <a:lnSpc>
                <a:spcPct val="2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demonstrative </a:t>
            </a:r>
            <a:r>
              <a:rPr lang="en-US" b="1" dirty="0">
                <a:solidFill>
                  <a:srgbClr val="0000FF"/>
                </a:solidFill>
              </a:rPr>
              <a:t>pronouns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Learn </a:t>
            </a:r>
            <a:r>
              <a:rPr lang="en-US" dirty="0"/>
              <a:t>some basics of identifying 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pronominal </a:t>
            </a:r>
            <a:r>
              <a:rPr lang="en-US" b="1" dirty="0">
                <a:solidFill>
                  <a:srgbClr val="0000FF"/>
                </a:solidFill>
              </a:rPr>
              <a:t>suffixes </a:t>
            </a:r>
            <a:r>
              <a:rPr lang="en-US" dirty="0"/>
              <a:t>on the DDO and nouns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91237" y="838200"/>
            <a:ext cx="16241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60196" y="76200"/>
            <a:ext cx="1358897" cy="738664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8000"/>
                </a:solidFill>
              </a:rPr>
              <a:t>Dagesh</a:t>
            </a:r>
            <a:endParaRPr lang="en-US" sz="1400" dirty="0">
              <a:solidFill>
                <a:srgbClr val="008000"/>
              </a:solidFill>
            </a:endParaRPr>
          </a:p>
          <a:p>
            <a:pPr algn="ctr"/>
            <a:r>
              <a:rPr lang="en-US" sz="1400" dirty="0">
                <a:solidFill>
                  <a:srgbClr val="008000"/>
                </a:solidFill>
              </a:rPr>
              <a:t>s</a:t>
            </a:r>
            <a:r>
              <a:rPr lang="en-US" sz="1400" dirty="0" smtClean="0">
                <a:solidFill>
                  <a:srgbClr val="008000"/>
                </a:solidFill>
              </a:rPr>
              <a:t>hould be green</a:t>
            </a:r>
          </a:p>
          <a:p>
            <a:pPr algn="ctr"/>
            <a:r>
              <a:rPr lang="en-US" sz="1400" dirty="0" smtClean="0">
                <a:solidFill>
                  <a:srgbClr val="008000"/>
                </a:solidFill>
              </a:rPr>
              <a:t>too</a:t>
            </a:r>
            <a:endParaRPr lang="en-US" sz="1400" dirty="0">
              <a:solidFill>
                <a:srgbClr val="008000"/>
              </a:solidFill>
            </a:endParaRPr>
          </a:p>
        </p:txBody>
      </p:sp>
      <p:cxnSp>
        <p:nvCxnSpPr>
          <p:cNvPr id="8" name="Straight Arrow Connector 7"/>
          <p:cNvCxnSpPr>
            <a:stCxn id="3" idx="2"/>
          </p:cNvCxnSpPr>
          <p:nvPr/>
        </p:nvCxnSpPr>
        <p:spPr>
          <a:xfrm>
            <a:off x="8239645" y="814864"/>
            <a:ext cx="180455" cy="261461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148019" y="838200"/>
            <a:ext cx="145103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36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Pronominal suffixes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וְהָיָה כִּי־יִרְאוּ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אֹתָךְ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 parts</a:t>
            </a:r>
          </a:p>
          <a:p>
            <a:r>
              <a:rPr lang="en-US" dirty="0" smtClean="0"/>
              <a:t>DDO</a:t>
            </a:r>
          </a:p>
          <a:p>
            <a:r>
              <a:rPr lang="en-US" dirty="0" smtClean="0"/>
              <a:t>2fs pronominal suffix (i.e. </a:t>
            </a:r>
            <a:r>
              <a:rPr lang="en-US" i="1" dirty="0" smtClean="0"/>
              <a:t>you</a:t>
            </a:r>
            <a:r>
              <a:rPr lang="en-US" dirty="0" smtClean="0"/>
              <a:t> fem. singular)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38100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Read </a:t>
            </a:r>
            <a:r>
              <a:rPr lang="en-US" dirty="0" err="1" smtClean="0"/>
              <a:t>Rocine</a:t>
            </a:r>
            <a:r>
              <a:rPr lang="en-US" dirty="0" smtClean="0"/>
              <a:t> 13.4a-c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View </a:t>
            </a:r>
            <a:r>
              <a:rPr lang="en-US" dirty="0" err="1" smtClean="0"/>
              <a:t>Animatedhebrew</a:t>
            </a:r>
            <a:r>
              <a:rPr lang="en-US" dirty="0" smtClean="0"/>
              <a:t> lecture 13</a:t>
            </a:r>
          </a:p>
        </p:txBody>
      </p:sp>
    </p:spTree>
    <p:extLst>
      <p:ext uri="{BB962C8B-B14F-4D97-AF65-F5344CB8AC3E}">
        <p14:creationId xmlns:p14="http://schemas.microsoft.com/office/powerpoint/2010/main" val="327050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Pronominal suffixes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וְהָיָה כִּי־יִרְאוּ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אֹתָךְ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 parts</a:t>
            </a:r>
          </a:p>
          <a:p>
            <a:r>
              <a:rPr lang="en-US" dirty="0" smtClean="0"/>
              <a:t>DDO</a:t>
            </a:r>
          </a:p>
          <a:p>
            <a:r>
              <a:rPr lang="en-US" dirty="0"/>
              <a:t>2fs pronominal suffix (i.e. </a:t>
            </a:r>
            <a:r>
              <a:rPr lang="en-US" i="1" dirty="0"/>
              <a:t>you</a:t>
            </a:r>
            <a:r>
              <a:rPr lang="en-US" dirty="0"/>
              <a:t> fem. singular)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38100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Read </a:t>
            </a:r>
            <a:r>
              <a:rPr lang="en-US" dirty="0" err="1" smtClean="0"/>
              <a:t>Rocine</a:t>
            </a:r>
            <a:r>
              <a:rPr lang="en-US" dirty="0" smtClean="0"/>
              <a:t> 13.4a-c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View </a:t>
            </a:r>
            <a:r>
              <a:rPr lang="en-US" dirty="0" err="1" smtClean="0"/>
              <a:t>Animatedhebrew</a:t>
            </a:r>
            <a:r>
              <a:rPr lang="en-US" dirty="0" smtClean="0"/>
              <a:t> lecture 13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533400" y="5172075"/>
            <a:ext cx="7620000" cy="11525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i="1" dirty="0" smtClean="0"/>
              <a:t>My advice:</a:t>
            </a:r>
          </a:p>
          <a:p>
            <a:pPr marL="0" indent="0">
              <a:buFont typeface="Arial" pitchFamily="34" charset="0"/>
              <a:buNone/>
            </a:pPr>
            <a:r>
              <a:rPr lang="en-US" i="1" dirty="0" smtClean="0"/>
              <a:t>Learn the pron. suffixes on </a:t>
            </a:r>
            <a:r>
              <a:rPr lang="he-IL" i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r>
              <a:rPr lang="en-US" i="1" dirty="0" smtClean="0"/>
              <a:t> paradigm in </a:t>
            </a:r>
            <a:r>
              <a:rPr lang="en-US" i="1" dirty="0" err="1" smtClean="0"/>
              <a:t>AnimHeb</a:t>
            </a:r>
            <a:r>
              <a:rPr lang="en-US" i="1" dirty="0" smtClean="0"/>
              <a:t> </a:t>
            </a:r>
            <a:r>
              <a:rPr lang="en-US" i="1" dirty="0" err="1" smtClean="0"/>
              <a:t>lec</a:t>
            </a:r>
            <a:r>
              <a:rPr lang="en-US" i="1" dirty="0" smtClean="0"/>
              <a:t> 13 (it’s easy) and don’t sweat the rest of the details. </a:t>
            </a:r>
          </a:p>
        </p:txBody>
      </p:sp>
    </p:spTree>
    <p:extLst>
      <p:ext uri="{BB962C8B-B14F-4D97-AF65-F5344CB8AC3E}">
        <p14:creationId xmlns:p14="http://schemas.microsoft.com/office/powerpoint/2010/main" val="1561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150763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לוֹ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לָהֶם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לָהּ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לָהֶן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לְךָ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לָכֶם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לָךְ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לָכֶן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לָ֫נוּ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Pronominal Suffixes on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6336268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Animated </a:t>
            </a:r>
            <a:r>
              <a:rPr lang="en-US" sz="1200" dirty="0"/>
              <a:t>H</a:t>
            </a:r>
            <a:r>
              <a:rPr lang="en-US" sz="1200" dirty="0" smtClean="0"/>
              <a:t>ebrew lecture 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9256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914400"/>
            <a:ext cx="8229600" cy="4800600"/>
          </a:xfrm>
        </p:spPr>
        <p:txBody>
          <a:bodyPr>
            <a:normAutofit/>
          </a:bodyPr>
          <a:lstStyle/>
          <a:p>
            <a:r>
              <a:rPr lang="en-US" sz="8000" dirty="0"/>
              <a:t>Demonstrative pronouns</a:t>
            </a:r>
          </a:p>
        </p:txBody>
      </p:sp>
    </p:spTree>
    <p:extLst>
      <p:ext uri="{BB962C8B-B14F-4D97-AF65-F5344CB8AC3E}">
        <p14:creationId xmlns:p14="http://schemas.microsoft.com/office/powerpoint/2010/main" val="283667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Demonstrative pronouns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וְהָיָה כִּי־יִרְאוּ אֹתָךְ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44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Can you find the demonstrative pronoun (pointing pronoun)?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2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Demonstrative pronouns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וְהָיָה כִּי־יִרְאוּ אֹתָךְ וְאָמְרוּ אִשְׁתּוֹ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זֹאת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1676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זֹאת</a:t>
            </a:r>
            <a:r>
              <a:rPr lang="en-US" dirty="0" smtClean="0"/>
              <a:t> is the ‘near’ demonstrative, translated ‘this’.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687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Demonstrative pronouns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וְהָיָה כִּי־יִרְאוּ אֹתָךְ וְאָמְרוּ אִשְׁתּוֹ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זֹאת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53340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Also see </a:t>
            </a:r>
            <a:r>
              <a:rPr lang="en-US" dirty="0" err="1" smtClean="0"/>
              <a:t>Animatedhebrew</a:t>
            </a:r>
            <a:r>
              <a:rPr lang="en-US" dirty="0" smtClean="0"/>
              <a:t> </a:t>
            </a:r>
            <a:r>
              <a:rPr lang="en-US" dirty="0" smtClean="0"/>
              <a:t>lecture </a:t>
            </a:r>
            <a:r>
              <a:rPr lang="en-US" dirty="0" smtClean="0"/>
              <a:t>11 for discussion of ‘near’ and ‘far’ demonstratives.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24808"/>
              </p:ext>
            </p:extLst>
          </p:nvPr>
        </p:nvGraphicFramePr>
        <p:xfrm>
          <a:off x="533400" y="2875280"/>
          <a:ext cx="8153400" cy="177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1418"/>
                <a:gridCol w="3286447"/>
                <a:gridCol w="2665535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NEAR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Masc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זֶה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אֵלֶּה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זֹאת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1676400"/>
            <a:ext cx="8610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Here is the full chart fo</a:t>
            </a:r>
            <a:r>
              <a:rPr lang="en-US" dirty="0" smtClean="0"/>
              <a:t>r the ‘near’ demonstratives, “this” and “these”.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687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Demonstrative pronouns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וְהָיָה כִּי־יִרְאוּ אֹתָךְ וְאָמְרוּ אִשְׁתּוֹ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זֹאת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53340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Also see </a:t>
            </a:r>
            <a:r>
              <a:rPr lang="en-US" dirty="0" err="1" smtClean="0"/>
              <a:t>Animatedhebrew</a:t>
            </a:r>
            <a:r>
              <a:rPr lang="en-US" dirty="0" smtClean="0"/>
              <a:t> </a:t>
            </a:r>
            <a:r>
              <a:rPr lang="en-US" dirty="0" smtClean="0"/>
              <a:t>lecture </a:t>
            </a:r>
            <a:r>
              <a:rPr lang="en-US" dirty="0" smtClean="0"/>
              <a:t>11 for discussion of ‘near’ and ‘far’ demonstratives.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33338"/>
              </p:ext>
            </p:extLst>
          </p:nvPr>
        </p:nvGraphicFramePr>
        <p:xfrm>
          <a:off x="533400" y="2875280"/>
          <a:ext cx="8153400" cy="177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1418"/>
                <a:gridCol w="3286447"/>
                <a:gridCol w="2665535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NEAR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Masc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זֶה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אֵלֶּה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זֹאת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1676400"/>
            <a:ext cx="8610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Here is the full chart fo</a:t>
            </a:r>
            <a:r>
              <a:rPr lang="en-US" dirty="0" smtClean="0"/>
              <a:t>r the ‘near’ demonstratives, “this” and “these”.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19800" y="4736068"/>
            <a:ext cx="20574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there is a typo in </a:t>
            </a:r>
            <a:r>
              <a:rPr lang="en-US" sz="1200" dirty="0" err="1" smtClean="0"/>
              <a:t>Rocine</a:t>
            </a:r>
            <a:r>
              <a:rPr lang="en-US" sz="1200" dirty="0" smtClean="0"/>
              <a:t>. There should be a </a:t>
            </a:r>
            <a:r>
              <a:rPr lang="en-US" sz="1200" dirty="0" err="1" smtClean="0"/>
              <a:t>dagesh</a:t>
            </a:r>
            <a:r>
              <a:rPr lang="en-US" sz="1200" dirty="0" smtClean="0"/>
              <a:t> in the lamed as above.</a:t>
            </a:r>
            <a:endParaRPr lang="en-US" sz="1200" dirty="0"/>
          </a:p>
        </p:txBody>
      </p:sp>
      <p:cxnSp>
        <p:nvCxnSpPr>
          <p:cNvPr id="10" name="Straight Arrow Connector 9"/>
          <p:cNvCxnSpPr>
            <a:stCxn id="9" idx="0"/>
          </p:cNvCxnSpPr>
          <p:nvPr/>
        </p:nvCxnSpPr>
        <p:spPr>
          <a:xfrm flipV="1">
            <a:off x="7048500" y="3924300"/>
            <a:ext cx="466725" cy="8117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17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Word Order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וְהָיָה כִּי־יִרְאוּ אֹתָךְ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16764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Can yo</a:t>
            </a:r>
            <a:r>
              <a:rPr lang="en-US" dirty="0" smtClean="0"/>
              <a:t>u spot the </a:t>
            </a:r>
            <a:r>
              <a:rPr lang="en-US" dirty="0"/>
              <a:t>Y</a:t>
            </a:r>
            <a:r>
              <a:rPr lang="en-US" dirty="0" smtClean="0"/>
              <a:t>oda syntax?</a:t>
            </a:r>
            <a:endParaRPr lang="en-US" dirty="0" smtClean="0"/>
          </a:p>
        </p:txBody>
      </p:sp>
      <p:pic>
        <p:nvPicPr>
          <p:cNvPr id="1026" name="Picture 2" descr="D:\My Documents\HebrewCourseBriercrestFirstYear2014\Rocine Lessons\13\pics\yoda\Yoda_TPM_Ro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09800"/>
            <a:ext cx="3200400" cy="4239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Callout 3"/>
          <p:cNvSpPr/>
          <p:nvPr/>
        </p:nvSpPr>
        <p:spPr>
          <a:xfrm>
            <a:off x="1828800" y="2819400"/>
            <a:ext cx="4038600" cy="1905000"/>
          </a:xfrm>
          <a:prstGeom prst="wedgeEllipseCallout">
            <a:avLst>
              <a:gd name="adj1" fmla="val 65972"/>
              <a:gd name="adj2" fmla="val -21667"/>
            </a:avLst>
          </a:prstGeom>
          <a:noFill/>
          <a:ln>
            <a:solidFill>
              <a:srgbClr val="7C3B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7C3B06"/>
                </a:solidFill>
              </a:rPr>
              <a:t>Learn to speak Hebrew you must...</a:t>
            </a:r>
          </a:p>
          <a:p>
            <a:pPr algn="ctr"/>
            <a:r>
              <a:rPr lang="en-US" sz="2400" dirty="0">
                <a:solidFill>
                  <a:srgbClr val="7C3B06"/>
                </a:solidFill>
              </a:rPr>
              <a:t>Sound less like a goy you will...</a:t>
            </a:r>
          </a:p>
        </p:txBody>
      </p:sp>
    </p:spTree>
    <p:extLst>
      <p:ext uri="{BB962C8B-B14F-4D97-AF65-F5344CB8AC3E}">
        <p14:creationId xmlns:p14="http://schemas.microsoft.com/office/powerpoint/2010/main" val="323639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Word Order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וְהָיָה כִּי־יִרְאוּ אֹתָךְ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1676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The default word order for a </a:t>
            </a:r>
            <a:r>
              <a:rPr lang="en-US" dirty="0" err="1" smtClean="0"/>
              <a:t>verbless</a:t>
            </a:r>
            <a:r>
              <a:rPr lang="en-US" dirty="0" smtClean="0"/>
              <a:t> clause is</a:t>
            </a:r>
          </a:p>
          <a:p>
            <a:pPr marL="0" indent="0">
              <a:buNone/>
            </a:pPr>
            <a:r>
              <a:rPr lang="en-US" dirty="0" smtClean="0"/>
              <a:t>Subject-Predicate (</a:t>
            </a:r>
            <a:r>
              <a:rPr lang="en-US" dirty="0" err="1" smtClean="0"/>
              <a:t>Rocine</a:t>
            </a:r>
            <a:r>
              <a:rPr lang="en-US" dirty="0" smtClean="0"/>
              <a:t> 2.7c).</a:t>
            </a:r>
            <a:endParaRPr lang="en-US" dirty="0" smtClean="0"/>
          </a:p>
        </p:txBody>
      </p:sp>
      <p:pic>
        <p:nvPicPr>
          <p:cNvPr id="1026" name="Picture 2" descr="D:\My Documents\HebrewCourseBriercrestFirstYear2014\Rocine Lessons\13\pics\yoda\Yoda_TPM_Ro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09800"/>
            <a:ext cx="3200400" cy="4239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Callout 8"/>
          <p:cNvSpPr/>
          <p:nvPr/>
        </p:nvSpPr>
        <p:spPr>
          <a:xfrm>
            <a:off x="1143000" y="2819400"/>
            <a:ext cx="4876800" cy="1828800"/>
          </a:xfrm>
          <a:prstGeom prst="wedgeEllipseCallout">
            <a:avLst>
              <a:gd name="adj1" fmla="val 61523"/>
              <a:gd name="adj2" fmla="val -26167"/>
            </a:avLst>
          </a:prstGeom>
          <a:noFill/>
          <a:ln>
            <a:solidFill>
              <a:srgbClr val="7C3B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7C3B06"/>
                </a:solidFill>
              </a:rPr>
              <a:t>His WIFE [not his sister],</a:t>
            </a:r>
          </a:p>
          <a:p>
            <a:pPr algn="ctr"/>
            <a:r>
              <a:rPr lang="en-US" sz="2000" dirty="0" smtClean="0">
                <a:solidFill>
                  <a:srgbClr val="7C3B06"/>
                </a:solidFill>
              </a:rPr>
              <a:t>this one is…</a:t>
            </a:r>
            <a:endParaRPr lang="en-US" sz="2000" dirty="0">
              <a:solidFill>
                <a:srgbClr val="7C3B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0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533400"/>
            <a:ext cx="82296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220000"/>
              </a:lnSpc>
            </a:pPr>
            <a:r>
              <a:rPr lang="en-US" dirty="0"/>
              <a:t>Identify and read the </a:t>
            </a:r>
            <a:endParaRPr lang="en-US" dirty="0" smtClean="0"/>
          </a:p>
          <a:p>
            <a:pPr lvl="1">
              <a:lnSpc>
                <a:spcPct val="220000"/>
              </a:lnSpc>
            </a:pP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b="1" dirty="0" err="1">
                <a:solidFill>
                  <a:srgbClr val="0000FF"/>
                </a:solidFill>
              </a:rPr>
              <a:t>weqatal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verb form.</a:t>
            </a:r>
          </a:p>
          <a:p>
            <a:pPr lvl="1">
              <a:lnSpc>
                <a:spcPct val="220000"/>
              </a:lnSpc>
            </a:pPr>
            <a:r>
              <a:rPr lang="en-US" b="1" dirty="0" err="1" smtClean="0">
                <a:solidFill>
                  <a:srgbClr val="0000FF"/>
                </a:solidFill>
              </a:rPr>
              <a:t>yiqtol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verb form in a dependent clause.</a:t>
            </a:r>
          </a:p>
          <a:p>
            <a:pPr lvl="1">
              <a:lnSpc>
                <a:spcPct val="2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demonstrative </a:t>
            </a:r>
            <a:r>
              <a:rPr lang="en-US" b="1" dirty="0">
                <a:solidFill>
                  <a:srgbClr val="0000FF"/>
                </a:solidFill>
              </a:rPr>
              <a:t>pronouns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Learn </a:t>
            </a:r>
            <a:r>
              <a:rPr lang="en-US" dirty="0"/>
              <a:t>some basics of identifying 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pronominal </a:t>
            </a:r>
            <a:r>
              <a:rPr lang="en-US" b="1" dirty="0">
                <a:solidFill>
                  <a:srgbClr val="0000FF"/>
                </a:solidFill>
              </a:rPr>
              <a:t>suffixes </a:t>
            </a:r>
            <a:r>
              <a:rPr lang="en-US" dirty="0"/>
              <a:t>on the DDO and nouns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91237" y="838200"/>
            <a:ext cx="16241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60196" y="76200"/>
            <a:ext cx="1358897" cy="738664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8000"/>
                </a:solidFill>
              </a:rPr>
              <a:t>Dagesh</a:t>
            </a:r>
            <a:endParaRPr lang="en-US" sz="1400" dirty="0">
              <a:solidFill>
                <a:srgbClr val="008000"/>
              </a:solidFill>
            </a:endParaRPr>
          </a:p>
          <a:p>
            <a:pPr algn="ctr"/>
            <a:r>
              <a:rPr lang="en-US" sz="1400" dirty="0">
                <a:solidFill>
                  <a:srgbClr val="008000"/>
                </a:solidFill>
              </a:rPr>
              <a:t>s</a:t>
            </a:r>
            <a:r>
              <a:rPr lang="en-US" sz="1400" dirty="0" smtClean="0">
                <a:solidFill>
                  <a:srgbClr val="008000"/>
                </a:solidFill>
              </a:rPr>
              <a:t>hould be green</a:t>
            </a:r>
          </a:p>
          <a:p>
            <a:pPr algn="ctr"/>
            <a:r>
              <a:rPr lang="en-US" sz="1400" dirty="0" smtClean="0">
                <a:solidFill>
                  <a:srgbClr val="008000"/>
                </a:solidFill>
              </a:rPr>
              <a:t>too</a:t>
            </a:r>
            <a:endParaRPr lang="en-US" sz="1400" dirty="0">
              <a:solidFill>
                <a:srgbClr val="008000"/>
              </a:solidFill>
            </a:endParaRPr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>
          <a:xfrm>
            <a:off x="8239645" y="814864"/>
            <a:ext cx="180455" cy="261461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477000" y="3352800"/>
            <a:ext cx="206375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זֶה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זֹאת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ctr" rtl="1"/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אֵלֶּה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48019" y="838200"/>
            <a:ext cx="145103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336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533400"/>
            <a:ext cx="82296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220000"/>
              </a:lnSpc>
            </a:pPr>
            <a:r>
              <a:rPr lang="en-US" dirty="0"/>
              <a:t>Identify and read the </a:t>
            </a:r>
            <a:endParaRPr lang="en-US" dirty="0" smtClean="0"/>
          </a:p>
          <a:p>
            <a:pPr lvl="1">
              <a:lnSpc>
                <a:spcPct val="220000"/>
              </a:lnSpc>
            </a:pP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b="1" dirty="0" err="1">
                <a:solidFill>
                  <a:srgbClr val="0000FF"/>
                </a:solidFill>
              </a:rPr>
              <a:t>weqatal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verb form.</a:t>
            </a:r>
          </a:p>
          <a:p>
            <a:pPr lvl="1">
              <a:lnSpc>
                <a:spcPct val="220000"/>
              </a:lnSpc>
            </a:pPr>
            <a:r>
              <a:rPr lang="en-US" b="1" dirty="0" err="1" smtClean="0">
                <a:solidFill>
                  <a:srgbClr val="0000FF"/>
                </a:solidFill>
              </a:rPr>
              <a:t>yiqtol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verb form in a dependent clause.</a:t>
            </a:r>
          </a:p>
          <a:p>
            <a:pPr lvl="1">
              <a:lnSpc>
                <a:spcPct val="2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demonstrative </a:t>
            </a:r>
            <a:r>
              <a:rPr lang="en-US" b="1" dirty="0">
                <a:solidFill>
                  <a:srgbClr val="0000FF"/>
                </a:solidFill>
              </a:rPr>
              <a:t>pronouns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Learn </a:t>
            </a:r>
            <a:r>
              <a:rPr lang="en-US" dirty="0"/>
              <a:t>some basics of identifying 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pronominal </a:t>
            </a:r>
            <a:r>
              <a:rPr lang="en-US" b="1" dirty="0">
                <a:solidFill>
                  <a:srgbClr val="0000FF"/>
                </a:solidFill>
              </a:rPr>
              <a:t>suffixes </a:t>
            </a:r>
            <a:r>
              <a:rPr lang="en-US" dirty="0"/>
              <a:t>on the DDO and nouns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291237" y="838200"/>
            <a:ext cx="16241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77000" y="3352800"/>
            <a:ext cx="206375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זֶה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זֹאת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ctr" rtl="1"/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אֵלֶּה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60780" y="5715000"/>
            <a:ext cx="18591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-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וֹ  -יו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0196" y="76200"/>
            <a:ext cx="1358897" cy="738664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008000"/>
                </a:solidFill>
              </a:rPr>
              <a:t>Dagesh</a:t>
            </a:r>
            <a:endParaRPr lang="en-US" sz="1400" dirty="0">
              <a:solidFill>
                <a:srgbClr val="008000"/>
              </a:solidFill>
            </a:endParaRPr>
          </a:p>
          <a:p>
            <a:pPr algn="ctr"/>
            <a:r>
              <a:rPr lang="en-US" sz="1400" dirty="0">
                <a:solidFill>
                  <a:srgbClr val="008000"/>
                </a:solidFill>
              </a:rPr>
              <a:t>s</a:t>
            </a:r>
            <a:r>
              <a:rPr lang="en-US" sz="1400" dirty="0" smtClean="0">
                <a:solidFill>
                  <a:srgbClr val="008000"/>
                </a:solidFill>
              </a:rPr>
              <a:t>hould be green</a:t>
            </a:r>
          </a:p>
          <a:p>
            <a:pPr algn="ctr"/>
            <a:r>
              <a:rPr lang="en-US" sz="1400" dirty="0" smtClean="0">
                <a:solidFill>
                  <a:srgbClr val="008000"/>
                </a:solidFill>
              </a:rPr>
              <a:t>too</a:t>
            </a:r>
            <a:endParaRPr lang="en-US" sz="1400" dirty="0">
              <a:solidFill>
                <a:srgbClr val="008000"/>
              </a:solidFill>
            </a:endParaRPr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>
            <a:off x="8239645" y="814864"/>
            <a:ext cx="180455" cy="261461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148019" y="838200"/>
            <a:ext cx="145103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5199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1"/>
            <a:ext cx="8229600" cy="3428999"/>
          </a:xfrm>
        </p:spPr>
        <p:txBody>
          <a:bodyPr>
            <a:normAutofit/>
          </a:bodyPr>
          <a:lstStyle/>
          <a:p>
            <a:r>
              <a:rPr lang="en-US" dirty="0" smtClean="0"/>
              <a:t>Identify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/>
              <a:t>What genre of discourse does the Hebrew </a:t>
            </a:r>
            <a:r>
              <a:rPr lang="en-US" dirty="0" smtClean="0"/>
              <a:t>word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indicate </a:t>
            </a:r>
            <a:r>
              <a:rPr lang="en-US" dirty="0"/>
              <a:t>we are in?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וְהָיָה כִּי־יִרְאוּ אֹתָךְ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663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914400"/>
            <a:ext cx="8229600" cy="4800600"/>
          </a:xfrm>
        </p:spPr>
        <p:txBody>
          <a:bodyPr>
            <a:normAutofit/>
          </a:bodyPr>
          <a:lstStyle/>
          <a:p>
            <a:r>
              <a:rPr lang="en-US" sz="8000" dirty="0" err="1" smtClean="0"/>
              <a:t>weqatal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8865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Weqatal</a:t>
            </a:r>
            <a:r>
              <a:rPr lang="en-US" dirty="0"/>
              <a:t> and +projection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1"/>
            <a:ext cx="8229600" cy="3428999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usually signals direct speech</a:t>
            </a:r>
            <a:endParaRPr lang="en-US" dirty="0"/>
          </a:p>
          <a:p>
            <a:r>
              <a:rPr lang="en-US" dirty="0" smtClean="0"/>
              <a:t>Can you guess what verb form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is?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838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כִּי־יִרְאוּ אֹתָךְ וְאָמְרוּ אִשְׁתּוֹ זֹאת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3396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7706</TotalTime>
  <Words>1665</Words>
  <Application>Microsoft Office PowerPoint</Application>
  <PresentationFormat>On-screen Show (4:3)</PresentationFormat>
  <Paragraphs>482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Rocine Lesson 13</vt:lpstr>
      <vt:lpstr>Goals</vt:lpstr>
      <vt:lpstr>Goals</vt:lpstr>
      <vt:lpstr>Goals</vt:lpstr>
      <vt:lpstr>Goals</vt:lpstr>
      <vt:lpstr>Goals</vt:lpstr>
      <vt:lpstr>What we already know</vt:lpstr>
      <vt:lpstr>weqatal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Weqatal and +projection</vt:lpstr>
      <vt:lpstr>yiqtol</vt:lpstr>
      <vt:lpstr>The yiqtol in a dependent clause</vt:lpstr>
      <vt:lpstr>The yiqtol in a dependent clause</vt:lpstr>
      <vt:lpstr>The yiqtol in a dependent clause</vt:lpstr>
      <vt:lpstr>The yiqtol in a dependent clause</vt:lpstr>
      <vt:lpstr>The yiqtol in a dependent clause</vt:lpstr>
      <vt:lpstr>The yiqtol in a dependent clause</vt:lpstr>
      <vt:lpstr>The yiqtol in a dependent clause</vt:lpstr>
      <vt:lpstr>The yiqtol in a dependent clause</vt:lpstr>
      <vt:lpstr>Pronominal suffixes</vt:lpstr>
      <vt:lpstr>Pronominal suffixes</vt:lpstr>
      <vt:lpstr>Pronominal suffixes</vt:lpstr>
      <vt:lpstr>Pronominal suffixes</vt:lpstr>
      <vt:lpstr>Pronominal suffixes</vt:lpstr>
      <vt:lpstr>Pronominal Suffixes on לְ</vt:lpstr>
      <vt:lpstr>Demonstrative pronouns</vt:lpstr>
      <vt:lpstr>Demonstrative pronouns</vt:lpstr>
      <vt:lpstr>Demonstrative pronouns</vt:lpstr>
      <vt:lpstr>Demonstrative pronouns</vt:lpstr>
      <vt:lpstr>Demonstrative pronouns</vt:lpstr>
      <vt:lpstr>Word Order</vt:lpstr>
      <vt:lpstr>Word Order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669</cp:revision>
  <cp:lastPrinted>2013-11-05T02:18:07Z</cp:lastPrinted>
  <dcterms:created xsi:type="dcterms:W3CDTF">2006-08-16T00:00:00Z</dcterms:created>
  <dcterms:modified xsi:type="dcterms:W3CDTF">2015-04-08T01:57:35Z</dcterms:modified>
</cp:coreProperties>
</file>