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318" r:id="rId2"/>
    <p:sldId id="562" r:id="rId3"/>
    <p:sldId id="563" r:id="rId4"/>
    <p:sldId id="565" r:id="rId5"/>
    <p:sldId id="566" r:id="rId6"/>
    <p:sldId id="564" r:id="rId7"/>
    <p:sldId id="567" r:id="rId8"/>
    <p:sldId id="568" r:id="rId9"/>
    <p:sldId id="569" r:id="rId10"/>
    <p:sldId id="570" r:id="rId11"/>
    <p:sldId id="571" r:id="rId12"/>
    <p:sldId id="575" r:id="rId13"/>
    <p:sldId id="572" r:id="rId14"/>
    <p:sldId id="574" r:id="rId15"/>
    <p:sldId id="582" r:id="rId16"/>
    <p:sldId id="583" r:id="rId17"/>
    <p:sldId id="577" r:id="rId18"/>
    <p:sldId id="578" r:id="rId19"/>
    <p:sldId id="579" r:id="rId20"/>
    <p:sldId id="580" r:id="rId21"/>
    <p:sldId id="584" r:id="rId22"/>
    <p:sldId id="585" r:id="rId23"/>
    <p:sldId id="586" r:id="rId24"/>
    <p:sldId id="588" r:id="rId25"/>
    <p:sldId id="589" r:id="rId26"/>
    <p:sldId id="592" r:id="rId27"/>
    <p:sldId id="594" r:id="rId28"/>
    <p:sldId id="598" r:id="rId29"/>
    <p:sldId id="595" r:id="rId30"/>
    <p:sldId id="599" r:id="rId31"/>
    <p:sldId id="600" r:id="rId32"/>
    <p:sldId id="601" r:id="rId33"/>
    <p:sldId id="593" r:id="rId34"/>
    <p:sldId id="591" r:id="rId35"/>
    <p:sldId id="603" r:id="rId36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008000"/>
    <a:srgbClr val="7C3B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1" autoAdjust="0"/>
    <p:restoredTop sz="96462" autoAdjust="0"/>
  </p:normalViewPr>
  <p:slideViewPr>
    <p:cSldViewPr>
      <p:cViewPr>
        <p:scale>
          <a:sx n="100" d="100"/>
          <a:sy n="100" d="100"/>
        </p:scale>
        <p:origin x="-86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/>
              <a:t> Lesson </a:t>
            </a:r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830513"/>
            <a:ext cx="9144000" cy="827087"/>
          </a:xfrm>
        </p:spPr>
        <p:txBody>
          <a:bodyPr>
            <a:normAutofit/>
          </a:bodyPr>
          <a:lstStyle/>
          <a:p>
            <a:pPr rtl="1"/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הַשֹּׁמְרִים אִישׁ יוֹצֵא מִן־הָעִיר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0" y="3733801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Judges 1:24</a:t>
            </a:r>
          </a:p>
        </p:txBody>
      </p:sp>
    </p:spTree>
    <p:extLst>
      <p:ext uri="{BB962C8B-B14F-4D97-AF65-F5344CB8AC3E}">
        <p14:creationId xmlns:p14="http://schemas.microsoft.com/office/powerpoint/2010/main" val="257243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participle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86000"/>
            <a:ext cx="6172200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Two important points.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Participles are a verb type that blend with </a:t>
            </a:r>
            <a:r>
              <a:rPr lang="en-US" u="sng" dirty="0" smtClean="0"/>
              <a:t>nouns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Participles have </a:t>
            </a:r>
            <a:r>
              <a:rPr lang="en-US" u="sng" dirty="0" smtClean="0"/>
              <a:t>noun endings</a:t>
            </a:r>
            <a:r>
              <a:rPr lang="en-US" dirty="0" smtClean="0"/>
              <a:t>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הַ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שּׁמְרִ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ים אִישׁ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וֹ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צֵא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מִן־הָעִיר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0" name="Oval 9"/>
          <p:cNvSpPr/>
          <p:nvPr/>
        </p:nvSpPr>
        <p:spPr>
          <a:xfrm>
            <a:off x="5663245" y="1011556"/>
            <a:ext cx="45719" cy="457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5181600" y="1600200"/>
            <a:ext cx="0" cy="60960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118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participle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86000"/>
            <a:ext cx="6172200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Two important points.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Participles are a verb type that blend with </a:t>
            </a:r>
            <a:r>
              <a:rPr lang="en-US" u="sng" dirty="0" smtClean="0"/>
              <a:t>nouns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Participles have </a:t>
            </a:r>
            <a:r>
              <a:rPr lang="en-US" u="sng" dirty="0" smtClean="0"/>
              <a:t>noun endings</a:t>
            </a:r>
            <a:r>
              <a:rPr lang="en-US" dirty="0" smtClean="0"/>
              <a:t>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הַ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שּׁמְרִ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ים אִישׁ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וֹ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צֵא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מִן־הָעִיר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0" name="Oval 9"/>
          <p:cNvSpPr/>
          <p:nvPr/>
        </p:nvSpPr>
        <p:spPr>
          <a:xfrm>
            <a:off x="5663245" y="1011556"/>
            <a:ext cx="45719" cy="457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5181600" y="1600200"/>
            <a:ext cx="0" cy="60960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324601" y="2464475"/>
            <a:ext cx="2667000" cy="241232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dirty="0" smtClean="0"/>
              <a:t>Notice also the article.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Articles go on nouns  not verbs.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participle is an exception.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It can take an article when it is functioning in a noun-like fashion.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6172202" y="1447801"/>
            <a:ext cx="452185" cy="761999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851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participle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הַ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שּׁמְרִ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ים אִישׁ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וֹ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צֵא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מִן־הָעִיר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0" name="Oval 9"/>
          <p:cNvSpPr/>
          <p:nvPr/>
        </p:nvSpPr>
        <p:spPr>
          <a:xfrm>
            <a:off x="5663245" y="1011556"/>
            <a:ext cx="45719" cy="457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116297"/>
              </p:ext>
            </p:extLst>
          </p:nvPr>
        </p:nvGraphicFramePr>
        <p:xfrm>
          <a:off x="762000" y="1905000"/>
          <a:ext cx="7620000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3071446"/>
                <a:gridCol w="2491154"/>
              </a:tblGrid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b="1" dirty="0" smtClean="0"/>
                        <a:t>	Participles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Singular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Plural</a:t>
                      </a:r>
                      <a:endParaRPr lang="en-US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Masculine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61963" algn="r"/>
                        </a:tabLst>
                      </a:pPr>
                      <a:r>
                        <a:rPr lang="en-US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קֹטֵל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r>
                        <a:rPr lang="en-US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קֹטְלִים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Feminine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61963" algn="r"/>
                          <a:tab pos="1711325" algn="r"/>
                        </a:tabLst>
                      </a:pPr>
                      <a:r>
                        <a:rPr lang="en-US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קֹטְלָה</a:t>
                      </a:r>
                      <a:r>
                        <a:rPr lang="en-US" sz="3200" baseline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baseline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קֹטֶ֫לֶת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r>
                        <a:rPr lang="en-US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קֹטְלוֹת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 rot="19800000">
            <a:off x="0" y="616164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What do they look like?</a:t>
            </a:r>
          </a:p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(form)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718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participle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הַ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שּׁמְרִ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ים אִישׁ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וֹ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צֵא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מִן־הָעִיר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0" name="Oval 9"/>
          <p:cNvSpPr/>
          <p:nvPr/>
        </p:nvSpPr>
        <p:spPr>
          <a:xfrm>
            <a:off x="5663245" y="1011556"/>
            <a:ext cx="45719" cy="457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017657"/>
              </p:ext>
            </p:extLst>
          </p:nvPr>
        </p:nvGraphicFramePr>
        <p:xfrm>
          <a:off x="762000" y="1905000"/>
          <a:ext cx="7620000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3071446"/>
                <a:gridCol w="2491154"/>
              </a:tblGrid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b="1" dirty="0" smtClean="0"/>
                        <a:t>	Participles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Singular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Plural</a:t>
                      </a:r>
                      <a:endParaRPr lang="en-US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Masculine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61963" algn="r"/>
                        </a:tabLst>
                      </a:pPr>
                      <a:r>
                        <a:rPr lang="en-US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קֹטֵל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r>
                        <a:rPr lang="en-US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קֹטְלִים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Feminine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61963" algn="r"/>
                          <a:tab pos="1711325" algn="r"/>
                        </a:tabLst>
                      </a:pPr>
                      <a:r>
                        <a:rPr lang="en-US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קֹטְלָה</a:t>
                      </a:r>
                      <a:r>
                        <a:rPr lang="en-US" sz="3200" baseline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baseline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קֹטֶ֫לֶת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r>
                        <a:rPr lang="en-US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קֹטְלוֹת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8861"/>
              </p:ext>
            </p:extLst>
          </p:nvPr>
        </p:nvGraphicFramePr>
        <p:xfrm>
          <a:off x="762000" y="3881120"/>
          <a:ext cx="7620000" cy="1529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57400"/>
                <a:gridCol w="3071446"/>
                <a:gridCol w="2491154"/>
              </a:tblGrid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Nouns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Singular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Plural</a:t>
                      </a:r>
                      <a:endParaRPr lang="en-US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Masculine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61963" algn="r"/>
                        </a:tabLst>
                      </a:pPr>
                      <a:r>
                        <a:rPr lang="en-US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</a:t>
                      </a:r>
                      <a:endParaRPr lang="en-US" sz="3200" kern="1200" baseline="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r>
                        <a:rPr lang="en-US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סוּסִים</a:t>
                      </a:r>
                      <a:endParaRPr lang="en-US" sz="3200" kern="1200" baseline="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Feminine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61963" algn="r"/>
                          <a:tab pos="1711325" algn="r"/>
                        </a:tabLst>
                      </a:pPr>
                      <a:r>
                        <a:rPr lang="en-US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סוּסָה</a:t>
                      </a:r>
                      <a:endParaRPr lang="en-US" sz="3200" kern="1200" baseline="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r>
                        <a:rPr lang="en-US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סוּסוֹת</a:t>
                      </a:r>
                      <a:endParaRPr lang="en-US" sz="3200" kern="1200" baseline="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 rot="19800000">
            <a:off x="0" y="616164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What do they look like?</a:t>
            </a:r>
          </a:p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(form)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6250" y="5606534"/>
            <a:ext cx="819150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Note: the vast majority of feminine singular nouns end in </a:t>
            </a:r>
            <a:r>
              <a:rPr lang="he-IL" sz="2000" dirty="0">
                <a:latin typeface="SBL Hebrew" panose="02000000000000000000" pitchFamily="2" charset="-79"/>
                <a:cs typeface="SBL Hebrew" panose="02000000000000000000" pitchFamily="2" charset="-79"/>
              </a:rPr>
              <a:t>ָה</a:t>
            </a:r>
            <a:r>
              <a:rPr lang="en-US" sz="20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 few end in </a:t>
            </a:r>
            <a:r>
              <a:rPr lang="he-IL" sz="2000" dirty="0">
                <a:latin typeface="SBL Hebrew" panose="02000000000000000000" pitchFamily="2" charset="-79"/>
                <a:cs typeface="SBL Hebrew" panose="02000000000000000000" pitchFamily="2" charset="-79"/>
              </a:rPr>
              <a:t>ֶֶת</a:t>
            </a:r>
            <a:r>
              <a:rPr lang="en-US" sz="2000" dirty="0" smtClean="0"/>
              <a:t>, e.g. </a:t>
            </a:r>
            <a:r>
              <a:rPr lang="he-IL" sz="2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רֶשֶׁת</a:t>
            </a:r>
            <a:r>
              <a:rPr lang="en-US" sz="2000" dirty="0" smtClean="0"/>
              <a:t> </a:t>
            </a:r>
            <a:r>
              <a:rPr lang="en-US" sz="2000" i="1" dirty="0" smtClean="0"/>
              <a:t>net</a:t>
            </a:r>
            <a:r>
              <a:rPr lang="en-US" sz="2000" dirty="0" smtClean="0"/>
              <a:t>, </a:t>
            </a:r>
            <a:r>
              <a:rPr lang="he-IL" sz="2000" dirty="0">
                <a:latin typeface="SBL Hebrew" panose="02000000000000000000" pitchFamily="2" charset="-79"/>
                <a:cs typeface="SBL Hebrew" panose="02000000000000000000" pitchFamily="2" charset="-79"/>
              </a:rPr>
              <a:t>קֶשֶׁת</a:t>
            </a:r>
            <a:r>
              <a:rPr lang="en-US" sz="2000" dirty="0" smtClean="0"/>
              <a:t> </a:t>
            </a:r>
            <a:r>
              <a:rPr lang="en-US" sz="2000" i="1" dirty="0"/>
              <a:t>bow</a:t>
            </a:r>
            <a:r>
              <a:rPr lang="en-US" sz="2000" dirty="0" smtClean="0"/>
              <a:t>, </a:t>
            </a:r>
            <a:r>
              <a:rPr lang="he-IL" sz="2000" dirty="0">
                <a:latin typeface="SBL Hebrew" panose="02000000000000000000" pitchFamily="2" charset="-79"/>
                <a:cs typeface="SBL Hebrew" panose="02000000000000000000" pitchFamily="2" charset="-79"/>
              </a:rPr>
              <a:t>תְּכֵלֶת</a:t>
            </a:r>
            <a:r>
              <a:rPr lang="en-US" sz="2000" dirty="0" smtClean="0"/>
              <a:t> </a:t>
            </a:r>
            <a:r>
              <a:rPr lang="en-US" sz="2000" i="1" dirty="0"/>
              <a:t>blue</a:t>
            </a:r>
            <a:r>
              <a:rPr lang="en-US" sz="2000" dirty="0" smtClean="0"/>
              <a:t>, </a:t>
            </a:r>
            <a:r>
              <a:rPr lang="he-IL" sz="2000" dirty="0">
                <a:latin typeface="SBL Hebrew" panose="02000000000000000000" pitchFamily="2" charset="-79"/>
                <a:cs typeface="SBL Hebrew" panose="02000000000000000000" pitchFamily="2" charset="-79"/>
              </a:rPr>
              <a:t>מִשְׁעֶנֶת</a:t>
            </a:r>
            <a:r>
              <a:rPr lang="en-US" sz="2000" dirty="0" smtClean="0"/>
              <a:t> </a:t>
            </a:r>
            <a:r>
              <a:rPr lang="en-US" sz="2000" i="1" dirty="0"/>
              <a:t>staff</a:t>
            </a:r>
            <a:r>
              <a:rPr lang="en-US" sz="2000" dirty="0" smtClean="0"/>
              <a:t>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Some have other endings, e.g. </a:t>
            </a:r>
            <a:r>
              <a:rPr lang="he-IL" sz="2000" dirty="0">
                <a:latin typeface="SBL Hebrew" panose="02000000000000000000" pitchFamily="2" charset="-79"/>
                <a:cs typeface="SBL Hebrew" panose="02000000000000000000" pitchFamily="2" charset="-79"/>
              </a:rPr>
              <a:t>נַעַל</a:t>
            </a:r>
            <a:r>
              <a:rPr lang="en-US" sz="2000" dirty="0" smtClean="0"/>
              <a:t> </a:t>
            </a:r>
            <a:r>
              <a:rPr lang="en-US" sz="2000" i="1" dirty="0"/>
              <a:t>shoe</a:t>
            </a:r>
            <a:r>
              <a:rPr lang="en-US" sz="2000" dirty="0" smtClean="0"/>
              <a:t>, </a:t>
            </a:r>
            <a:r>
              <a:rPr lang="he-IL" sz="2000" dirty="0">
                <a:latin typeface="SBL Hebrew" panose="02000000000000000000" pitchFamily="2" charset="-79"/>
                <a:cs typeface="SBL Hebrew" panose="02000000000000000000" pitchFamily="2" charset="-79"/>
              </a:rPr>
              <a:t>רוּחַ</a:t>
            </a:r>
            <a:r>
              <a:rPr lang="en-US" sz="2000" dirty="0" smtClean="0"/>
              <a:t> </a:t>
            </a:r>
            <a:r>
              <a:rPr lang="en-US" sz="2000" i="1" dirty="0"/>
              <a:t>spirit</a:t>
            </a:r>
            <a:r>
              <a:rPr lang="en-US" sz="2000" dirty="0" smtClean="0"/>
              <a:t>, </a:t>
            </a:r>
            <a:r>
              <a:rPr lang="he-IL" sz="2000" dirty="0">
                <a:latin typeface="SBL Hebrew" panose="02000000000000000000" pitchFamily="2" charset="-79"/>
                <a:cs typeface="SBL Hebrew" panose="02000000000000000000" pitchFamily="2" charset="-79"/>
              </a:rPr>
              <a:t>יָד</a:t>
            </a:r>
            <a:r>
              <a:rPr lang="en-US" sz="2000" dirty="0" smtClean="0"/>
              <a:t> </a:t>
            </a:r>
            <a:r>
              <a:rPr lang="en-US" sz="2000" i="1" dirty="0"/>
              <a:t>hand</a:t>
            </a:r>
            <a:r>
              <a:rPr lang="en-US" sz="2000" dirty="0" smtClean="0"/>
              <a:t>, </a:t>
            </a:r>
            <a:r>
              <a:rPr lang="he-IL" sz="2000" dirty="0" smtClean="0"/>
              <a:t>חֲנִית</a:t>
            </a:r>
            <a:r>
              <a:rPr lang="en-US" sz="2000" dirty="0" smtClean="0"/>
              <a:t> </a:t>
            </a:r>
            <a:r>
              <a:rPr lang="en-US" sz="2000" i="1" dirty="0"/>
              <a:t>spear</a:t>
            </a:r>
            <a:r>
              <a:rPr lang="en-US" sz="2000" dirty="0" smtClean="0"/>
              <a:t>, etc.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1435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participle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הַ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שּׁמְרִ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ים אִישׁ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וֹ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צֵא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מִן־הָעִיר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0" name="Oval 9"/>
          <p:cNvSpPr/>
          <p:nvPr/>
        </p:nvSpPr>
        <p:spPr>
          <a:xfrm>
            <a:off x="5663245" y="1011556"/>
            <a:ext cx="45719" cy="457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804403"/>
              </p:ext>
            </p:extLst>
          </p:nvPr>
        </p:nvGraphicFramePr>
        <p:xfrm>
          <a:off x="762000" y="1905000"/>
          <a:ext cx="7620000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3071446"/>
                <a:gridCol w="2491154"/>
              </a:tblGrid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b="1" dirty="0" smtClean="0"/>
                        <a:t>	Participles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Singular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Plural</a:t>
                      </a:r>
                      <a:endParaRPr lang="en-US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Masculine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61963" algn="r"/>
                        </a:tabLst>
                      </a:pPr>
                      <a:r>
                        <a:rPr lang="en-US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קֹטֵל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r>
                        <a:rPr lang="en-US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קֹטְלִים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Feminine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61963" algn="r"/>
                          <a:tab pos="1711325" algn="r"/>
                        </a:tabLst>
                      </a:pPr>
                      <a:r>
                        <a:rPr lang="en-US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קֹטְלָה</a:t>
                      </a:r>
                      <a:r>
                        <a:rPr lang="en-US" sz="3200" baseline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baseline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קֹטֶ֫לֶת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r>
                        <a:rPr lang="en-US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קֹטְלוֹת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646120"/>
              </p:ext>
            </p:extLst>
          </p:nvPr>
        </p:nvGraphicFramePr>
        <p:xfrm>
          <a:off x="762000" y="3881120"/>
          <a:ext cx="7620000" cy="1529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57400"/>
                <a:gridCol w="3071446"/>
                <a:gridCol w="2491154"/>
              </a:tblGrid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Nouns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Singular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Plural</a:t>
                      </a:r>
                      <a:endParaRPr lang="en-US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Masculine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61963" algn="r"/>
                        </a:tabLst>
                      </a:pPr>
                      <a:r>
                        <a:rPr lang="en-US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</a:t>
                      </a:r>
                      <a:endParaRPr lang="en-US" sz="3200" kern="1200" baseline="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r>
                        <a:rPr lang="en-US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סוּסִים</a:t>
                      </a:r>
                      <a:endParaRPr lang="en-US" sz="3200" kern="1200" baseline="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Feminine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61963" algn="r"/>
                          <a:tab pos="1711325" algn="r"/>
                        </a:tabLst>
                      </a:pPr>
                      <a:r>
                        <a:rPr lang="en-US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סוּסָה</a:t>
                      </a:r>
                      <a:endParaRPr lang="en-US" sz="3200" kern="1200" baseline="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r>
                        <a:rPr lang="en-US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סוּסוֹת</a:t>
                      </a:r>
                      <a:endParaRPr lang="en-US" sz="3200" kern="1200" baseline="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5638800"/>
            <a:ext cx="8229600" cy="1143000"/>
          </a:xfrm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en-US" sz="2400" dirty="0" smtClean="0"/>
              <a:t>Participles sound like nouns. The endings are like nouns. It’s the “o” sound at the beginning that marks them as participles.</a:t>
            </a:r>
          </a:p>
          <a:p>
            <a:r>
              <a:rPr lang="en-US" sz="2400" dirty="0" smtClean="0"/>
              <a:t>The easiest way to memorize these is simply to read them out loud.</a:t>
            </a:r>
          </a:p>
          <a:p>
            <a:r>
              <a:rPr lang="en-US" sz="2400" dirty="0" smtClean="0"/>
              <a:t>Adjectives follow a similar pattern.</a:t>
            </a:r>
          </a:p>
        </p:txBody>
      </p:sp>
      <p:sp>
        <p:nvSpPr>
          <p:cNvPr id="9" name="TextBox 8"/>
          <p:cNvSpPr txBox="1"/>
          <p:nvPr/>
        </p:nvSpPr>
        <p:spPr>
          <a:xfrm rot="19800000">
            <a:off x="0" y="616164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What do they look like?</a:t>
            </a:r>
          </a:p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(form)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358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participle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הַ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שּׁמְרִ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ים אִישׁ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וֹ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צֵא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מִן־הָעִיר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0" name="Oval 9"/>
          <p:cNvSpPr/>
          <p:nvPr/>
        </p:nvSpPr>
        <p:spPr>
          <a:xfrm>
            <a:off x="5663245" y="1011556"/>
            <a:ext cx="45719" cy="457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424828"/>
              </p:ext>
            </p:extLst>
          </p:nvPr>
        </p:nvGraphicFramePr>
        <p:xfrm>
          <a:off x="762000" y="1905000"/>
          <a:ext cx="7620000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3071446"/>
                <a:gridCol w="2491154"/>
              </a:tblGrid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b="1" dirty="0" smtClean="0"/>
                        <a:t>	Participles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Singular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Plural</a:t>
                      </a:r>
                      <a:endParaRPr lang="en-US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Masculine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61963" algn="r"/>
                        </a:tabLst>
                      </a:pPr>
                      <a:r>
                        <a:rPr lang="en-US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קֹטֵל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r>
                        <a:rPr lang="en-US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קֹטְלִים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Feminine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61963" algn="r"/>
                          <a:tab pos="1711325" algn="r"/>
                        </a:tabLst>
                      </a:pPr>
                      <a:r>
                        <a:rPr lang="en-US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קֹטְלָה</a:t>
                      </a:r>
                      <a:r>
                        <a:rPr lang="en-US" sz="3200" baseline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baseline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קֹטֶ֫לֶת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r>
                        <a:rPr lang="en-US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קֹטְלוֹת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227131"/>
              </p:ext>
            </p:extLst>
          </p:nvPr>
        </p:nvGraphicFramePr>
        <p:xfrm>
          <a:off x="762000" y="3881120"/>
          <a:ext cx="7620000" cy="1529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57400"/>
                <a:gridCol w="3071446"/>
                <a:gridCol w="2491154"/>
              </a:tblGrid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Nouns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Singular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Plural</a:t>
                      </a:r>
                      <a:endParaRPr lang="en-US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Masculine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61963" algn="r"/>
                        </a:tabLst>
                      </a:pPr>
                      <a:r>
                        <a:rPr lang="en-US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</a:t>
                      </a:r>
                      <a:endParaRPr lang="en-US" sz="3200" kern="1200" baseline="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r>
                        <a:rPr lang="en-US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סוּסִים</a:t>
                      </a:r>
                      <a:endParaRPr lang="en-US" sz="3200" kern="1200" baseline="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Feminine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61963" algn="r"/>
                          <a:tab pos="1711325" algn="r"/>
                        </a:tabLst>
                      </a:pPr>
                      <a:r>
                        <a:rPr lang="en-US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סוּסָה</a:t>
                      </a:r>
                      <a:r>
                        <a:rPr lang="en-US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קֹטֶ֫לֶת</a:t>
                      </a:r>
                      <a:endParaRPr lang="en-US" sz="3200" kern="1200" baseline="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r>
                        <a:rPr lang="en-US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סוּסוֹת</a:t>
                      </a:r>
                      <a:endParaRPr lang="en-US" sz="3200" kern="1200" baseline="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5638800"/>
            <a:ext cx="8229600" cy="114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Important: Normally verbs have PGN (Person, Gender, Number).</a:t>
            </a:r>
          </a:p>
          <a:p>
            <a:pPr marL="0" indent="0">
              <a:buNone/>
            </a:pPr>
            <a:r>
              <a:rPr lang="en-US" sz="2400" dirty="0" smtClean="0"/>
              <a:t>What is the “person” of a participle? </a:t>
            </a:r>
          </a:p>
        </p:txBody>
      </p:sp>
      <p:sp>
        <p:nvSpPr>
          <p:cNvPr id="9" name="TextBox 8"/>
          <p:cNvSpPr txBox="1"/>
          <p:nvPr/>
        </p:nvSpPr>
        <p:spPr>
          <a:xfrm rot="19800000">
            <a:off x="0" y="616164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What do they look like?</a:t>
            </a:r>
          </a:p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(form)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8777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participle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הַ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שּׁמְרִ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ים אִישׁ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וֹ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צֵא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מִן־הָעִיר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0" name="Oval 9"/>
          <p:cNvSpPr/>
          <p:nvPr/>
        </p:nvSpPr>
        <p:spPr>
          <a:xfrm>
            <a:off x="5663245" y="1011556"/>
            <a:ext cx="45719" cy="457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578410"/>
              </p:ext>
            </p:extLst>
          </p:nvPr>
        </p:nvGraphicFramePr>
        <p:xfrm>
          <a:off x="762000" y="1905000"/>
          <a:ext cx="7620000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3071446"/>
                <a:gridCol w="2491154"/>
              </a:tblGrid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b="1" dirty="0" smtClean="0"/>
                        <a:t>	Participles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Singular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Plural</a:t>
                      </a:r>
                      <a:endParaRPr lang="en-US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Masculine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61963" algn="r"/>
                        </a:tabLst>
                      </a:pPr>
                      <a:r>
                        <a:rPr lang="en-US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קֹטֵל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r>
                        <a:rPr lang="en-US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קֹטְלִים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Feminine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61963" algn="r"/>
                          <a:tab pos="1711325" algn="r"/>
                        </a:tabLst>
                      </a:pPr>
                      <a:r>
                        <a:rPr lang="en-US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קֹטְלָה</a:t>
                      </a:r>
                      <a:r>
                        <a:rPr lang="en-US" sz="3200" baseline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baseline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קֹטֶ֫לֶת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r>
                        <a:rPr lang="en-US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קֹטְלוֹת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752384"/>
              </p:ext>
            </p:extLst>
          </p:nvPr>
        </p:nvGraphicFramePr>
        <p:xfrm>
          <a:off x="762000" y="3881120"/>
          <a:ext cx="7620000" cy="1529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57400"/>
                <a:gridCol w="3071446"/>
                <a:gridCol w="2491154"/>
              </a:tblGrid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Nouns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Singular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Plural</a:t>
                      </a:r>
                      <a:endParaRPr lang="en-US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Masculine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61963" algn="r"/>
                        </a:tabLst>
                      </a:pPr>
                      <a:r>
                        <a:rPr lang="en-US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</a:t>
                      </a:r>
                      <a:endParaRPr lang="en-US" sz="3200" kern="1200" baseline="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r>
                        <a:rPr lang="en-US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סוּסִים</a:t>
                      </a:r>
                      <a:endParaRPr lang="en-US" sz="3200" kern="1200" baseline="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Feminine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61963" algn="r"/>
                          <a:tab pos="1711325" algn="r"/>
                        </a:tabLst>
                      </a:pPr>
                      <a:r>
                        <a:rPr lang="en-US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סוּסָה</a:t>
                      </a:r>
                      <a:r>
                        <a:rPr lang="en-US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קֹטֶ֫לֶת</a:t>
                      </a:r>
                      <a:endParaRPr lang="en-US" sz="3200" kern="1200" baseline="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r>
                        <a:rPr lang="en-US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סוּסוֹת</a:t>
                      </a:r>
                      <a:endParaRPr lang="en-US" sz="3200" kern="1200" baseline="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5638800"/>
            <a:ext cx="8229600" cy="1143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Participles have no person. </a:t>
            </a:r>
          </a:p>
          <a:p>
            <a:pPr marL="0" indent="0">
              <a:buNone/>
            </a:pPr>
            <a:r>
              <a:rPr lang="en-US" sz="2400" dirty="0" smtClean="0"/>
              <a:t>Other verb forms have person embedded in the verb.</a:t>
            </a:r>
          </a:p>
          <a:p>
            <a:pPr marL="0" indent="0">
              <a:buNone/>
            </a:pPr>
            <a:r>
              <a:rPr lang="en-US" sz="2400" dirty="0" smtClean="0"/>
              <a:t>Participles need an explicit subject (a noun or pronoun).</a:t>
            </a:r>
          </a:p>
        </p:txBody>
      </p:sp>
      <p:sp>
        <p:nvSpPr>
          <p:cNvPr id="3" name="TextBox 2"/>
          <p:cNvSpPr txBox="1"/>
          <p:nvPr/>
        </p:nvSpPr>
        <p:spPr>
          <a:xfrm rot="19800000">
            <a:off x="6582543" y="5166964"/>
            <a:ext cx="2643737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No Person</a:t>
            </a:r>
            <a:endParaRPr lang="en-US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 rot="19800000">
            <a:off x="0" y="616164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What do they look like?</a:t>
            </a:r>
          </a:p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(form)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95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participle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1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הַשּׁמְרִים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אִישׁ </a:t>
            </a:r>
            <a:r>
              <a:rPr lang="he-IL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יוֹצֵא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מִן־הָעִיר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0" name="Oval 9"/>
          <p:cNvSpPr/>
          <p:nvPr/>
        </p:nvSpPr>
        <p:spPr>
          <a:xfrm>
            <a:off x="5663245" y="856306"/>
            <a:ext cx="45719" cy="457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Three functions (as verb, noun, or adjective)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Verb</a:t>
            </a:r>
          </a:p>
          <a:p>
            <a:pPr marL="914400" lvl="1" indent="-514350"/>
            <a:r>
              <a:rPr lang="en-US" dirty="0" smtClean="0"/>
              <a:t>Translate as progressive or ongoing</a:t>
            </a:r>
          </a:p>
          <a:p>
            <a:pPr marL="914400" lvl="1" indent="-514350"/>
            <a:r>
              <a:rPr lang="en-US" dirty="0" smtClean="0"/>
              <a:t>E.g.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אִישׁ </a:t>
            </a:r>
            <a:r>
              <a:rPr lang="he-IL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יוֹצֵא</a:t>
            </a:r>
            <a:r>
              <a:rPr lang="en-US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>
                <a:cs typeface="SBL Hebrew" panose="02000000000000000000" pitchFamily="2" charset="-79"/>
              </a:rPr>
              <a:t>-&gt; </a:t>
            </a:r>
            <a:r>
              <a:rPr lang="en-US" sz="1800" i="1" dirty="0" smtClean="0">
                <a:cs typeface="SBL Hebrew" panose="02000000000000000000" pitchFamily="2" charset="-79"/>
              </a:rPr>
              <a:t>a man </a:t>
            </a:r>
            <a:r>
              <a:rPr lang="en-US" sz="1800" i="1" dirty="0" smtClean="0">
                <a:solidFill>
                  <a:srgbClr val="008000"/>
                </a:solidFill>
                <a:cs typeface="SBL Hebrew" panose="02000000000000000000" pitchFamily="2" charset="-79"/>
              </a:rPr>
              <a:t>was (is, will be) going out</a:t>
            </a:r>
            <a:endParaRPr lang="en-US" sz="1800" i="1" dirty="0" smtClean="0">
              <a:solidFill>
                <a:srgbClr val="008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Noun</a:t>
            </a:r>
          </a:p>
          <a:p>
            <a:pPr marL="914400" lvl="1" indent="-514350"/>
            <a:r>
              <a:rPr lang="en-US" dirty="0"/>
              <a:t>Translate as </a:t>
            </a:r>
            <a:r>
              <a:rPr lang="en-US" sz="1800" i="1" dirty="0"/>
              <a:t>the one(s) who was (were</a:t>
            </a:r>
            <a:r>
              <a:rPr lang="en-US" sz="1800" i="1" dirty="0" smtClean="0"/>
              <a:t>) </a:t>
            </a:r>
            <a:r>
              <a:rPr lang="en-US" sz="1800" dirty="0" smtClean="0"/>
              <a:t>_________</a:t>
            </a:r>
          </a:p>
          <a:p>
            <a:pPr marL="914400" lvl="1" indent="-514350"/>
            <a:r>
              <a:rPr lang="en-US" dirty="0" smtClean="0"/>
              <a:t>E.g.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הַשּׁמְרִים</a:t>
            </a:r>
            <a:r>
              <a:rPr lang="en-US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>
                <a:cs typeface="SBL Hebrew" panose="02000000000000000000" pitchFamily="2" charset="-79"/>
              </a:rPr>
              <a:t>-&gt; </a:t>
            </a:r>
            <a:r>
              <a:rPr lang="en-US" sz="1800" i="1" dirty="0">
                <a:cs typeface="SBL Hebrew" panose="02000000000000000000" pitchFamily="2" charset="-79"/>
              </a:rPr>
              <a:t>And (then) </a:t>
            </a:r>
            <a:r>
              <a:rPr lang="en-US" sz="1800" i="1" dirty="0">
                <a:solidFill>
                  <a:srgbClr val="FF0000"/>
                </a:solidFill>
                <a:cs typeface="SBL Hebrew" panose="02000000000000000000" pitchFamily="2" charset="-79"/>
              </a:rPr>
              <a:t>the ones who were watching </a:t>
            </a:r>
            <a:r>
              <a:rPr lang="en-US" sz="1800" i="1" dirty="0">
                <a:cs typeface="SBL Hebrew" panose="02000000000000000000" pitchFamily="2" charset="-79"/>
              </a:rPr>
              <a:t>saw</a:t>
            </a:r>
            <a:endParaRPr lang="en-US" sz="1800" i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Adjective</a:t>
            </a:r>
          </a:p>
          <a:p>
            <a:pPr marL="914400" lvl="1" indent="-514350"/>
            <a:r>
              <a:rPr lang="en-US" dirty="0" smtClean="0"/>
              <a:t>Translation. Can add </a:t>
            </a:r>
            <a:r>
              <a:rPr lang="en-US" i="1" dirty="0" err="1" smtClean="0"/>
              <a:t>ing</a:t>
            </a:r>
            <a:r>
              <a:rPr lang="en-US" dirty="0" smtClean="0"/>
              <a:t> in English.</a:t>
            </a:r>
          </a:p>
          <a:p>
            <a:pPr marL="914400" lvl="1" indent="-514350"/>
            <a:r>
              <a:rPr lang="en-US" dirty="0" smtClean="0"/>
              <a:t>E.g. </a:t>
            </a:r>
            <a:r>
              <a:rPr lang="en-US" sz="1800" dirty="0" smtClean="0"/>
              <a:t>in 1 Kings 3:9</a:t>
            </a:r>
            <a:r>
              <a:rPr lang="en-US" dirty="0" smtClean="0"/>
              <a:t>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לֵב </a:t>
            </a: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שֹׁמֵ֫עַ</a:t>
            </a:r>
            <a:r>
              <a:rPr lang="en-US" dirty="0">
                <a:solidFill>
                  <a:srgbClr val="FF00FF"/>
                </a:solidFill>
              </a:rPr>
              <a:t> </a:t>
            </a:r>
            <a:r>
              <a:rPr lang="en-US" dirty="0"/>
              <a:t>-&gt; </a:t>
            </a:r>
            <a:r>
              <a:rPr lang="en-US" sz="1800" i="1" dirty="0"/>
              <a:t>a </a:t>
            </a:r>
            <a:r>
              <a:rPr lang="en-US" sz="1800" i="1" dirty="0">
                <a:solidFill>
                  <a:srgbClr val="FF00FF"/>
                </a:solidFill>
              </a:rPr>
              <a:t>hearing</a:t>
            </a:r>
            <a:r>
              <a:rPr lang="en-US" sz="1800" i="1" dirty="0"/>
              <a:t> heart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362200"/>
            <a:ext cx="91440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886200"/>
            <a:ext cx="91440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5334000"/>
            <a:ext cx="9144000" cy="121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 rot="19800000">
            <a:off x="-141439" y="370603"/>
            <a:ext cx="2265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What can they do?</a:t>
            </a:r>
          </a:p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(syntactical function)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735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participle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1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הַשּׁמְרִים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אִישׁ </a:t>
            </a:r>
            <a:r>
              <a:rPr lang="he-IL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יוֹצֵא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מִן־הָעִיר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Three functions (as verb, noun, or adjective)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Verb</a:t>
            </a:r>
          </a:p>
          <a:p>
            <a:pPr marL="914400" lvl="1" indent="-514350"/>
            <a:r>
              <a:rPr lang="en-US" dirty="0" smtClean="0"/>
              <a:t>Translate as progressive or ongoing</a:t>
            </a:r>
          </a:p>
          <a:p>
            <a:pPr marL="914400" lvl="1" indent="-514350"/>
            <a:r>
              <a:rPr lang="en-US" dirty="0" smtClean="0"/>
              <a:t>E.g.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אִישׁ </a:t>
            </a:r>
            <a:r>
              <a:rPr lang="he-IL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יוֹצֵא</a:t>
            </a:r>
            <a:r>
              <a:rPr lang="en-US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>
                <a:cs typeface="SBL Hebrew" panose="02000000000000000000" pitchFamily="2" charset="-79"/>
              </a:rPr>
              <a:t>-&gt; </a:t>
            </a:r>
            <a:r>
              <a:rPr lang="en-US" sz="1800" i="1" dirty="0" smtClean="0">
                <a:cs typeface="SBL Hebrew" panose="02000000000000000000" pitchFamily="2" charset="-79"/>
              </a:rPr>
              <a:t>a man </a:t>
            </a:r>
            <a:r>
              <a:rPr lang="en-US" sz="1800" i="1" dirty="0" smtClean="0">
                <a:solidFill>
                  <a:srgbClr val="008000"/>
                </a:solidFill>
                <a:cs typeface="SBL Hebrew" panose="02000000000000000000" pitchFamily="2" charset="-79"/>
              </a:rPr>
              <a:t>was (is, will be) going out</a:t>
            </a:r>
            <a:endParaRPr lang="en-US" sz="1800" i="1" dirty="0" smtClean="0">
              <a:solidFill>
                <a:srgbClr val="008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Noun</a:t>
            </a:r>
          </a:p>
          <a:p>
            <a:pPr marL="914400" lvl="1" indent="-514350"/>
            <a:r>
              <a:rPr lang="en-US" dirty="0"/>
              <a:t>Translate as </a:t>
            </a:r>
            <a:r>
              <a:rPr lang="en-US" sz="1800" i="1" dirty="0"/>
              <a:t>the one(s) who was (were</a:t>
            </a:r>
            <a:r>
              <a:rPr lang="en-US" sz="1800" i="1" dirty="0" smtClean="0"/>
              <a:t>) </a:t>
            </a:r>
            <a:r>
              <a:rPr lang="en-US" sz="1800" dirty="0" smtClean="0"/>
              <a:t>_________</a:t>
            </a:r>
          </a:p>
          <a:p>
            <a:pPr marL="914400" lvl="1" indent="-514350"/>
            <a:r>
              <a:rPr lang="en-US" dirty="0" smtClean="0"/>
              <a:t>E.g.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הַשּׁמְרִים</a:t>
            </a:r>
            <a:r>
              <a:rPr lang="en-US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>
                <a:cs typeface="SBL Hebrew" panose="02000000000000000000" pitchFamily="2" charset="-79"/>
              </a:rPr>
              <a:t>-&gt; </a:t>
            </a:r>
            <a:r>
              <a:rPr lang="en-US" sz="1800" i="1" dirty="0">
                <a:cs typeface="SBL Hebrew" panose="02000000000000000000" pitchFamily="2" charset="-79"/>
              </a:rPr>
              <a:t>And (then) </a:t>
            </a:r>
            <a:r>
              <a:rPr lang="en-US" sz="1800" i="1" dirty="0">
                <a:solidFill>
                  <a:srgbClr val="FF0000"/>
                </a:solidFill>
                <a:cs typeface="SBL Hebrew" panose="02000000000000000000" pitchFamily="2" charset="-79"/>
              </a:rPr>
              <a:t>the ones who were watching </a:t>
            </a:r>
            <a:r>
              <a:rPr lang="en-US" sz="1800" i="1" dirty="0">
                <a:cs typeface="SBL Hebrew" panose="02000000000000000000" pitchFamily="2" charset="-79"/>
              </a:rPr>
              <a:t>saw</a:t>
            </a:r>
            <a:endParaRPr lang="en-US" sz="1800" i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Adjective</a:t>
            </a:r>
          </a:p>
          <a:p>
            <a:pPr marL="914400" lvl="1" indent="-514350"/>
            <a:r>
              <a:rPr lang="en-US" dirty="0" smtClean="0"/>
              <a:t>Translation. Can add </a:t>
            </a:r>
            <a:r>
              <a:rPr lang="en-US" i="1" dirty="0" err="1" smtClean="0"/>
              <a:t>ing</a:t>
            </a:r>
            <a:r>
              <a:rPr lang="en-US" dirty="0" smtClean="0"/>
              <a:t> in English.</a:t>
            </a:r>
          </a:p>
          <a:p>
            <a:pPr marL="914400" lvl="1" indent="-514350"/>
            <a:r>
              <a:rPr lang="en-US" dirty="0" smtClean="0"/>
              <a:t>E.g. </a:t>
            </a:r>
            <a:r>
              <a:rPr lang="en-US" sz="1800" dirty="0" smtClean="0"/>
              <a:t>in 1 Kings 3:9</a:t>
            </a:r>
            <a:r>
              <a:rPr lang="en-US" dirty="0" smtClean="0"/>
              <a:t>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לֵב </a:t>
            </a: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שֹׁמֵ֫עַ</a:t>
            </a:r>
            <a:r>
              <a:rPr lang="en-US" dirty="0">
                <a:solidFill>
                  <a:srgbClr val="FF00FF"/>
                </a:solidFill>
              </a:rPr>
              <a:t> </a:t>
            </a:r>
            <a:r>
              <a:rPr lang="en-US" dirty="0"/>
              <a:t>-&gt; </a:t>
            </a:r>
            <a:r>
              <a:rPr lang="en-US" sz="1800" i="1" dirty="0"/>
              <a:t>a </a:t>
            </a:r>
            <a:r>
              <a:rPr lang="en-US" sz="1800" i="1" dirty="0">
                <a:solidFill>
                  <a:srgbClr val="FF00FF"/>
                </a:solidFill>
              </a:rPr>
              <a:t>hearing</a:t>
            </a:r>
            <a:r>
              <a:rPr lang="en-US" sz="1800" i="1" dirty="0"/>
              <a:t> heart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886200"/>
            <a:ext cx="91440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5334000"/>
            <a:ext cx="9144000" cy="121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63245" y="856306"/>
            <a:ext cx="45719" cy="457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 rot="19800000">
            <a:off x="-141439" y="370603"/>
            <a:ext cx="2265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What can they do?</a:t>
            </a:r>
          </a:p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(syntactical function)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754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participle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1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הַשּׁמְרִים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אִישׁ </a:t>
            </a:r>
            <a:r>
              <a:rPr lang="he-IL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יוֹצֵא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מִן־הָעִיר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Three functions (as verb, noun, or adjective)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Verb</a:t>
            </a:r>
          </a:p>
          <a:p>
            <a:pPr marL="914400" lvl="1" indent="-514350"/>
            <a:r>
              <a:rPr lang="en-US" dirty="0" smtClean="0"/>
              <a:t>Translate as progressive or ongoing</a:t>
            </a:r>
          </a:p>
          <a:p>
            <a:pPr marL="914400" lvl="1" indent="-514350"/>
            <a:r>
              <a:rPr lang="en-US" dirty="0" smtClean="0"/>
              <a:t>E.g.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אִישׁ </a:t>
            </a:r>
            <a:r>
              <a:rPr lang="he-IL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יוֹצֵא</a:t>
            </a:r>
            <a:r>
              <a:rPr lang="en-US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>
                <a:cs typeface="SBL Hebrew" panose="02000000000000000000" pitchFamily="2" charset="-79"/>
              </a:rPr>
              <a:t>-&gt; </a:t>
            </a:r>
            <a:r>
              <a:rPr lang="en-US" sz="1800" i="1" dirty="0" smtClean="0">
                <a:cs typeface="SBL Hebrew" panose="02000000000000000000" pitchFamily="2" charset="-79"/>
              </a:rPr>
              <a:t>a man </a:t>
            </a:r>
            <a:r>
              <a:rPr lang="en-US" sz="1800" i="1" dirty="0" smtClean="0">
                <a:solidFill>
                  <a:srgbClr val="008000"/>
                </a:solidFill>
                <a:cs typeface="SBL Hebrew" panose="02000000000000000000" pitchFamily="2" charset="-79"/>
              </a:rPr>
              <a:t>was (is, will be) going out</a:t>
            </a:r>
            <a:endParaRPr lang="en-US" sz="1800" i="1" dirty="0" smtClean="0">
              <a:solidFill>
                <a:srgbClr val="008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Noun</a:t>
            </a:r>
          </a:p>
          <a:p>
            <a:pPr marL="914400" lvl="1" indent="-514350"/>
            <a:r>
              <a:rPr lang="en-US" dirty="0"/>
              <a:t>Translate as </a:t>
            </a:r>
            <a:r>
              <a:rPr lang="en-US" sz="1800" i="1" dirty="0"/>
              <a:t>the one(s) who was (were</a:t>
            </a:r>
            <a:r>
              <a:rPr lang="en-US" sz="1800" i="1" dirty="0" smtClean="0"/>
              <a:t>) </a:t>
            </a:r>
            <a:r>
              <a:rPr lang="en-US" sz="1800" dirty="0" smtClean="0"/>
              <a:t>_________</a:t>
            </a:r>
          </a:p>
          <a:p>
            <a:pPr marL="914400" lvl="1" indent="-514350"/>
            <a:r>
              <a:rPr lang="en-US" dirty="0" smtClean="0"/>
              <a:t>E.g.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הַשֹּׁמְרִים</a:t>
            </a:r>
            <a:r>
              <a:rPr lang="en-US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>
                <a:cs typeface="SBL Hebrew" panose="02000000000000000000" pitchFamily="2" charset="-79"/>
              </a:rPr>
              <a:t>-&gt; </a:t>
            </a:r>
            <a:r>
              <a:rPr lang="en-US" sz="1800" i="1" dirty="0">
                <a:cs typeface="SBL Hebrew" panose="02000000000000000000" pitchFamily="2" charset="-79"/>
              </a:rPr>
              <a:t>And (then) </a:t>
            </a:r>
            <a:r>
              <a:rPr lang="en-US" sz="1800" i="1" dirty="0">
                <a:solidFill>
                  <a:srgbClr val="FF0000"/>
                </a:solidFill>
                <a:cs typeface="SBL Hebrew" panose="02000000000000000000" pitchFamily="2" charset="-79"/>
              </a:rPr>
              <a:t>the ones who were watching </a:t>
            </a:r>
            <a:r>
              <a:rPr lang="en-US" sz="1800" i="1" dirty="0">
                <a:cs typeface="SBL Hebrew" panose="02000000000000000000" pitchFamily="2" charset="-79"/>
              </a:rPr>
              <a:t>saw</a:t>
            </a:r>
            <a:endParaRPr lang="en-US" sz="1800" i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Adjective</a:t>
            </a:r>
          </a:p>
          <a:p>
            <a:pPr marL="914400" lvl="1" indent="-514350"/>
            <a:r>
              <a:rPr lang="en-US" dirty="0" smtClean="0"/>
              <a:t>Translation. Can add </a:t>
            </a:r>
            <a:r>
              <a:rPr lang="en-US" i="1" dirty="0" err="1" smtClean="0"/>
              <a:t>ing</a:t>
            </a:r>
            <a:r>
              <a:rPr lang="en-US" dirty="0" smtClean="0"/>
              <a:t> in English.</a:t>
            </a:r>
          </a:p>
          <a:p>
            <a:pPr marL="914400" lvl="1" indent="-514350"/>
            <a:r>
              <a:rPr lang="en-US" dirty="0" smtClean="0"/>
              <a:t>E.g. </a:t>
            </a:r>
            <a:r>
              <a:rPr lang="en-US" sz="1800" dirty="0" smtClean="0"/>
              <a:t>in 1 Kings 3:9</a:t>
            </a:r>
            <a:r>
              <a:rPr lang="en-US" dirty="0" smtClean="0"/>
              <a:t>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לֵב </a:t>
            </a: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שֹׁמֵ֫עַ</a:t>
            </a:r>
            <a:r>
              <a:rPr lang="en-US" dirty="0">
                <a:solidFill>
                  <a:srgbClr val="FF00FF"/>
                </a:solidFill>
              </a:rPr>
              <a:t> </a:t>
            </a:r>
            <a:r>
              <a:rPr lang="en-US" dirty="0"/>
              <a:t>-&gt; </a:t>
            </a:r>
            <a:r>
              <a:rPr lang="en-US" sz="1800" i="1" dirty="0"/>
              <a:t>a </a:t>
            </a:r>
            <a:r>
              <a:rPr lang="en-US" sz="1800" i="1" dirty="0">
                <a:solidFill>
                  <a:srgbClr val="FF00FF"/>
                </a:solidFill>
              </a:rPr>
              <a:t>hearing</a:t>
            </a:r>
            <a:r>
              <a:rPr lang="en-US" sz="1800" i="1" dirty="0"/>
              <a:t> heart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5334000"/>
            <a:ext cx="9144000" cy="121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663245" y="856306"/>
            <a:ext cx="45719" cy="457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9800000">
            <a:off x="-141439" y="370603"/>
            <a:ext cx="2265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What can they do?</a:t>
            </a:r>
          </a:p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(syntactical function)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340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Identify and read </a:t>
            </a:r>
            <a:endParaRPr lang="en-US" dirty="0" smtClean="0"/>
          </a:p>
          <a:p>
            <a:r>
              <a:rPr lang="en-US" dirty="0" smtClean="0"/>
              <a:t>masculine </a:t>
            </a:r>
            <a:r>
              <a:rPr lang="en-US" dirty="0"/>
              <a:t>singular and masculine plural </a:t>
            </a:r>
            <a:r>
              <a:rPr lang="en-US" dirty="0" smtClean="0">
                <a:solidFill>
                  <a:srgbClr val="0000FF"/>
                </a:solidFill>
              </a:rPr>
              <a:t>participles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72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participle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1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הַשּׁמְרִים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אִישׁ </a:t>
            </a:r>
            <a:r>
              <a:rPr lang="he-IL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יוֹצֵא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מִן־הָעִיר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Three functions (as verb, noun, or adjective)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Verb</a:t>
            </a:r>
          </a:p>
          <a:p>
            <a:pPr marL="914400" lvl="1" indent="-514350"/>
            <a:r>
              <a:rPr lang="en-US" dirty="0" smtClean="0"/>
              <a:t>Translate as progressive or ongoing</a:t>
            </a:r>
          </a:p>
          <a:p>
            <a:pPr marL="914400" lvl="1" indent="-514350"/>
            <a:r>
              <a:rPr lang="en-US" dirty="0" smtClean="0"/>
              <a:t>E.g.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אִישׁ </a:t>
            </a:r>
            <a:r>
              <a:rPr lang="he-IL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יוֹצֵא</a:t>
            </a:r>
            <a:r>
              <a:rPr lang="en-US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>
                <a:cs typeface="SBL Hebrew" panose="02000000000000000000" pitchFamily="2" charset="-79"/>
              </a:rPr>
              <a:t>-&gt; </a:t>
            </a:r>
            <a:r>
              <a:rPr lang="en-US" sz="1800" i="1" dirty="0" smtClean="0">
                <a:cs typeface="SBL Hebrew" panose="02000000000000000000" pitchFamily="2" charset="-79"/>
              </a:rPr>
              <a:t>a man </a:t>
            </a:r>
            <a:r>
              <a:rPr lang="en-US" sz="1800" i="1" dirty="0" smtClean="0">
                <a:solidFill>
                  <a:srgbClr val="008000"/>
                </a:solidFill>
                <a:cs typeface="SBL Hebrew" panose="02000000000000000000" pitchFamily="2" charset="-79"/>
              </a:rPr>
              <a:t>was (is, will be) going out</a:t>
            </a:r>
            <a:endParaRPr lang="en-US" sz="1800" i="1" dirty="0" smtClean="0">
              <a:solidFill>
                <a:srgbClr val="008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Noun</a:t>
            </a:r>
          </a:p>
          <a:p>
            <a:pPr marL="914400" lvl="1" indent="-514350"/>
            <a:r>
              <a:rPr lang="en-US" dirty="0"/>
              <a:t>Translate as </a:t>
            </a:r>
            <a:r>
              <a:rPr lang="en-US" sz="1800" i="1" dirty="0"/>
              <a:t>the one(s) who was (were</a:t>
            </a:r>
            <a:r>
              <a:rPr lang="en-US" sz="1800" i="1" dirty="0" smtClean="0"/>
              <a:t>) </a:t>
            </a:r>
            <a:r>
              <a:rPr lang="en-US" sz="1800" dirty="0" smtClean="0"/>
              <a:t>_________</a:t>
            </a:r>
          </a:p>
          <a:p>
            <a:pPr marL="914400" lvl="1" indent="-514350"/>
            <a:r>
              <a:rPr lang="en-US" dirty="0" smtClean="0"/>
              <a:t>E.g.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הַשֹּׁמְרִים</a:t>
            </a:r>
            <a:r>
              <a:rPr lang="en-US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>
                <a:cs typeface="SBL Hebrew" panose="02000000000000000000" pitchFamily="2" charset="-79"/>
              </a:rPr>
              <a:t>-&gt; </a:t>
            </a:r>
            <a:r>
              <a:rPr lang="en-US" sz="1800" i="1" dirty="0">
                <a:cs typeface="SBL Hebrew" panose="02000000000000000000" pitchFamily="2" charset="-79"/>
              </a:rPr>
              <a:t>And (then) </a:t>
            </a:r>
            <a:r>
              <a:rPr lang="en-US" sz="1800" i="1" dirty="0">
                <a:solidFill>
                  <a:srgbClr val="FF0000"/>
                </a:solidFill>
                <a:cs typeface="SBL Hebrew" panose="02000000000000000000" pitchFamily="2" charset="-79"/>
              </a:rPr>
              <a:t>the ones who were watching </a:t>
            </a:r>
            <a:r>
              <a:rPr lang="en-US" sz="1800" i="1" dirty="0">
                <a:cs typeface="SBL Hebrew" panose="02000000000000000000" pitchFamily="2" charset="-79"/>
              </a:rPr>
              <a:t>saw</a:t>
            </a:r>
            <a:endParaRPr lang="en-US" sz="1800" i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Adjective</a:t>
            </a:r>
          </a:p>
          <a:p>
            <a:pPr marL="914400" lvl="1" indent="-514350"/>
            <a:r>
              <a:rPr lang="en-US" dirty="0" smtClean="0"/>
              <a:t>Translation. Can add </a:t>
            </a:r>
            <a:r>
              <a:rPr lang="en-US" i="1" dirty="0" err="1" smtClean="0"/>
              <a:t>ing</a:t>
            </a:r>
            <a:r>
              <a:rPr lang="en-US" dirty="0" smtClean="0"/>
              <a:t> in English.</a:t>
            </a:r>
          </a:p>
          <a:p>
            <a:pPr marL="914400" lvl="1" indent="-514350"/>
            <a:r>
              <a:rPr lang="en-US" dirty="0" smtClean="0"/>
              <a:t>E.g. </a:t>
            </a:r>
            <a:r>
              <a:rPr lang="en-US" sz="1800" dirty="0" smtClean="0"/>
              <a:t>in 1 Kings 3:9</a:t>
            </a:r>
            <a:r>
              <a:rPr lang="en-US" dirty="0" smtClean="0"/>
              <a:t>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לֵב </a:t>
            </a: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שֹׁמֵ֫עַ</a:t>
            </a:r>
            <a:r>
              <a:rPr lang="en-US" dirty="0">
                <a:solidFill>
                  <a:srgbClr val="FF00FF"/>
                </a:solidFill>
              </a:rPr>
              <a:t> </a:t>
            </a:r>
            <a:r>
              <a:rPr lang="en-US" dirty="0"/>
              <a:t>-&gt; </a:t>
            </a:r>
            <a:r>
              <a:rPr lang="en-US" sz="1800" i="1" dirty="0"/>
              <a:t>a </a:t>
            </a:r>
            <a:r>
              <a:rPr lang="en-US" sz="1800" i="1" dirty="0">
                <a:solidFill>
                  <a:srgbClr val="FF00FF"/>
                </a:solidFill>
              </a:rPr>
              <a:t>hearing</a:t>
            </a:r>
            <a:r>
              <a:rPr lang="en-US" sz="1800" i="1" dirty="0"/>
              <a:t> heart</a:t>
            </a:r>
          </a:p>
        </p:txBody>
      </p:sp>
      <p:sp>
        <p:nvSpPr>
          <p:cNvPr id="6" name="Oval 5"/>
          <p:cNvSpPr/>
          <p:nvPr/>
        </p:nvSpPr>
        <p:spPr>
          <a:xfrm>
            <a:off x="5663245" y="856306"/>
            <a:ext cx="45719" cy="457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 rot="19800000">
            <a:off x="-141439" y="370603"/>
            <a:ext cx="2265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What can they do?</a:t>
            </a:r>
          </a:p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(syntactical function)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013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participle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1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הַשּׁמְרִים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אִישׁ </a:t>
            </a:r>
            <a:r>
              <a:rPr lang="he-IL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יוֹצֵא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מִן־הָעִיר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Three functions (as verb, noun, or adjective)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Verb</a:t>
            </a:r>
          </a:p>
          <a:p>
            <a:pPr marL="914400" lvl="1" indent="-514350"/>
            <a:r>
              <a:rPr lang="en-US" dirty="0" smtClean="0"/>
              <a:t>Translate as progressive or ongoing</a:t>
            </a:r>
          </a:p>
          <a:p>
            <a:pPr marL="914400" lvl="1" indent="-514350"/>
            <a:r>
              <a:rPr lang="en-US" dirty="0" smtClean="0"/>
              <a:t>E.g.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אִישׁ </a:t>
            </a:r>
            <a:r>
              <a:rPr lang="he-IL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יוֹצֵא</a:t>
            </a:r>
            <a:r>
              <a:rPr lang="en-US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>
                <a:cs typeface="SBL Hebrew" panose="02000000000000000000" pitchFamily="2" charset="-79"/>
              </a:rPr>
              <a:t>-&gt; </a:t>
            </a:r>
            <a:r>
              <a:rPr lang="en-US" sz="1800" i="1" dirty="0" smtClean="0">
                <a:cs typeface="SBL Hebrew" panose="02000000000000000000" pitchFamily="2" charset="-79"/>
              </a:rPr>
              <a:t>a man </a:t>
            </a:r>
            <a:r>
              <a:rPr lang="en-US" sz="1800" i="1" dirty="0" smtClean="0">
                <a:solidFill>
                  <a:srgbClr val="008000"/>
                </a:solidFill>
                <a:cs typeface="SBL Hebrew" panose="02000000000000000000" pitchFamily="2" charset="-79"/>
              </a:rPr>
              <a:t>was (is, will be) going out</a:t>
            </a:r>
            <a:endParaRPr lang="en-US" sz="1800" i="1" dirty="0" smtClean="0">
              <a:solidFill>
                <a:srgbClr val="008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Noun</a:t>
            </a:r>
          </a:p>
          <a:p>
            <a:pPr marL="914400" lvl="1" indent="-514350"/>
            <a:r>
              <a:rPr lang="en-US" dirty="0"/>
              <a:t>Translate as </a:t>
            </a:r>
            <a:r>
              <a:rPr lang="en-US" sz="1800" i="1" dirty="0"/>
              <a:t>the one(s) who was (were</a:t>
            </a:r>
            <a:r>
              <a:rPr lang="en-US" sz="1800" i="1" dirty="0" smtClean="0"/>
              <a:t>) </a:t>
            </a:r>
            <a:r>
              <a:rPr lang="en-US" sz="1800" dirty="0" smtClean="0"/>
              <a:t>_________</a:t>
            </a:r>
          </a:p>
          <a:p>
            <a:pPr marL="914400" lvl="1" indent="-514350"/>
            <a:r>
              <a:rPr lang="en-US" dirty="0" smtClean="0"/>
              <a:t>E.g.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הַשֹּׁמְרִים</a:t>
            </a:r>
            <a:r>
              <a:rPr lang="en-US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>
                <a:cs typeface="SBL Hebrew" panose="02000000000000000000" pitchFamily="2" charset="-79"/>
              </a:rPr>
              <a:t>-&gt; </a:t>
            </a:r>
            <a:r>
              <a:rPr lang="en-US" sz="1800" i="1" dirty="0">
                <a:cs typeface="SBL Hebrew" panose="02000000000000000000" pitchFamily="2" charset="-79"/>
              </a:rPr>
              <a:t>And (then) </a:t>
            </a:r>
            <a:r>
              <a:rPr lang="en-US" sz="1800" i="1" dirty="0">
                <a:solidFill>
                  <a:srgbClr val="FF0000"/>
                </a:solidFill>
                <a:cs typeface="SBL Hebrew" panose="02000000000000000000" pitchFamily="2" charset="-79"/>
              </a:rPr>
              <a:t>the ones who were watching </a:t>
            </a:r>
            <a:r>
              <a:rPr lang="en-US" sz="1800" i="1" dirty="0">
                <a:cs typeface="SBL Hebrew" panose="02000000000000000000" pitchFamily="2" charset="-79"/>
              </a:rPr>
              <a:t>saw</a:t>
            </a:r>
            <a:endParaRPr lang="en-US" sz="1800" i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Adjective</a:t>
            </a:r>
          </a:p>
          <a:p>
            <a:pPr marL="914400" lvl="1" indent="-514350"/>
            <a:r>
              <a:rPr lang="en-US" dirty="0" smtClean="0"/>
              <a:t>Translation. Can add </a:t>
            </a:r>
            <a:r>
              <a:rPr lang="en-US" i="1" dirty="0" err="1" smtClean="0"/>
              <a:t>ing</a:t>
            </a:r>
            <a:r>
              <a:rPr lang="en-US" dirty="0" smtClean="0"/>
              <a:t> in English.</a:t>
            </a:r>
          </a:p>
          <a:p>
            <a:pPr marL="914400" lvl="1" indent="-514350"/>
            <a:r>
              <a:rPr lang="en-US" dirty="0" smtClean="0"/>
              <a:t>E.g. </a:t>
            </a:r>
            <a:r>
              <a:rPr lang="en-US" sz="1800" dirty="0" smtClean="0"/>
              <a:t>in 1 Kings 3:9</a:t>
            </a:r>
            <a:r>
              <a:rPr lang="en-US" dirty="0" smtClean="0"/>
              <a:t>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לֵב </a:t>
            </a: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שֹׁמֵ֫עַ</a:t>
            </a:r>
            <a:r>
              <a:rPr lang="en-US" dirty="0">
                <a:solidFill>
                  <a:srgbClr val="FF00FF"/>
                </a:solidFill>
              </a:rPr>
              <a:t> </a:t>
            </a:r>
            <a:r>
              <a:rPr lang="en-US" dirty="0"/>
              <a:t>-&gt; </a:t>
            </a:r>
            <a:r>
              <a:rPr lang="en-US" sz="1800" i="1" dirty="0"/>
              <a:t>a </a:t>
            </a:r>
            <a:r>
              <a:rPr lang="en-US" sz="1800" i="1" dirty="0">
                <a:solidFill>
                  <a:srgbClr val="FF00FF"/>
                </a:solidFill>
              </a:rPr>
              <a:t>hearing</a:t>
            </a:r>
            <a:r>
              <a:rPr lang="en-US" sz="1800" i="1" dirty="0"/>
              <a:t> heart</a:t>
            </a:r>
          </a:p>
        </p:txBody>
      </p:sp>
      <p:sp>
        <p:nvSpPr>
          <p:cNvPr id="6" name="Oval 5"/>
          <p:cNvSpPr/>
          <p:nvPr/>
        </p:nvSpPr>
        <p:spPr>
          <a:xfrm>
            <a:off x="5663245" y="856306"/>
            <a:ext cx="45719" cy="457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934200" y="2057400"/>
            <a:ext cx="2133600" cy="2057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600" dirty="0" smtClean="0"/>
              <a:t>Note that participles have no tense.</a:t>
            </a:r>
          </a:p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600" dirty="0" smtClean="0"/>
              <a:t>Tense is determined by something else in the sentence/context.</a:t>
            </a:r>
          </a:p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600" dirty="0" smtClean="0"/>
              <a:t>Participles can be translated as past, present or future.</a:t>
            </a:r>
          </a:p>
          <a:p>
            <a:endParaRPr lang="en-US" sz="1600" dirty="0" smtClean="0"/>
          </a:p>
        </p:txBody>
      </p:sp>
      <p:sp>
        <p:nvSpPr>
          <p:cNvPr id="10" name="TextBox 9"/>
          <p:cNvSpPr txBox="1"/>
          <p:nvPr/>
        </p:nvSpPr>
        <p:spPr>
          <a:xfrm rot="19800000">
            <a:off x="-141439" y="370603"/>
            <a:ext cx="2265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What can they do?</a:t>
            </a:r>
          </a:p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(syntactical function)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920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participle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1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הַשּׁמְרִים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אִישׁ </a:t>
            </a:r>
            <a:r>
              <a:rPr lang="he-IL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יוֹצֵא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מִן־הָעִיר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Three functions (as verb, noun, or adjective)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Verb</a:t>
            </a:r>
          </a:p>
          <a:p>
            <a:pPr marL="914400" lvl="1" indent="-514350"/>
            <a:r>
              <a:rPr lang="en-US" dirty="0" smtClean="0"/>
              <a:t>Translate as progressive or ongoing</a:t>
            </a:r>
          </a:p>
          <a:p>
            <a:pPr marL="914400" lvl="1" indent="-514350"/>
            <a:r>
              <a:rPr lang="en-US" dirty="0" smtClean="0"/>
              <a:t>E.g.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אִישׁ </a:t>
            </a:r>
            <a:r>
              <a:rPr lang="he-IL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יוֹצֵא</a:t>
            </a:r>
            <a:r>
              <a:rPr lang="en-US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>
                <a:cs typeface="SBL Hebrew" panose="02000000000000000000" pitchFamily="2" charset="-79"/>
              </a:rPr>
              <a:t>-&gt; </a:t>
            </a:r>
            <a:r>
              <a:rPr lang="en-US" sz="1800" i="1" dirty="0" smtClean="0">
                <a:cs typeface="SBL Hebrew" panose="02000000000000000000" pitchFamily="2" charset="-79"/>
              </a:rPr>
              <a:t>a man </a:t>
            </a:r>
            <a:r>
              <a:rPr lang="en-US" sz="1800" i="1" dirty="0" smtClean="0">
                <a:solidFill>
                  <a:srgbClr val="008000"/>
                </a:solidFill>
                <a:cs typeface="SBL Hebrew" panose="02000000000000000000" pitchFamily="2" charset="-79"/>
              </a:rPr>
              <a:t>was (is, will be) going out</a:t>
            </a:r>
            <a:endParaRPr lang="en-US" sz="1800" i="1" dirty="0" smtClean="0">
              <a:solidFill>
                <a:srgbClr val="008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Noun</a:t>
            </a:r>
          </a:p>
          <a:p>
            <a:pPr marL="914400" lvl="1" indent="-514350"/>
            <a:r>
              <a:rPr lang="en-US" dirty="0"/>
              <a:t>Translate as </a:t>
            </a:r>
            <a:r>
              <a:rPr lang="en-US" sz="1800" i="1" dirty="0"/>
              <a:t>the one(s) who was (were</a:t>
            </a:r>
            <a:r>
              <a:rPr lang="en-US" sz="1800" i="1" dirty="0" smtClean="0"/>
              <a:t>) </a:t>
            </a:r>
            <a:r>
              <a:rPr lang="en-US" sz="1800" dirty="0" smtClean="0"/>
              <a:t>_________</a:t>
            </a:r>
          </a:p>
          <a:p>
            <a:pPr marL="914400" lvl="1" indent="-514350"/>
            <a:r>
              <a:rPr lang="en-US" dirty="0" smtClean="0"/>
              <a:t>E.g.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הַשֹּׁמְרִים</a:t>
            </a:r>
            <a:r>
              <a:rPr lang="en-US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>
                <a:cs typeface="SBL Hebrew" panose="02000000000000000000" pitchFamily="2" charset="-79"/>
              </a:rPr>
              <a:t>-&gt; </a:t>
            </a:r>
            <a:r>
              <a:rPr lang="en-US" sz="1800" i="1" dirty="0">
                <a:cs typeface="SBL Hebrew" panose="02000000000000000000" pitchFamily="2" charset="-79"/>
              </a:rPr>
              <a:t>And (then) </a:t>
            </a:r>
            <a:r>
              <a:rPr lang="en-US" sz="1800" i="1" dirty="0">
                <a:solidFill>
                  <a:srgbClr val="FF0000"/>
                </a:solidFill>
                <a:cs typeface="SBL Hebrew" panose="02000000000000000000" pitchFamily="2" charset="-79"/>
              </a:rPr>
              <a:t>the ones who were watching </a:t>
            </a:r>
            <a:r>
              <a:rPr lang="en-US" sz="1800" i="1" dirty="0">
                <a:cs typeface="SBL Hebrew" panose="02000000000000000000" pitchFamily="2" charset="-79"/>
              </a:rPr>
              <a:t>saw</a:t>
            </a:r>
            <a:endParaRPr lang="en-US" sz="1800" i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Adjective</a:t>
            </a:r>
          </a:p>
          <a:p>
            <a:pPr marL="914400" lvl="1" indent="-514350"/>
            <a:r>
              <a:rPr lang="en-US" dirty="0" smtClean="0"/>
              <a:t>Translation. Can add </a:t>
            </a:r>
            <a:r>
              <a:rPr lang="en-US" i="1" dirty="0" err="1" smtClean="0"/>
              <a:t>ing</a:t>
            </a:r>
            <a:r>
              <a:rPr lang="en-US" dirty="0" smtClean="0"/>
              <a:t> in English.</a:t>
            </a:r>
          </a:p>
          <a:p>
            <a:pPr marL="914400" lvl="1" indent="-514350"/>
            <a:r>
              <a:rPr lang="en-US" dirty="0" smtClean="0"/>
              <a:t>E.g. </a:t>
            </a:r>
            <a:r>
              <a:rPr lang="en-US" sz="1800" dirty="0" smtClean="0"/>
              <a:t>in 1 Kings 3:9</a:t>
            </a:r>
            <a:r>
              <a:rPr lang="en-US" dirty="0" smtClean="0"/>
              <a:t>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לֵב </a:t>
            </a: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שֹׁמֵ֫עַ</a:t>
            </a:r>
            <a:r>
              <a:rPr lang="en-US" dirty="0">
                <a:solidFill>
                  <a:srgbClr val="FF00FF"/>
                </a:solidFill>
              </a:rPr>
              <a:t> </a:t>
            </a:r>
            <a:r>
              <a:rPr lang="en-US" dirty="0"/>
              <a:t>-&gt; </a:t>
            </a:r>
            <a:r>
              <a:rPr lang="en-US" sz="1800" i="1" dirty="0"/>
              <a:t>a </a:t>
            </a:r>
            <a:r>
              <a:rPr lang="en-US" sz="1800" i="1" dirty="0">
                <a:solidFill>
                  <a:srgbClr val="FF00FF"/>
                </a:solidFill>
              </a:rPr>
              <a:t>hearing</a:t>
            </a:r>
            <a:r>
              <a:rPr lang="en-US" sz="1800" i="1" dirty="0"/>
              <a:t> heart</a:t>
            </a:r>
          </a:p>
        </p:txBody>
      </p:sp>
      <p:sp>
        <p:nvSpPr>
          <p:cNvPr id="6" name="Oval 5"/>
          <p:cNvSpPr/>
          <p:nvPr/>
        </p:nvSpPr>
        <p:spPr>
          <a:xfrm>
            <a:off x="5663245" y="856306"/>
            <a:ext cx="45719" cy="457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934200" y="2057400"/>
            <a:ext cx="2133600" cy="2057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600" dirty="0" smtClean="0"/>
              <a:t>Note that participles have no tense.</a:t>
            </a:r>
          </a:p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600" dirty="0" smtClean="0"/>
              <a:t>Tense is determined by something else in the sentence/context.</a:t>
            </a:r>
          </a:p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600" dirty="0" smtClean="0"/>
              <a:t>Participles can be translated as past, present or future.</a:t>
            </a:r>
          </a:p>
          <a:p>
            <a:endParaRPr lang="en-US" sz="1600" dirty="0" smtClean="0"/>
          </a:p>
        </p:txBody>
      </p:sp>
      <p:sp>
        <p:nvSpPr>
          <p:cNvPr id="7" name="TextBox 6"/>
          <p:cNvSpPr txBox="1"/>
          <p:nvPr/>
        </p:nvSpPr>
        <p:spPr>
          <a:xfrm rot="19800000">
            <a:off x="6722390" y="5166964"/>
            <a:ext cx="2364045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No Tense</a:t>
            </a:r>
            <a:endParaRPr lang="en-US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 rot="19800000">
            <a:off x="-141439" y="370603"/>
            <a:ext cx="2265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What can they do?</a:t>
            </a:r>
          </a:p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(syntactical function)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301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participle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1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הַשּׁמְרִים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אִישׁ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יוֹצֵא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מִן־הָעִיר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Discourse function </a:t>
            </a:r>
            <a:r>
              <a:rPr lang="en-US" sz="1800" dirty="0" smtClean="0"/>
              <a:t>(as opposed to syntactical function)</a:t>
            </a:r>
          </a:p>
          <a:p>
            <a:r>
              <a:rPr lang="en-US" dirty="0" err="1" smtClean="0"/>
              <a:t>Rocine</a:t>
            </a:r>
            <a:r>
              <a:rPr lang="en-US" dirty="0" smtClean="0"/>
              <a:t> labels the discourse function of participles as “</a:t>
            </a:r>
            <a:r>
              <a:rPr lang="en-US" dirty="0" err="1" smtClean="0"/>
              <a:t>backgrounded</a:t>
            </a:r>
            <a:r>
              <a:rPr lang="en-US" dirty="0" smtClean="0"/>
              <a:t> activities”</a:t>
            </a:r>
          </a:p>
        </p:txBody>
      </p:sp>
      <p:sp>
        <p:nvSpPr>
          <p:cNvPr id="6" name="Oval 5"/>
          <p:cNvSpPr/>
          <p:nvPr/>
        </p:nvSpPr>
        <p:spPr>
          <a:xfrm>
            <a:off x="5663245" y="856306"/>
            <a:ext cx="45719" cy="45719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9800000">
            <a:off x="-156457" y="142579"/>
            <a:ext cx="22651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How do they contribute to the flow of the message?</a:t>
            </a:r>
          </a:p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(discourse function)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339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participle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457200" y="1676400"/>
            <a:ext cx="8229600" cy="441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2500" b="1" dirty="0"/>
              <a:t>Mainline</a:t>
            </a:r>
            <a:r>
              <a:rPr lang="en-US" sz="2500" dirty="0"/>
              <a:t>: </a:t>
            </a:r>
            <a:r>
              <a:rPr lang="en-US" sz="2500" dirty="0" err="1"/>
              <a:t>Wayyiqtol</a:t>
            </a:r>
            <a:endParaRPr lang="en-US" sz="2500" dirty="0"/>
          </a:p>
          <a:p>
            <a:pPr marL="0" indent="0">
              <a:buNone/>
            </a:pPr>
            <a:endParaRPr lang="en-US" sz="2500" dirty="0" smtClean="0"/>
          </a:p>
          <a:p>
            <a:pPr marL="117475" indent="0">
              <a:buNone/>
            </a:pPr>
            <a:r>
              <a:rPr lang="en-US" sz="2500" b="1" dirty="0" smtClean="0"/>
              <a:t>Off-the-line</a:t>
            </a:r>
            <a:r>
              <a:rPr lang="en-US" sz="2500" dirty="0"/>
              <a:t>:</a:t>
            </a:r>
          </a:p>
          <a:p>
            <a:pPr marL="574675" indent="-457200">
              <a:buFont typeface="+mj-lt"/>
              <a:buAutoNum type="arabicPeriod" startAt="2"/>
            </a:pPr>
            <a:r>
              <a:rPr lang="en-US" sz="2500" b="1" dirty="0"/>
              <a:t>Topicalization</a:t>
            </a:r>
            <a:r>
              <a:rPr lang="en-US" sz="2500" dirty="0"/>
              <a:t>: X-</a:t>
            </a:r>
            <a:r>
              <a:rPr lang="en-US" sz="2500" dirty="0" err="1"/>
              <a:t>qatal</a:t>
            </a:r>
            <a:endParaRPr lang="en-US" sz="2500" dirty="0"/>
          </a:p>
          <a:p>
            <a:pPr marL="690563" indent="-457200">
              <a:buFont typeface="+mj-lt"/>
              <a:buAutoNum type="arabicPeriod" startAt="2"/>
            </a:pPr>
            <a:r>
              <a:rPr lang="en-US" sz="2500" b="1" dirty="0"/>
              <a:t>Relative past background</a:t>
            </a:r>
            <a:r>
              <a:rPr lang="en-US" sz="2500" dirty="0"/>
              <a:t>: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אֲשֶׁר</a:t>
            </a:r>
            <a:r>
              <a:rPr lang="he-IL" sz="2500" dirty="0"/>
              <a:t> </a:t>
            </a:r>
            <a:r>
              <a:rPr lang="en-US" sz="2500" dirty="0" smtClean="0"/>
              <a:t> </a:t>
            </a:r>
            <a:r>
              <a:rPr lang="en-US" sz="2500" dirty="0" err="1" smtClean="0"/>
              <a:t>qatal</a:t>
            </a:r>
            <a:endParaRPr lang="en-US" sz="2500" dirty="0"/>
          </a:p>
          <a:p>
            <a:pPr marL="800100" indent="-457200">
              <a:buFont typeface="+mj-lt"/>
              <a:buAutoNum type="arabicPeriod" startAt="2"/>
            </a:pPr>
            <a:r>
              <a:rPr lang="en-US" sz="2500" b="1" dirty="0" err="1" smtClean="0"/>
              <a:t>Backgrounded</a:t>
            </a:r>
            <a:r>
              <a:rPr lang="en-US" sz="2500" b="1" dirty="0" smtClean="0"/>
              <a:t> activities: </a:t>
            </a:r>
            <a:r>
              <a:rPr lang="en-US" sz="2500" b="1" dirty="0" smtClean="0">
                <a:solidFill>
                  <a:srgbClr val="0000FF"/>
                </a:solidFill>
              </a:rPr>
              <a:t>Participle</a:t>
            </a:r>
          </a:p>
          <a:p>
            <a:pPr marL="914400" indent="-457200">
              <a:buFont typeface="+mj-lt"/>
              <a:buAutoNum type="arabicPeriod" startAt="2"/>
            </a:pPr>
            <a:r>
              <a:rPr lang="en-US" sz="2500" b="1" dirty="0" smtClean="0"/>
              <a:t>Transition </a:t>
            </a:r>
            <a:r>
              <a:rPr lang="en-US" sz="2500" b="1" dirty="0"/>
              <a:t>marker</a:t>
            </a:r>
            <a:r>
              <a:rPr lang="en-US" sz="2500" dirty="0"/>
              <a:t>: </a:t>
            </a:r>
            <a:r>
              <a:rPr lang="en-US" sz="2500" dirty="0" err="1"/>
              <a:t>Wayyiqtol</a:t>
            </a:r>
            <a:r>
              <a:rPr lang="en-US" sz="2500" dirty="0"/>
              <a:t> of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היה</a:t>
            </a:r>
          </a:p>
          <a:p>
            <a:pPr marL="1031875" indent="-457200">
              <a:buFont typeface="+mj-lt"/>
              <a:buAutoNum type="arabicPeriod" startAt="2"/>
            </a:pPr>
            <a:r>
              <a:rPr lang="en-US" sz="2500" b="1" dirty="0"/>
              <a:t>Scene setting</a:t>
            </a:r>
            <a:r>
              <a:rPr lang="en-US" sz="2500" dirty="0"/>
              <a:t>: </a:t>
            </a:r>
            <a:r>
              <a:rPr lang="en-US" sz="2500" dirty="0" err="1"/>
              <a:t>Verbless</a:t>
            </a:r>
            <a:r>
              <a:rPr lang="en-US" sz="2500" dirty="0"/>
              <a:t> Clause</a:t>
            </a:r>
          </a:p>
          <a:p>
            <a:pPr marL="1139825" indent="-457200">
              <a:buFont typeface="+mj-lt"/>
              <a:buAutoNum type="arabicPeriod" startAt="2"/>
            </a:pPr>
            <a:r>
              <a:rPr lang="en-US" sz="2500" b="1" dirty="0" err="1"/>
              <a:t>Irrealis</a:t>
            </a:r>
            <a:r>
              <a:rPr lang="en-US" sz="2500" b="1" dirty="0"/>
              <a:t> scene setting</a:t>
            </a:r>
            <a:r>
              <a:rPr lang="en-US" sz="2500" dirty="0"/>
              <a:t>: Negation of any verb by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endParaRPr lang="en-US" sz="25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2362200"/>
            <a:ext cx="845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ubtitle 2"/>
          <p:cNvSpPr txBox="1">
            <a:spLocks/>
          </p:cNvSpPr>
          <p:nvPr/>
        </p:nvSpPr>
        <p:spPr>
          <a:xfrm>
            <a:off x="0" y="762001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הַשּׁמְרִים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אִישׁ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יוֹצֵא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מִן־הָעִיר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5663245" y="856306"/>
            <a:ext cx="45719" cy="45719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19800000">
            <a:off x="-156457" y="142579"/>
            <a:ext cx="22651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How do they contribute to the flow of the message?</a:t>
            </a:r>
          </a:p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(discourse function)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57200" y="3971925"/>
            <a:ext cx="5943600" cy="476249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78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participle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457200" y="1676400"/>
            <a:ext cx="8229600" cy="441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2500" b="1" dirty="0"/>
              <a:t>Mainline</a:t>
            </a:r>
            <a:r>
              <a:rPr lang="en-US" sz="2500" dirty="0"/>
              <a:t>: </a:t>
            </a:r>
            <a:r>
              <a:rPr lang="en-US" sz="2500" dirty="0" err="1"/>
              <a:t>Wayyiqtol</a:t>
            </a:r>
            <a:endParaRPr lang="en-US" sz="2500" dirty="0"/>
          </a:p>
          <a:p>
            <a:pPr marL="0" indent="0">
              <a:buNone/>
            </a:pPr>
            <a:endParaRPr lang="en-US" sz="2500" dirty="0" smtClean="0"/>
          </a:p>
          <a:p>
            <a:pPr marL="117475" indent="0">
              <a:buNone/>
            </a:pPr>
            <a:r>
              <a:rPr lang="en-US" sz="2500" b="1" dirty="0" smtClean="0"/>
              <a:t>Off-the-line</a:t>
            </a:r>
            <a:r>
              <a:rPr lang="en-US" sz="2500" dirty="0"/>
              <a:t>:</a:t>
            </a:r>
          </a:p>
          <a:p>
            <a:pPr marL="574675" indent="-457200">
              <a:buFont typeface="+mj-lt"/>
              <a:buAutoNum type="arabicPeriod" startAt="2"/>
            </a:pPr>
            <a:r>
              <a:rPr lang="en-US" sz="2500" b="1" dirty="0"/>
              <a:t>Topicalization</a:t>
            </a:r>
            <a:r>
              <a:rPr lang="en-US" sz="2500" dirty="0"/>
              <a:t>: X-</a:t>
            </a:r>
            <a:r>
              <a:rPr lang="en-US" sz="2500" dirty="0" err="1"/>
              <a:t>qatal</a:t>
            </a:r>
            <a:endParaRPr lang="en-US" sz="2500" dirty="0"/>
          </a:p>
          <a:p>
            <a:pPr marL="690563" indent="-457200">
              <a:buFont typeface="+mj-lt"/>
              <a:buAutoNum type="arabicPeriod" startAt="2"/>
            </a:pPr>
            <a:r>
              <a:rPr lang="en-US" sz="2500" b="1" dirty="0"/>
              <a:t>Relative past background</a:t>
            </a:r>
            <a:r>
              <a:rPr lang="en-US" sz="2500" dirty="0"/>
              <a:t>: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אֲשֶׁר</a:t>
            </a:r>
            <a:r>
              <a:rPr lang="he-IL" sz="2500" dirty="0"/>
              <a:t> </a:t>
            </a:r>
            <a:r>
              <a:rPr lang="en-US" sz="2500" dirty="0" smtClean="0"/>
              <a:t> </a:t>
            </a:r>
            <a:r>
              <a:rPr lang="en-US" sz="2500" dirty="0" err="1" smtClean="0"/>
              <a:t>qatal</a:t>
            </a:r>
            <a:endParaRPr lang="en-US" sz="2500" dirty="0"/>
          </a:p>
          <a:p>
            <a:pPr marL="800100" indent="-457200">
              <a:buFont typeface="+mj-lt"/>
              <a:buAutoNum type="arabicPeriod" startAt="2"/>
            </a:pPr>
            <a:r>
              <a:rPr lang="en-US" sz="2500" b="1" dirty="0" err="1" smtClean="0"/>
              <a:t>Backgrounded</a:t>
            </a:r>
            <a:r>
              <a:rPr lang="en-US" sz="2500" b="1" dirty="0" smtClean="0"/>
              <a:t> activities: </a:t>
            </a:r>
            <a:r>
              <a:rPr lang="en-US" sz="2500" b="1" dirty="0" smtClean="0">
                <a:solidFill>
                  <a:srgbClr val="0000FF"/>
                </a:solidFill>
              </a:rPr>
              <a:t>Participle</a:t>
            </a:r>
          </a:p>
          <a:p>
            <a:pPr marL="914400" indent="-457200">
              <a:buFont typeface="+mj-lt"/>
              <a:buAutoNum type="arabicPeriod" startAt="2"/>
            </a:pPr>
            <a:r>
              <a:rPr lang="en-US" sz="2500" b="1" dirty="0" smtClean="0"/>
              <a:t>Transition </a:t>
            </a:r>
            <a:r>
              <a:rPr lang="en-US" sz="2500" b="1" dirty="0"/>
              <a:t>marker</a:t>
            </a:r>
            <a:r>
              <a:rPr lang="en-US" sz="2500" dirty="0"/>
              <a:t>: </a:t>
            </a:r>
            <a:r>
              <a:rPr lang="en-US" sz="2500" dirty="0" err="1"/>
              <a:t>Wayyiqtol</a:t>
            </a:r>
            <a:r>
              <a:rPr lang="en-US" sz="2500" dirty="0"/>
              <a:t> of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היה</a:t>
            </a:r>
          </a:p>
          <a:p>
            <a:pPr marL="1031875" indent="-457200">
              <a:buFont typeface="+mj-lt"/>
              <a:buAutoNum type="arabicPeriod" startAt="2"/>
            </a:pPr>
            <a:r>
              <a:rPr lang="en-US" sz="2500" b="1" dirty="0"/>
              <a:t>Scene setting</a:t>
            </a:r>
            <a:r>
              <a:rPr lang="en-US" sz="2500" dirty="0"/>
              <a:t>: </a:t>
            </a:r>
            <a:r>
              <a:rPr lang="en-US" sz="2500" dirty="0" err="1"/>
              <a:t>Verbless</a:t>
            </a:r>
            <a:r>
              <a:rPr lang="en-US" sz="2500" dirty="0"/>
              <a:t> Clause</a:t>
            </a:r>
          </a:p>
          <a:p>
            <a:pPr marL="1139825" indent="-457200">
              <a:buFont typeface="+mj-lt"/>
              <a:buAutoNum type="arabicPeriod" startAt="2"/>
            </a:pPr>
            <a:r>
              <a:rPr lang="en-US" sz="2500" b="1" dirty="0" err="1"/>
              <a:t>Irrealis</a:t>
            </a:r>
            <a:r>
              <a:rPr lang="en-US" sz="2500" b="1" dirty="0"/>
              <a:t> scene setting</a:t>
            </a:r>
            <a:r>
              <a:rPr lang="en-US" sz="2500" dirty="0"/>
              <a:t>: Negation of any verb by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endParaRPr lang="en-US" sz="25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2362200"/>
            <a:ext cx="845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ubtitle 2"/>
          <p:cNvSpPr txBox="1">
            <a:spLocks/>
          </p:cNvSpPr>
          <p:nvPr/>
        </p:nvSpPr>
        <p:spPr>
          <a:xfrm>
            <a:off x="0" y="762001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הַשּׁמְרִים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אִישׁ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יוֹצֵא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מִן־הָעִיר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5663245" y="856306"/>
            <a:ext cx="45719" cy="45719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19800000">
            <a:off x="-156457" y="142579"/>
            <a:ext cx="22651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How do they contribute to the flow of the message?</a:t>
            </a:r>
          </a:p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(discourse function)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57200" y="3971925"/>
            <a:ext cx="5943600" cy="476249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219950" y="3517551"/>
            <a:ext cx="1771650" cy="14619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 smtClean="0"/>
              <a:t>True when functioning as a verb.</a:t>
            </a:r>
          </a:p>
          <a:p>
            <a:pPr marL="0" lvl="1"/>
            <a:r>
              <a:rPr lang="en-US" sz="1200" dirty="0"/>
              <a:t>When functioning as a noun or adjective it is debatable whether the participle fits into the discourse profile </a:t>
            </a:r>
            <a:r>
              <a:rPr lang="en-US" sz="1200" dirty="0" smtClean="0"/>
              <a:t>scheme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6553200" y="4210049"/>
            <a:ext cx="5334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454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participle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0" y="762001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הַשּׁמְרִים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אִישׁ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יוֹצֵא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מִן־הָעִיר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5663245" y="856306"/>
            <a:ext cx="45719" cy="45719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19800000">
            <a:off x="-156457" y="142579"/>
            <a:ext cx="2265195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Quiz</a:t>
            </a:r>
            <a:endParaRPr lang="en-US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831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participle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0" y="762001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הַשּׁמְרִים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אִישׁ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יוֹצֵא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מִן־הָעִיר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5663245" y="856306"/>
            <a:ext cx="45719" cy="45719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19800000">
            <a:off x="-156457" y="142579"/>
            <a:ext cx="2265195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Quiz</a:t>
            </a:r>
            <a:endParaRPr lang="en-US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572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the sign of the </a:t>
            </a:r>
            <a:r>
              <a:rPr lang="en-US" dirty="0" err="1" smtClean="0"/>
              <a:t>Qal</a:t>
            </a:r>
            <a:r>
              <a:rPr lang="en-US" dirty="0" smtClean="0"/>
              <a:t> Participle?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5022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participle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0" y="762001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הַשּׁמְרִים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אִישׁ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יוֹצֵא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מִן־הָעִיר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5663245" y="856306"/>
            <a:ext cx="45719" cy="45719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19800000">
            <a:off x="-156457" y="142579"/>
            <a:ext cx="2265195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Quiz</a:t>
            </a:r>
            <a:endParaRPr lang="en-US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572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the sign of the </a:t>
            </a:r>
            <a:r>
              <a:rPr lang="en-US" dirty="0" err="1" smtClean="0"/>
              <a:t>Qal</a:t>
            </a:r>
            <a:r>
              <a:rPr lang="en-US" dirty="0" smtClean="0"/>
              <a:t> Participle?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endings </a:t>
            </a:r>
            <a:r>
              <a:rPr lang="en-US" dirty="0"/>
              <a:t>d</a:t>
            </a:r>
            <a:r>
              <a:rPr lang="en-US" dirty="0" smtClean="0"/>
              <a:t>o they take?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625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participle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0" y="762001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הַשּׁמְרִים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אִישׁ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יוֹצֵא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מִן־הָעִיר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5663245" y="856306"/>
            <a:ext cx="45719" cy="45719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19800000">
            <a:off x="-156457" y="142579"/>
            <a:ext cx="2265195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Quiz</a:t>
            </a:r>
            <a:endParaRPr lang="en-US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572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the sign of the </a:t>
            </a:r>
            <a:r>
              <a:rPr lang="en-US" dirty="0" err="1" smtClean="0"/>
              <a:t>Qal</a:t>
            </a:r>
            <a:r>
              <a:rPr lang="en-US" dirty="0" smtClean="0"/>
              <a:t> Participle?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endings </a:t>
            </a:r>
            <a:r>
              <a:rPr lang="en-US" dirty="0"/>
              <a:t>d</a:t>
            </a:r>
            <a:r>
              <a:rPr lang="en-US" dirty="0" smtClean="0"/>
              <a:t>o they take?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Can they take an article?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8596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participle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We have 2 </a:t>
            </a:r>
            <a:r>
              <a:rPr lang="en-US" dirty="0" smtClean="0">
                <a:solidFill>
                  <a:srgbClr val="0000FF"/>
                </a:solidFill>
              </a:rPr>
              <a:t>participles</a:t>
            </a:r>
            <a:r>
              <a:rPr lang="en-US" dirty="0" smtClean="0"/>
              <a:t> in our lesson verse.</a:t>
            </a:r>
          </a:p>
          <a:p>
            <a:pPr lvl="1"/>
            <a:r>
              <a:rPr lang="en-US" dirty="0" smtClean="0"/>
              <a:t>Based on what we already know can you guess which ones they are?</a:t>
            </a:r>
          </a:p>
          <a:p>
            <a:pPr lvl="1"/>
            <a:r>
              <a:rPr lang="en-US" dirty="0" smtClean="0"/>
              <a:t>What features are similar to what we have already seen?</a:t>
            </a:r>
          </a:p>
          <a:p>
            <a:pPr lvl="1"/>
            <a:r>
              <a:rPr lang="en-US" dirty="0" smtClean="0"/>
              <a:t>What features are different?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הַשֹּׁמְרִים אִישׁ יוֹצֵא מִן־הָעִיר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1786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participle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0" y="762001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הַשּׁמְרִים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אִישׁ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יוֹצֵא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מִן־הָעִיר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5663245" y="856306"/>
            <a:ext cx="45719" cy="45719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19800000">
            <a:off x="-156457" y="142579"/>
            <a:ext cx="2265195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Quiz</a:t>
            </a:r>
            <a:endParaRPr lang="en-US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572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the sign of the </a:t>
            </a:r>
            <a:r>
              <a:rPr lang="en-US" dirty="0" err="1" smtClean="0"/>
              <a:t>Qal</a:t>
            </a:r>
            <a:r>
              <a:rPr lang="en-US" dirty="0" smtClean="0"/>
              <a:t> Participle?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endings </a:t>
            </a:r>
            <a:r>
              <a:rPr lang="en-US" dirty="0"/>
              <a:t>d</a:t>
            </a:r>
            <a:r>
              <a:rPr lang="en-US" dirty="0" smtClean="0"/>
              <a:t>o they take?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Can they take an article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their PGN?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8477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participle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0" y="762001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הַשּׁמְרִים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אִישׁ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יוֹצֵא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מִן־הָעִיר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5663245" y="856306"/>
            <a:ext cx="45719" cy="45719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19800000">
            <a:off x="-156457" y="142579"/>
            <a:ext cx="2265195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Quiz</a:t>
            </a:r>
            <a:endParaRPr lang="en-US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572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the sign of the </a:t>
            </a:r>
            <a:r>
              <a:rPr lang="en-US" dirty="0" err="1" smtClean="0"/>
              <a:t>Qal</a:t>
            </a:r>
            <a:r>
              <a:rPr lang="en-US" dirty="0" smtClean="0"/>
              <a:t> Participle?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endings </a:t>
            </a:r>
            <a:r>
              <a:rPr lang="en-US" dirty="0"/>
              <a:t>d</a:t>
            </a:r>
            <a:r>
              <a:rPr lang="en-US" dirty="0" smtClean="0"/>
              <a:t>o they take?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Can they take an article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their PGN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their tense?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6889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participle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0" y="762001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הַשּׁמְרִים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אִישׁ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יוֹצֵא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מִן־הָעִיר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5663245" y="856306"/>
            <a:ext cx="45719" cy="45719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19800000">
            <a:off x="-156457" y="142579"/>
            <a:ext cx="2265195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Quiz</a:t>
            </a:r>
            <a:endParaRPr lang="en-US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572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the sign of the </a:t>
            </a:r>
            <a:r>
              <a:rPr lang="en-US" dirty="0" err="1" smtClean="0"/>
              <a:t>Qal</a:t>
            </a:r>
            <a:r>
              <a:rPr lang="en-US" dirty="0" smtClean="0"/>
              <a:t> Participle?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endings </a:t>
            </a:r>
            <a:r>
              <a:rPr lang="en-US" dirty="0"/>
              <a:t>d</a:t>
            </a:r>
            <a:r>
              <a:rPr lang="en-US" dirty="0" smtClean="0"/>
              <a:t>o they take?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Can they take an article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their PGN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their tense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do they function in a sentence?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0810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participle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0" y="762001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הַשּׁמְרִים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אִישׁ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יוֹצֵא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מִן־הָעִיר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5663245" y="856306"/>
            <a:ext cx="45719" cy="45719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19800000">
            <a:off x="-156457" y="142579"/>
            <a:ext cx="2265195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Quiz</a:t>
            </a:r>
            <a:endParaRPr lang="en-US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572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the sign of the </a:t>
            </a:r>
            <a:r>
              <a:rPr lang="en-US" dirty="0" err="1" smtClean="0"/>
              <a:t>Qal</a:t>
            </a:r>
            <a:r>
              <a:rPr lang="en-US" dirty="0" smtClean="0"/>
              <a:t> Participle?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endings do they take?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Can they take an article?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their PGN?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their tense?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do they function in a sentence?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do they function in a discourse?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531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participle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0" y="762001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הַשּׁמְרִים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אִישׁ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יוֹצֵא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מִן־הָעִיר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5663245" y="856306"/>
            <a:ext cx="45719" cy="45719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19800000">
            <a:off x="-156457" y="388800"/>
            <a:ext cx="2265195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Summary</a:t>
            </a:r>
            <a:endParaRPr 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57200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Sign of </a:t>
            </a:r>
            <a:r>
              <a:rPr lang="en-US" dirty="0" err="1" smtClean="0"/>
              <a:t>Qal</a:t>
            </a:r>
            <a:r>
              <a:rPr lang="en-US" dirty="0" smtClean="0"/>
              <a:t> Participle: “o” sound as first root vowel (</a:t>
            </a:r>
            <a:r>
              <a:rPr lang="en-US" dirty="0" err="1" smtClean="0"/>
              <a:t>holem</a:t>
            </a:r>
            <a:r>
              <a:rPr lang="en-US" dirty="0" smtClean="0"/>
              <a:t>/</a:t>
            </a:r>
            <a:r>
              <a:rPr lang="en-US" dirty="0" err="1" smtClean="0"/>
              <a:t>holem</a:t>
            </a:r>
            <a:r>
              <a:rPr lang="en-US" dirty="0" smtClean="0"/>
              <a:t> </a:t>
            </a:r>
            <a:r>
              <a:rPr lang="en-US" dirty="0" err="1" smtClean="0"/>
              <a:t>waw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Noun endings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Can take the article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 Person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 Tense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Function in sentence as Verb/Noun/Adjective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Function in discourse as “</a:t>
            </a:r>
            <a:r>
              <a:rPr lang="en-US" dirty="0" err="1" smtClean="0"/>
              <a:t>backgrounded</a:t>
            </a:r>
            <a:r>
              <a:rPr lang="en-US" dirty="0" smtClean="0"/>
              <a:t> activities”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8879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My Documents\HebrewCourseBriercrestFirstYear2014\_verb internalization drills\pics\goofy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8707"/>
            <a:ext cx="2190750" cy="2074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96153"/>
            <a:ext cx="9144000" cy="4542648"/>
          </a:xfrm>
        </p:spPr>
        <p:txBody>
          <a:bodyPr>
            <a:normAutofit/>
          </a:bodyPr>
          <a:lstStyle/>
          <a:p>
            <a:r>
              <a:rPr lang="en-US" dirty="0"/>
              <a:t>Verb Internalization </a:t>
            </a:r>
            <a:r>
              <a:rPr lang="en-US" dirty="0" smtClean="0"/>
              <a:t>Drills</a:t>
            </a:r>
            <a:br>
              <a:rPr lang="en-US" dirty="0" smtClean="0"/>
            </a:br>
            <a:r>
              <a:rPr lang="en-US" sz="20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Also known as ‘Total </a:t>
            </a:r>
            <a:r>
              <a:rPr lang="en-US" sz="2800" dirty="0"/>
              <a:t>Physical </a:t>
            </a:r>
            <a:r>
              <a:rPr lang="en-US" sz="2800" dirty="0" smtClean="0"/>
              <a:t>Response’ or ‘TPR.’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800" dirty="0"/>
              <a:t>Learning language through action.</a:t>
            </a:r>
            <a:br>
              <a:rPr lang="en-US" sz="2800" dirty="0"/>
            </a:br>
            <a:r>
              <a:rPr lang="en-US" sz="2000" dirty="0" smtClean="0"/>
              <a:t>http</a:t>
            </a:r>
            <a:r>
              <a:rPr lang="en-US" sz="2000" dirty="0"/>
              <a:t>://</a:t>
            </a:r>
            <a:r>
              <a:rPr lang="en-US" sz="2000" dirty="0" smtClean="0"/>
              <a:t>en.wikipedia.org/wiki/Total_physical_response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i="1" dirty="0" smtClean="0"/>
              <a:t>“Let’s </a:t>
            </a:r>
            <a:r>
              <a:rPr lang="en-US" i="1" u="sng" dirty="0" smtClean="0"/>
              <a:t>do</a:t>
            </a:r>
            <a:r>
              <a:rPr lang="en-US" i="1" dirty="0" smtClean="0"/>
              <a:t> the verbs”</a:t>
            </a:r>
            <a:endParaRPr lang="en-US" i="1" dirty="0"/>
          </a:p>
        </p:txBody>
      </p:sp>
      <p:sp>
        <p:nvSpPr>
          <p:cNvPr id="4" name="Rectangle 3"/>
          <p:cNvSpPr/>
          <p:nvPr/>
        </p:nvSpPr>
        <p:spPr>
          <a:xfrm>
            <a:off x="1085850" y="5921514"/>
            <a:ext cx="6972300" cy="707886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Now would be a good time to start Verb Internalization exercises.</a:t>
            </a:r>
          </a:p>
          <a:p>
            <a:pPr algn="ctr"/>
            <a:r>
              <a:rPr lang="en-US" sz="2000" dirty="0"/>
              <a:t>Start by using the participle for the present (progressive) tense.</a:t>
            </a:r>
          </a:p>
        </p:txBody>
      </p:sp>
      <p:sp>
        <p:nvSpPr>
          <p:cNvPr id="5" name="TextBox 4"/>
          <p:cNvSpPr txBox="1"/>
          <p:nvPr/>
        </p:nvSpPr>
        <p:spPr>
          <a:xfrm rot="20700000">
            <a:off x="-11608" y="435327"/>
            <a:ext cx="4085157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Start TPR Drills</a:t>
            </a:r>
            <a:endParaRPr lang="en-US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465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participle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Here are the participles. </a:t>
            </a:r>
          </a:p>
          <a:p>
            <a:r>
              <a:rPr lang="en-US" dirty="0" smtClean="0"/>
              <a:t>Their roots are in blue:</a:t>
            </a:r>
          </a:p>
          <a:p>
            <a:pPr lvl="1"/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שמר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dirty="0" err="1" smtClean="0">
                <a:cs typeface="SBL Hebrew" panose="02000000000000000000" pitchFamily="2" charset="-79"/>
              </a:rPr>
              <a:t>Qal</a:t>
            </a:r>
            <a:r>
              <a:rPr lang="en-US" dirty="0" smtClean="0">
                <a:cs typeface="SBL Hebrew" panose="02000000000000000000" pitchFamily="2" charset="-79"/>
              </a:rPr>
              <a:t> “</a:t>
            </a:r>
            <a:r>
              <a:rPr lang="en-US" i="1" dirty="0" smtClean="0">
                <a:cs typeface="SBL Hebrew" panose="02000000000000000000" pitchFamily="2" charset="-79"/>
              </a:rPr>
              <a:t>to keep, watch, preserve</a:t>
            </a:r>
            <a:r>
              <a:rPr lang="en-US" dirty="0" smtClean="0">
                <a:cs typeface="SBL Hebrew" panose="02000000000000000000" pitchFamily="2" charset="-79"/>
              </a:rPr>
              <a:t>”</a:t>
            </a:r>
          </a:p>
          <a:p>
            <a:pPr lvl="1"/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יצא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dirty="0" err="1" smtClean="0">
                <a:cs typeface="SBL Hebrew" panose="02000000000000000000" pitchFamily="2" charset="-79"/>
              </a:rPr>
              <a:t>Qal</a:t>
            </a:r>
            <a:r>
              <a:rPr lang="en-US" dirty="0" smtClean="0">
                <a:cs typeface="SBL Hebrew" panose="02000000000000000000" pitchFamily="2" charset="-79"/>
              </a:rPr>
              <a:t> “</a:t>
            </a:r>
            <a:r>
              <a:rPr lang="en-US" i="1" dirty="0" smtClean="0">
                <a:cs typeface="SBL Hebrew" panose="02000000000000000000" pitchFamily="2" charset="-79"/>
              </a:rPr>
              <a:t>to go out, come out</a:t>
            </a:r>
            <a:r>
              <a:rPr lang="en-US" dirty="0" smtClean="0">
                <a:cs typeface="SBL Hebrew" panose="02000000000000000000" pitchFamily="2" charset="-79"/>
              </a:rPr>
              <a:t>”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הַ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שֹּׁמְר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ִים אִישׁ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וֹ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צֵא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מִן־הָעִיר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3961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participle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These two participles look quite different from each other.</a:t>
            </a:r>
          </a:p>
          <a:p>
            <a:pPr>
              <a:tabLst>
                <a:tab pos="8001000" algn="r"/>
              </a:tabLst>
            </a:pPr>
            <a:r>
              <a:rPr lang="en-US" dirty="0" smtClean="0"/>
              <a:t>There is one major point of similarity. Can you detect it?	</a:t>
            </a:r>
            <a:r>
              <a:rPr lang="en-US" sz="1800" dirty="0" smtClean="0"/>
              <a:t>(</a:t>
            </a:r>
            <a:r>
              <a:rPr lang="en-US" sz="1800" dirty="0"/>
              <a:t>hint: try saying them out loud and listen to the sound</a:t>
            </a:r>
            <a:r>
              <a:rPr lang="en-US" sz="1800" dirty="0" smtClean="0"/>
              <a:t>)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הַ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שֹּׁמְר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ִים אִישׁ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וֹ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צֵא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מִן־הָעִיר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9493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participle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28999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>
                <a:solidFill>
                  <a:srgbClr val="FF0000"/>
                </a:solidFill>
              </a:rPr>
              <a:t>holem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en-US" dirty="0" err="1" smtClean="0">
                <a:solidFill>
                  <a:srgbClr val="FF0000"/>
                </a:solidFill>
              </a:rPr>
              <a:t>holem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waw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after the first root letter is the common element.</a:t>
            </a:r>
          </a:p>
          <a:p>
            <a:r>
              <a:rPr lang="en-US" dirty="0" smtClean="0"/>
              <a:t>The “o” sound as the first root vowel is the sign of the </a:t>
            </a:r>
            <a:r>
              <a:rPr lang="en-US" u="sng" dirty="0" err="1" smtClean="0"/>
              <a:t>Qal</a:t>
            </a:r>
            <a:r>
              <a:rPr lang="en-US" u="sng" dirty="0" smtClean="0"/>
              <a:t> Participle</a:t>
            </a:r>
            <a:r>
              <a:rPr lang="en-US" dirty="0" smtClean="0"/>
              <a:t>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הַ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שּׁמְרִ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ים אִישׁ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וֹ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צֵא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מִן־הָעִיר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94649" y="1905000"/>
            <a:ext cx="780983" cy="36933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holem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96998" y="1905000"/>
            <a:ext cx="1270541" cy="36933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solidFill>
                  <a:srgbClr val="FF0000"/>
                </a:solidFill>
              </a:rPr>
              <a:t>h</a:t>
            </a:r>
            <a:r>
              <a:rPr lang="en-US" dirty="0" err="1" smtClean="0">
                <a:solidFill>
                  <a:srgbClr val="FF0000"/>
                </a:solidFill>
              </a:rPr>
              <a:t>olem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waw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>
            <a:stCxn id="6" idx="0"/>
          </p:cNvCxnSpPr>
          <p:nvPr/>
        </p:nvCxnSpPr>
        <p:spPr>
          <a:xfrm flipV="1">
            <a:off x="3932269" y="1447800"/>
            <a:ext cx="0" cy="457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5676348" y="1327943"/>
            <a:ext cx="1" cy="57705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5663245" y="1011556"/>
            <a:ext cx="45719" cy="457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11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participle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352800"/>
          </a:xfrm>
        </p:spPr>
        <p:txBody>
          <a:bodyPr>
            <a:normAutofit lnSpcReduction="10000"/>
          </a:bodyPr>
          <a:lstStyle/>
          <a:p>
            <a:pPr>
              <a:tabLst>
                <a:tab pos="3368675" algn="l"/>
                <a:tab pos="6346825" algn="l"/>
              </a:tabLst>
            </a:pPr>
            <a:r>
              <a:rPr lang="en-US" dirty="0" err="1" smtClean="0"/>
              <a:t>Holem</a:t>
            </a:r>
            <a:r>
              <a:rPr lang="en-US" dirty="0" smtClean="0"/>
              <a:t> </a:t>
            </a:r>
            <a:r>
              <a:rPr lang="en-US" dirty="0" err="1" smtClean="0"/>
              <a:t>waw</a:t>
            </a:r>
            <a:r>
              <a:rPr lang="en-US" dirty="0"/>
              <a:t>	</a:t>
            </a:r>
            <a:r>
              <a:rPr lang="en-US" sz="1800" dirty="0" smtClean="0"/>
              <a:t>spelling is called</a:t>
            </a:r>
            <a:r>
              <a:rPr lang="en-US" dirty="0" smtClean="0"/>
              <a:t>	</a:t>
            </a:r>
            <a:r>
              <a:rPr lang="en-US" i="1" dirty="0" err="1" smtClean="0"/>
              <a:t>plene</a:t>
            </a:r>
            <a:endParaRPr lang="en-US" i="1" dirty="0" smtClean="0"/>
          </a:p>
          <a:p>
            <a:pPr>
              <a:tabLst>
                <a:tab pos="3368675" algn="l"/>
                <a:tab pos="6346825" algn="l"/>
              </a:tabLst>
            </a:pPr>
            <a:r>
              <a:rPr lang="en-US" dirty="0" err="1" smtClean="0"/>
              <a:t>Holem</a:t>
            </a:r>
            <a:r>
              <a:rPr lang="en-US" dirty="0"/>
              <a:t>	</a:t>
            </a:r>
            <a:r>
              <a:rPr lang="en-US" sz="1800" dirty="0" smtClean="0"/>
              <a:t>spelling is called</a:t>
            </a:r>
            <a:r>
              <a:rPr lang="en-US" dirty="0" smtClean="0"/>
              <a:t>	</a:t>
            </a:r>
            <a:r>
              <a:rPr lang="en-US" i="1" dirty="0" err="1" smtClean="0"/>
              <a:t>defectiva</a:t>
            </a:r>
            <a:endParaRPr lang="en-US" i="1" dirty="0" smtClean="0"/>
          </a:p>
          <a:p>
            <a:r>
              <a:rPr lang="en-US" dirty="0" smtClean="0"/>
              <a:t>Either can occur, even for same word written by same author.</a:t>
            </a:r>
            <a:endParaRPr lang="en-US" sz="1400" dirty="0" smtClean="0"/>
          </a:p>
          <a:p>
            <a:r>
              <a:rPr lang="en-US" dirty="0" smtClean="0"/>
              <a:t>No difference in meaning</a:t>
            </a:r>
          </a:p>
          <a:p>
            <a:r>
              <a:rPr lang="en-US" dirty="0" smtClean="0"/>
              <a:t>No difference in pronunciation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הַ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שּׁמְרִ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ים אִישׁ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וֹ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צֵא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מִן־הָעִיר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94649" y="1905000"/>
            <a:ext cx="780983" cy="36933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holem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96998" y="1905000"/>
            <a:ext cx="1270541" cy="36933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solidFill>
                  <a:srgbClr val="FF0000"/>
                </a:solidFill>
              </a:rPr>
              <a:t>h</a:t>
            </a:r>
            <a:r>
              <a:rPr lang="en-US" dirty="0" err="1" smtClean="0">
                <a:solidFill>
                  <a:srgbClr val="FF0000"/>
                </a:solidFill>
              </a:rPr>
              <a:t>olem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waw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>
            <a:stCxn id="6" idx="0"/>
          </p:cNvCxnSpPr>
          <p:nvPr/>
        </p:nvCxnSpPr>
        <p:spPr>
          <a:xfrm flipV="1">
            <a:off x="3932269" y="1447800"/>
            <a:ext cx="0" cy="457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5676348" y="1327943"/>
            <a:ext cx="1" cy="57705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5663245" y="1011556"/>
            <a:ext cx="45719" cy="457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502790" y="4352453"/>
            <a:ext cx="5488810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(Standardized </a:t>
            </a:r>
            <a:r>
              <a:rPr lang="en-US" sz="1200" dirty="0"/>
              <a:t>orthography is a relatively recent development in written </a:t>
            </a:r>
            <a:r>
              <a:rPr lang="en-US" sz="1200" dirty="0" smtClean="0"/>
              <a:t>languages.</a:t>
            </a:r>
            <a:r>
              <a:rPr lang="en-US" sz="1200" baseline="30000" dirty="0" smtClean="0"/>
              <a:t>1</a:t>
            </a:r>
            <a:r>
              <a:rPr lang="en-US" sz="1200" dirty="0" smtClean="0"/>
              <a:t> )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1" y="6096000"/>
            <a:ext cx="8229600" cy="46166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1200" baseline="30000" dirty="0" smtClean="0"/>
              <a:t>1</a:t>
            </a:r>
            <a:r>
              <a:rPr lang="en-US" sz="1200" dirty="0"/>
              <a:t> See, for example, Rita </a:t>
            </a:r>
            <a:r>
              <a:rPr lang="en-US" sz="1200" dirty="0" err="1"/>
              <a:t>Queiroz</a:t>
            </a:r>
            <a:r>
              <a:rPr lang="en-US" sz="1200" dirty="0"/>
              <a:t> de Barros, </a:t>
            </a:r>
            <a:r>
              <a:rPr lang="en-US" sz="1200" i="1" dirty="0"/>
              <a:t>Spelling </a:t>
            </a:r>
            <a:r>
              <a:rPr lang="en-US" sz="1200" i="1" dirty="0" err="1"/>
              <a:t>standardisation</a:t>
            </a:r>
            <a:r>
              <a:rPr lang="en-US" sz="1200" i="1" dirty="0"/>
              <a:t> in Shakespeare’s first editions: evidence from the Second Quarto and First Folio versions of Romeo and Juliet</a:t>
            </a:r>
            <a:r>
              <a:rPr lang="en-US" sz="1200" dirty="0"/>
              <a:t>, http://sederi.org/docs/yearbooks/17/17_5_queiroz.pdf </a:t>
            </a:r>
          </a:p>
        </p:txBody>
      </p:sp>
    </p:spTree>
    <p:extLst>
      <p:ext uri="{BB962C8B-B14F-4D97-AF65-F5344CB8AC3E}">
        <p14:creationId xmlns:p14="http://schemas.microsoft.com/office/powerpoint/2010/main" val="339661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participle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428999"/>
          </a:xfrm>
        </p:spPr>
        <p:txBody>
          <a:bodyPr>
            <a:normAutofit/>
          </a:bodyPr>
          <a:lstStyle/>
          <a:p>
            <a:r>
              <a:rPr lang="en-US" dirty="0" smtClean="0"/>
              <a:t>What do you notice about the ending of the first participle above? Does it look familiar?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הַ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שּׁמְרִ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ים אִישׁ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וֹ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צֵא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מִן־הָעִיר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0" name="Oval 9"/>
          <p:cNvSpPr/>
          <p:nvPr/>
        </p:nvSpPr>
        <p:spPr>
          <a:xfrm>
            <a:off x="5663245" y="1011556"/>
            <a:ext cx="45719" cy="457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5181600" y="1600200"/>
            <a:ext cx="0" cy="60960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867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participle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86200"/>
          </a:xfrm>
        </p:spPr>
        <p:txBody>
          <a:bodyPr>
            <a:normAutofit/>
          </a:bodyPr>
          <a:lstStyle/>
          <a:p>
            <a:r>
              <a:rPr lang="en-US" dirty="0" smtClean="0"/>
              <a:t>It should look familiar. </a:t>
            </a:r>
          </a:p>
          <a:p>
            <a:r>
              <a:rPr lang="en-US" dirty="0" smtClean="0"/>
              <a:t>It’s the masculine plural ending for </a:t>
            </a:r>
            <a:r>
              <a:rPr lang="en-US" u="sng" dirty="0" smtClean="0"/>
              <a:t>nouns</a:t>
            </a:r>
            <a:r>
              <a:rPr lang="en-US" dirty="0" smtClean="0"/>
              <a:t>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הַ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שּׁמְרִ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ים אִישׁ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וֹ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צֵא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מִן־הָעִיר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0" name="Oval 9"/>
          <p:cNvSpPr/>
          <p:nvPr/>
        </p:nvSpPr>
        <p:spPr>
          <a:xfrm>
            <a:off x="5663245" y="1011556"/>
            <a:ext cx="45719" cy="457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5181600" y="1600200"/>
            <a:ext cx="0" cy="60960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430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7402</TotalTime>
  <Words>1758</Words>
  <Application>Microsoft Office PowerPoint</Application>
  <PresentationFormat>On-screen Show (4:3)</PresentationFormat>
  <Paragraphs>371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Rocine Lesson 12</vt:lpstr>
      <vt:lpstr>Goals</vt:lpstr>
      <vt:lpstr>The participle</vt:lpstr>
      <vt:lpstr>The participle</vt:lpstr>
      <vt:lpstr>The participle</vt:lpstr>
      <vt:lpstr>The participle</vt:lpstr>
      <vt:lpstr>The participle</vt:lpstr>
      <vt:lpstr>The participle</vt:lpstr>
      <vt:lpstr>The participle</vt:lpstr>
      <vt:lpstr>The participle</vt:lpstr>
      <vt:lpstr>The participle</vt:lpstr>
      <vt:lpstr>The participle</vt:lpstr>
      <vt:lpstr>The participle</vt:lpstr>
      <vt:lpstr>The participle</vt:lpstr>
      <vt:lpstr>The participle</vt:lpstr>
      <vt:lpstr>The participle</vt:lpstr>
      <vt:lpstr>The participle</vt:lpstr>
      <vt:lpstr>The participle</vt:lpstr>
      <vt:lpstr>The participle</vt:lpstr>
      <vt:lpstr>The participle</vt:lpstr>
      <vt:lpstr>The participle</vt:lpstr>
      <vt:lpstr>The participle</vt:lpstr>
      <vt:lpstr>The participle</vt:lpstr>
      <vt:lpstr>The participle</vt:lpstr>
      <vt:lpstr>The participle</vt:lpstr>
      <vt:lpstr>The participle</vt:lpstr>
      <vt:lpstr>The participle</vt:lpstr>
      <vt:lpstr>The participle</vt:lpstr>
      <vt:lpstr>The participle</vt:lpstr>
      <vt:lpstr>The participle</vt:lpstr>
      <vt:lpstr>The participle</vt:lpstr>
      <vt:lpstr>The participle</vt:lpstr>
      <vt:lpstr>The participle</vt:lpstr>
      <vt:lpstr>The participle</vt:lpstr>
      <vt:lpstr>Verb Internalization Drills   Also known as ‘Total Physical Response’ or ‘TPR.’ Learning language through action. http://en.wikipedia.org/wiki/Total_physical_response  “Let’s do the verbs”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627</cp:revision>
  <cp:lastPrinted>2013-11-05T02:18:07Z</cp:lastPrinted>
  <dcterms:created xsi:type="dcterms:W3CDTF">2006-08-16T00:00:00Z</dcterms:created>
  <dcterms:modified xsi:type="dcterms:W3CDTF">2015-04-01T01:00:12Z</dcterms:modified>
</cp:coreProperties>
</file>