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18" r:id="rId2"/>
    <p:sldId id="562" r:id="rId3"/>
    <p:sldId id="561" r:id="rId4"/>
    <p:sldId id="571" r:id="rId5"/>
    <p:sldId id="572" r:id="rId6"/>
    <p:sldId id="573" r:id="rId7"/>
    <p:sldId id="570" r:id="rId8"/>
    <p:sldId id="531" r:id="rId9"/>
    <p:sldId id="532" r:id="rId10"/>
    <p:sldId id="533" r:id="rId11"/>
    <p:sldId id="565" r:id="rId12"/>
    <p:sldId id="567" r:id="rId13"/>
    <p:sldId id="566" r:id="rId14"/>
    <p:sldId id="574" r:id="rId15"/>
    <p:sldId id="534" r:id="rId16"/>
    <p:sldId id="576" r:id="rId17"/>
    <p:sldId id="577" r:id="rId18"/>
    <p:sldId id="543" r:id="rId19"/>
    <p:sldId id="544" r:id="rId20"/>
    <p:sldId id="545" r:id="rId21"/>
    <p:sldId id="546" r:id="rId22"/>
    <p:sldId id="548" r:id="rId23"/>
    <p:sldId id="549" r:id="rId24"/>
    <p:sldId id="541" r:id="rId25"/>
    <p:sldId id="579" r:id="rId26"/>
    <p:sldId id="506" r:id="rId27"/>
    <p:sldId id="578" r:id="rId28"/>
    <p:sldId id="580" r:id="rId29"/>
    <p:sldId id="551" r:id="rId30"/>
    <p:sldId id="552" r:id="rId31"/>
    <p:sldId id="555" r:id="rId32"/>
    <p:sldId id="581" r:id="rId33"/>
    <p:sldId id="560" r:id="rId34"/>
    <p:sldId id="559" r:id="rId35"/>
    <p:sldId id="558" r:id="rId36"/>
    <p:sldId id="557" r:id="rId37"/>
    <p:sldId id="550" r:id="rId3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C3B06"/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 varScale="1">
        <p:scale>
          <a:sx n="107" d="100"/>
          <a:sy n="107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30513"/>
            <a:ext cx="9144000" cy="827087"/>
          </a:xfrm>
        </p:spPr>
        <p:txBody>
          <a:bodyPr>
            <a:normAutofit/>
          </a:bodyPr>
          <a:lstStyle/>
          <a:p>
            <a:pPr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יְשַׁעְיָ֫הוּ לֹא יָצָא וּדְבַר־יְהוָה הָיָה אֵלָיו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733801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2 Kings 20:4</a:t>
            </a:r>
          </a:p>
        </p:txBody>
      </p:sp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Historical Narrative transition marker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nikkud</a:t>
            </a:r>
            <a:r>
              <a:rPr lang="en-US" dirty="0" smtClean="0"/>
              <a:t> is </a:t>
            </a:r>
            <a:r>
              <a:rPr lang="en-US" dirty="0" smtClean="0"/>
              <a:t>irregular</a:t>
            </a:r>
            <a:endParaRPr lang="en-US" dirty="0" smtClean="0"/>
          </a:p>
          <a:p>
            <a:pPr lvl="1"/>
            <a:r>
              <a:rPr lang="en-US" dirty="0" smtClean="0"/>
              <a:t>learn without </a:t>
            </a:r>
            <a:r>
              <a:rPr lang="en-US" dirty="0"/>
              <a:t>analysis, i.e. as a sight </a:t>
            </a:r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Very common, occurs 700+ times in HB</a:t>
            </a:r>
          </a:p>
          <a:p>
            <a:r>
              <a:rPr lang="en-US" dirty="0" smtClean="0"/>
              <a:t>Translation</a:t>
            </a:r>
            <a:r>
              <a:rPr lang="en-US" dirty="0"/>
              <a:t>: </a:t>
            </a:r>
            <a:r>
              <a:rPr lang="en-US" i="1" dirty="0">
                <a:solidFill>
                  <a:srgbClr val="0000FF"/>
                </a:solidFill>
              </a:rPr>
              <a:t>And (then) it </a:t>
            </a:r>
            <a:r>
              <a:rPr lang="en-US" i="1" dirty="0" smtClean="0">
                <a:solidFill>
                  <a:srgbClr val="0000FF"/>
                </a:solidFill>
              </a:rPr>
              <a:t>happened </a:t>
            </a:r>
          </a:p>
          <a:p>
            <a:pPr marL="2344738" indent="0">
              <a:buNone/>
            </a:pPr>
            <a:r>
              <a:rPr lang="en-US" dirty="0" smtClean="0"/>
              <a:t>or</a:t>
            </a:r>
            <a:r>
              <a:rPr lang="en-US" i="1" dirty="0" smtClean="0"/>
              <a:t> </a:t>
            </a:r>
            <a:r>
              <a:rPr lang="en-US" dirty="0" smtClean="0"/>
              <a:t>left untranslated</a:t>
            </a:r>
          </a:p>
          <a:p>
            <a:r>
              <a:rPr lang="en-US" dirty="0" smtClean="0"/>
              <a:t>Function (in analysis chart): </a:t>
            </a:r>
            <a:r>
              <a:rPr lang="en-US" dirty="0" smtClean="0">
                <a:solidFill>
                  <a:srgbClr val="0000FF"/>
                </a:solidFill>
              </a:rPr>
              <a:t>transition marker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לֹא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1447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Historical Narrative transition marker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nikkud</a:t>
            </a:r>
            <a:r>
              <a:rPr lang="en-US" dirty="0" smtClean="0"/>
              <a:t> is irregular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learn without </a:t>
            </a:r>
            <a:r>
              <a:rPr lang="en-US" dirty="0"/>
              <a:t>analysis, i.e. as a sight </a:t>
            </a:r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Very common, occurs 700+ times in HB</a:t>
            </a:r>
          </a:p>
          <a:p>
            <a:r>
              <a:rPr lang="en-US" dirty="0" smtClean="0"/>
              <a:t>Translation</a:t>
            </a:r>
            <a:r>
              <a:rPr lang="en-US" dirty="0"/>
              <a:t>: </a:t>
            </a:r>
            <a:r>
              <a:rPr lang="en-US" i="1" dirty="0">
                <a:solidFill>
                  <a:srgbClr val="0000FF"/>
                </a:solidFill>
              </a:rPr>
              <a:t>And (then) it </a:t>
            </a:r>
            <a:r>
              <a:rPr lang="en-US" i="1" dirty="0" smtClean="0">
                <a:solidFill>
                  <a:srgbClr val="0000FF"/>
                </a:solidFill>
              </a:rPr>
              <a:t>happened </a:t>
            </a:r>
          </a:p>
          <a:p>
            <a:pPr marL="2344738" indent="0">
              <a:buNone/>
            </a:pPr>
            <a:r>
              <a:rPr lang="en-US" dirty="0" smtClean="0"/>
              <a:t>or</a:t>
            </a:r>
            <a:r>
              <a:rPr lang="en-US" i="1" dirty="0" smtClean="0"/>
              <a:t> </a:t>
            </a:r>
            <a:r>
              <a:rPr lang="en-US" dirty="0" smtClean="0"/>
              <a:t>left untranslated</a:t>
            </a:r>
          </a:p>
          <a:p>
            <a:r>
              <a:rPr lang="en-US" dirty="0" smtClean="0"/>
              <a:t>Function (in analysis chart): </a:t>
            </a:r>
            <a:r>
              <a:rPr lang="en-US" dirty="0" smtClean="0">
                <a:solidFill>
                  <a:srgbClr val="0000FF"/>
                </a:solidFill>
              </a:rPr>
              <a:t>transition marker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לֹא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1400" y="1479435"/>
            <a:ext cx="136005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Looks like a </a:t>
            </a:r>
            <a:r>
              <a:rPr lang="en-US" sz="1400" dirty="0" err="1" smtClean="0"/>
              <a:t>Piel</a:t>
            </a:r>
            <a:r>
              <a:rPr lang="en-US" sz="1400" dirty="0" smtClean="0"/>
              <a:t> but it’s </a:t>
            </a:r>
            <a:r>
              <a:rPr lang="en-US" sz="1400" dirty="0" err="1" smtClean="0"/>
              <a:t>Qal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369521" y="1240325"/>
            <a:ext cx="701904" cy="2391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2133600"/>
            <a:ext cx="136005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Triply weak. </a:t>
            </a:r>
          </a:p>
          <a:p>
            <a:r>
              <a:rPr lang="en-US" sz="1400" i="1" dirty="0" smtClean="0"/>
              <a:t>Heh, </a:t>
            </a:r>
            <a:r>
              <a:rPr lang="en-US" sz="1400" i="1" dirty="0" err="1" smtClean="0"/>
              <a:t>Yod</a:t>
            </a:r>
            <a:r>
              <a:rPr lang="en-US" sz="1400" i="1" dirty="0" smtClean="0"/>
              <a:t>, Heh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1029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Historical Narrative transition marker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nikkud</a:t>
            </a:r>
            <a:r>
              <a:rPr lang="en-US" dirty="0" smtClean="0"/>
              <a:t> is irregular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learn without </a:t>
            </a:r>
            <a:r>
              <a:rPr lang="en-US" dirty="0"/>
              <a:t>analysis, i.e. as a sight </a:t>
            </a:r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Very common, occurs 700+ times in HB</a:t>
            </a:r>
          </a:p>
          <a:p>
            <a:r>
              <a:rPr lang="en-US" dirty="0" smtClean="0"/>
              <a:t>Translation</a:t>
            </a:r>
            <a:r>
              <a:rPr lang="en-US" dirty="0"/>
              <a:t>: </a:t>
            </a:r>
            <a:r>
              <a:rPr lang="en-US" i="1" dirty="0">
                <a:solidFill>
                  <a:srgbClr val="0000FF"/>
                </a:solidFill>
              </a:rPr>
              <a:t>And (then) it </a:t>
            </a:r>
            <a:r>
              <a:rPr lang="en-US" i="1" dirty="0" smtClean="0">
                <a:solidFill>
                  <a:srgbClr val="0000FF"/>
                </a:solidFill>
              </a:rPr>
              <a:t>happened </a:t>
            </a:r>
          </a:p>
          <a:p>
            <a:pPr marL="2344738" indent="0">
              <a:buNone/>
            </a:pPr>
            <a:r>
              <a:rPr lang="en-US" dirty="0" smtClean="0"/>
              <a:t>or</a:t>
            </a:r>
            <a:r>
              <a:rPr lang="en-US" i="1" dirty="0" smtClean="0"/>
              <a:t> </a:t>
            </a:r>
            <a:r>
              <a:rPr lang="en-US" dirty="0" smtClean="0"/>
              <a:t>left untranslated</a:t>
            </a:r>
          </a:p>
          <a:p>
            <a:r>
              <a:rPr lang="en-US" dirty="0" smtClean="0"/>
              <a:t>Function (in analysis chart): </a:t>
            </a:r>
            <a:r>
              <a:rPr lang="en-US" dirty="0" smtClean="0">
                <a:solidFill>
                  <a:srgbClr val="0000FF"/>
                </a:solidFill>
              </a:rPr>
              <a:t>transition marker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לֹא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1400" y="1479435"/>
            <a:ext cx="136005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Looks like a </a:t>
            </a:r>
            <a:r>
              <a:rPr lang="en-US" sz="1400" dirty="0" err="1" smtClean="0"/>
              <a:t>Piel</a:t>
            </a:r>
            <a:r>
              <a:rPr lang="en-US" sz="1400" dirty="0" smtClean="0"/>
              <a:t> but it’s </a:t>
            </a:r>
            <a:r>
              <a:rPr lang="en-US" sz="1400" dirty="0" err="1" smtClean="0"/>
              <a:t>Qal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369521" y="1240325"/>
            <a:ext cx="701904" cy="2391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2133600"/>
            <a:ext cx="136005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Triply weak. </a:t>
            </a:r>
          </a:p>
          <a:p>
            <a:r>
              <a:rPr lang="en-US" sz="1400" i="1" dirty="0" smtClean="0"/>
              <a:t>Heh, </a:t>
            </a:r>
            <a:r>
              <a:rPr lang="en-US" sz="1400" i="1" dirty="0" err="1" smtClean="0"/>
              <a:t>Yod</a:t>
            </a:r>
            <a:r>
              <a:rPr lang="en-US" sz="1400" i="1" dirty="0" smtClean="0"/>
              <a:t>, Heh</a:t>
            </a:r>
            <a:endParaRPr lang="en-US" sz="1400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03742"/>
              </p:ext>
            </p:extLst>
          </p:nvPr>
        </p:nvGraphicFramePr>
        <p:xfrm>
          <a:off x="533400" y="53132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381379"/>
                <a:gridCol w="1143000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382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Historical Narrative transition marker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nikkud</a:t>
            </a:r>
            <a:r>
              <a:rPr lang="en-US" dirty="0" smtClean="0"/>
              <a:t> is irregular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learn without </a:t>
            </a:r>
            <a:r>
              <a:rPr lang="en-US" dirty="0"/>
              <a:t>analysis, i.e. as a sight </a:t>
            </a:r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Very common, occurs 700+ times in HB</a:t>
            </a:r>
          </a:p>
          <a:p>
            <a:r>
              <a:rPr lang="en-US" dirty="0" smtClean="0"/>
              <a:t>Translation</a:t>
            </a:r>
            <a:r>
              <a:rPr lang="en-US" dirty="0"/>
              <a:t>: </a:t>
            </a:r>
            <a:r>
              <a:rPr lang="en-US" i="1" dirty="0">
                <a:solidFill>
                  <a:srgbClr val="0000FF"/>
                </a:solidFill>
              </a:rPr>
              <a:t>And (then) it </a:t>
            </a:r>
            <a:r>
              <a:rPr lang="en-US" i="1" dirty="0" smtClean="0">
                <a:solidFill>
                  <a:srgbClr val="0000FF"/>
                </a:solidFill>
              </a:rPr>
              <a:t>happened </a:t>
            </a:r>
          </a:p>
          <a:p>
            <a:pPr marL="2344738" indent="0">
              <a:buNone/>
            </a:pPr>
            <a:r>
              <a:rPr lang="en-US" dirty="0" smtClean="0"/>
              <a:t>or</a:t>
            </a:r>
            <a:r>
              <a:rPr lang="en-US" i="1" dirty="0" smtClean="0"/>
              <a:t> </a:t>
            </a:r>
            <a:r>
              <a:rPr lang="en-US" dirty="0" smtClean="0"/>
              <a:t>left untranslated</a:t>
            </a:r>
          </a:p>
          <a:p>
            <a:r>
              <a:rPr lang="en-US" dirty="0" smtClean="0"/>
              <a:t>Function (in analysis chart): </a:t>
            </a:r>
            <a:r>
              <a:rPr lang="en-US" dirty="0" smtClean="0">
                <a:solidFill>
                  <a:srgbClr val="0000FF"/>
                </a:solidFill>
              </a:rPr>
              <a:t>transition marker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לֹא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1400" y="1479435"/>
            <a:ext cx="136005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Looks like a </a:t>
            </a:r>
            <a:r>
              <a:rPr lang="en-US" sz="1400" dirty="0" err="1" smtClean="0"/>
              <a:t>Piel</a:t>
            </a:r>
            <a:r>
              <a:rPr lang="en-US" sz="1400" dirty="0" smtClean="0"/>
              <a:t> but it’s </a:t>
            </a:r>
            <a:r>
              <a:rPr lang="en-US" sz="1400" dirty="0" err="1" smtClean="0"/>
              <a:t>Qal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369521" y="1240325"/>
            <a:ext cx="701904" cy="2391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2133600"/>
            <a:ext cx="136005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Triply weak. </a:t>
            </a:r>
          </a:p>
          <a:p>
            <a:r>
              <a:rPr lang="en-US" sz="1400" i="1" dirty="0" smtClean="0"/>
              <a:t>Heh, </a:t>
            </a:r>
            <a:r>
              <a:rPr lang="en-US" sz="1400" i="1" dirty="0" err="1" smtClean="0"/>
              <a:t>Yod</a:t>
            </a:r>
            <a:r>
              <a:rPr lang="en-US" sz="1400" i="1" dirty="0" smtClean="0"/>
              <a:t>, Heh</a:t>
            </a:r>
            <a:endParaRPr lang="en-US" sz="1400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42680"/>
              </p:ext>
            </p:extLst>
          </p:nvPr>
        </p:nvGraphicFramePr>
        <p:xfrm>
          <a:off x="533400" y="53132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381379"/>
                <a:gridCol w="1143000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Transition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Marker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be,</a:t>
                      </a:r>
                    </a:p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become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092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Historical Narrative transition marker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Nota Bene:</a:t>
            </a:r>
          </a:p>
          <a:p>
            <a:r>
              <a:rPr lang="en-US" dirty="0" smtClean="0"/>
              <a:t>Even </a:t>
            </a:r>
            <a:r>
              <a:rPr lang="en-US" dirty="0" smtClean="0"/>
              <a:t>though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en-US" dirty="0" smtClean="0"/>
              <a:t> is a </a:t>
            </a:r>
            <a:r>
              <a:rPr lang="en-US" dirty="0" err="1" smtClean="0"/>
              <a:t>wayyiqtol</a:t>
            </a:r>
            <a:r>
              <a:rPr lang="en-US" dirty="0" smtClean="0"/>
              <a:t> and the genre is Historical Narrative, it is </a:t>
            </a:r>
            <a:r>
              <a:rPr lang="en-US" b="1" dirty="0" smtClean="0"/>
              <a:t>off-line</a:t>
            </a:r>
            <a:r>
              <a:rPr lang="en-US" dirty="0" smtClean="0"/>
              <a:t>, not mainline.</a:t>
            </a:r>
          </a:p>
          <a:p>
            <a:r>
              <a:rPr lang="en-US" dirty="0" smtClean="0"/>
              <a:t>It is off-line because it is </a:t>
            </a:r>
            <a:r>
              <a:rPr lang="en-US" b="1" dirty="0" smtClean="0"/>
              <a:t>not</a:t>
            </a:r>
            <a:r>
              <a:rPr lang="en-US" dirty="0" smtClean="0"/>
              <a:t> describing the next event in the narrative. 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לֹא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57781"/>
              </p:ext>
            </p:extLst>
          </p:nvPr>
        </p:nvGraphicFramePr>
        <p:xfrm>
          <a:off x="533400" y="53132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381379"/>
                <a:gridCol w="1143000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Transition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Marker</a:t>
                      </a:r>
                    </a:p>
                    <a:p>
                      <a:pPr algn="ctr" rtl="0"/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(off-the-line)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be,</a:t>
                      </a:r>
                    </a:p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become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03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Next three words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יְשַׁעְיָ֫הוּ לֹא יָצָא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the next 3 words we have an X-</a:t>
            </a:r>
            <a:r>
              <a:rPr lang="en-US" dirty="0" err="1" smtClean="0"/>
              <a:t>qatal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Identify the X</a:t>
            </a:r>
          </a:p>
          <a:p>
            <a:r>
              <a:rPr lang="en-US" dirty="0" smtClean="0"/>
              <a:t>Identify the </a:t>
            </a:r>
            <a:r>
              <a:rPr lang="en-US" dirty="0" err="1" smtClean="0"/>
              <a:t>qatal</a:t>
            </a:r>
            <a:endParaRPr lang="en-US" dirty="0" smtClean="0"/>
          </a:p>
          <a:p>
            <a:r>
              <a:rPr lang="en-US" dirty="0" smtClean="0"/>
              <a:t>How is the X related to the </a:t>
            </a:r>
            <a:r>
              <a:rPr lang="en-US" dirty="0" err="1" smtClean="0"/>
              <a:t>qatal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96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Next three words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יְשַׁעְיָ֫הוּ לֹא יָצָא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the next 3 words we have an X-</a:t>
            </a:r>
            <a:r>
              <a:rPr lang="en-US" dirty="0" err="1" smtClean="0"/>
              <a:t>qatal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Identify the X</a:t>
            </a:r>
          </a:p>
          <a:p>
            <a:r>
              <a:rPr lang="en-US" dirty="0" smtClean="0"/>
              <a:t>Identify the </a:t>
            </a:r>
            <a:r>
              <a:rPr lang="en-US" dirty="0" err="1" smtClean="0"/>
              <a:t>qatal</a:t>
            </a:r>
            <a:endParaRPr lang="en-US" dirty="0" smtClean="0"/>
          </a:p>
          <a:p>
            <a:r>
              <a:rPr lang="en-US" dirty="0" smtClean="0"/>
              <a:t>How is the X related to the </a:t>
            </a:r>
            <a:r>
              <a:rPr lang="en-US" dirty="0" err="1" smtClean="0"/>
              <a:t>qatal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5674" y="2482334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יְשַׁעְיָ֫הוּ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(Isaiah)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5674" y="3048000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יָצָא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3657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יְשַׁעְיָ֫הוּ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(Isaiah) is the subject of the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67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Irrealis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יְשַׁעְיָ֫הוּ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means “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”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60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Irrealis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יְשַׁעְיָ֫הוּ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means “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”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converts a verb to </a:t>
            </a:r>
            <a:r>
              <a:rPr lang="en-US" dirty="0" err="1" smtClean="0">
                <a:solidFill>
                  <a:srgbClr val="FF0000"/>
                </a:solidFill>
              </a:rPr>
              <a:t>irrealis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i.e. a statement of what is </a:t>
            </a:r>
            <a:r>
              <a:rPr lang="en-US" i="1" dirty="0" smtClean="0"/>
              <a:t>not</a:t>
            </a:r>
            <a:r>
              <a:rPr lang="en-US" dirty="0" smtClean="0"/>
              <a:t> rather than what </a:t>
            </a:r>
            <a:r>
              <a:rPr lang="en-US" i="1" dirty="0" smtClean="0"/>
              <a:t>is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56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Irrealis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יְשַׁעְיָ֫הוּ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means “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”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converts a verb to </a:t>
            </a:r>
            <a:r>
              <a:rPr lang="en-US" dirty="0" err="1" smtClean="0">
                <a:solidFill>
                  <a:srgbClr val="FF0000"/>
                </a:solidFill>
              </a:rPr>
              <a:t>irrealis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i.e. a statement of what is not rather than what is</a:t>
            </a:r>
          </a:p>
          <a:p>
            <a:r>
              <a:rPr lang="en-US" dirty="0" smtClean="0"/>
              <a:t>Do not confuse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לוֹ</a:t>
            </a:r>
            <a:r>
              <a:rPr lang="fr-CA" dirty="0" smtClean="0">
                <a:solidFill>
                  <a:srgbClr val="0000FF"/>
                </a:solidFill>
              </a:rPr>
              <a:t> </a:t>
            </a:r>
            <a:r>
              <a:rPr lang="fr-CA" dirty="0" smtClean="0"/>
              <a:t>(</a:t>
            </a:r>
            <a:r>
              <a:rPr lang="en-US" dirty="0" smtClean="0"/>
              <a:t>“</a:t>
            </a:r>
            <a:r>
              <a:rPr lang="fr-CA" dirty="0" smtClean="0">
                <a:solidFill>
                  <a:srgbClr val="0000FF"/>
                </a:solidFill>
              </a:rPr>
              <a:t>to </a:t>
            </a:r>
            <a:r>
              <a:rPr lang="fr-CA" dirty="0" err="1" smtClean="0">
                <a:solidFill>
                  <a:srgbClr val="0000FF"/>
                </a:solidFill>
              </a:rPr>
              <a:t>him</a:t>
            </a:r>
            <a:r>
              <a:rPr lang="en-US" dirty="0" smtClean="0"/>
              <a:t>”</a:t>
            </a:r>
            <a:r>
              <a:rPr lang="fr-CA" dirty="0" smtClean="0"/>
              <a:t> or </a:t>
            </a:r>
            <a:r>
              <a:rPr lang="en-US" dirty="0" smtClean="0"/>
              <a:t>“</a:t>
            </a:r>
            <a:r>
              <a:rPr lang="fr-CA" dirty="0" err="1" smtClean="0">
                <a:solidFill>
                  <a:srgbClr val="0000FF"/>
                </a:solidFill>
              </a:rPr>
              <a:t>his</a:t>
            </a:r>
            <a:r>
              <a:rPr lang="en-US" dirty="0" smtClean="0"/>
              <a:t>”</a:t>
            </a:r>
            <a:r>
              <a:rPr lang="fr-CA" dirty="0" smtClean="0"/>
              <a:t>)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8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534400" cy="43433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and read the Historical Narrative </a:t>
            </a:r>
            <a:r>
              <a:rPr lang="en-US" dirty="0">
                <a:solidFill>
                  <a:srgbClr val="0000FF"/>
                </a:solidFill>
              </a:rPr>
              <a:t>transition marker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and read </a:t>
            </a:r>
            <a:r>
              <a:rPr lang="en-US" dirty="0" err="1">
                <a:solidFill>
                  <a:srgbClr val="FF0000"/>
                </a:solidFill>
              </a:rPr>
              <a:t>irrealis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comments constructed with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he-IL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Begin constructing a </a:t>
            </a:r>
            <a:r>
              <a:rPr lang="en-US" dirty="0">
                <a:solidFill>
                  <a:srgbClr val="0000FF"/>
                </a:solidFill>
              </a:rPr>
              <a:t>discourse profile </a:t>
            </a:r>
            <a:r>
              <a:rPr lang="en-US" dirty="0"/>
              <a:t>scheme for Historical </a:t>
            </a:r>
            <a:r>
              <a:rPr lang="en-US" dirty="0" smtClean="0"/>
              <a:t>Narrative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an understanding of Hebrew clause construction to help identify </a:t>
            </a:r>
            <a:r>
              <a:rPr lang="en-US" dirty="0">
                <a:solidFill>
                  <a:srgbClr val="0000FF"/>
                </a:solidFill>
              </a:rPr>
              <a:t>clause </a:t>
            </a:r>
            <a:r>
              <a:rPr lang="en-US" dirty="0" smtClean="0">
                <a:solidFill>
                  <a:srgbClr val="0000FF"/>
                </a:solidFill>
              </a:rPr>
              <a:t>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22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Irrealis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7116591" y="1141750"/>
            <a:ext cx="340396" cy="612103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175270" y="932767"/>
            <a:ext cx="340396" cy="1030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5316202" y="1295402"/>
            <a:ext cx="340396" cy="3048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5400000">
            <a:off x="4744702" y="1181103"/>
            <a:ext cx="340396" cy="5334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the elements.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89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Irrealis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4642" y="1828800"/>
            <a:ext cx="170912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</a:rPr>
              <a:t>a</a:t>
            </a:r>
            <a:r>
              <a:rPr lang="en-US" i="1" dirty="0" smtClean="0">
                <a:solidFill>
                  <a:srgbClr val="0000FF"/>
                </a:solidFill>
              </a:rPr>
              <a:t>nd it happened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4692" y="1828800"/>
            <a:ext cx="7409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Isaiah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39952" y="1828800"/>
            <a:ext cx="5150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not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7116591" y="1141750"/>
            <a:ext cx="340396" cy="612103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175270" y="932767"/>
            <a:ext cx="340396" cy="1030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5316202" y="1295402"/>
            <a:ext cx="340396" cy="3048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828800"/>
            <a:ext cx="13716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h</a:t>
            </a:r>
            <a:r>
              <a:rPr lang="en-US" i="1" dirty="0" smtClean="0"/>
              <a:t>e went out</a:t>
            </a:r>
            <a:endParaRPr lang="en-US" i="1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4744702" y="1181103"/>
            <a:ext cx="340396" cy="5334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36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Irrealis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4642" y="1828800"/>
            <a:ext cx="170912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</a:rPr>
              <a:t>a</a:t>
            </a:r>
            <a:r>
              <a:rPr lang="en-US" i="1" dirty="0" smtClean="0">
                <a:solidFill>
                  <a:srgbClr val="0000FF"/>
                </a:solidFill>
              </a:rPr>
              <a:t>nd it happened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4692" y="1828800"/>
            <a:ext cx="7409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Isaiah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39952" y="1828800"/>
            <a:ext cx="5150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not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7116591" y="1141750"/>
            <a:ext cx="340396" cy="612103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175270" y="932767"/>
            <a:ext cx="340396" cy="1030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5316202" y="1295402"/>
            <a:ext cx="340396" cy="3048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828800"/>
            <a:ext cx="13716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h</a:t>
            </a:r>
            <a:r>
              <a:rPr lang="en-US" i="1" dirty="0" smtClean="0"/>
              <a:t>e went out</a:t>
            </a:r>
            <a:endParaRPr lang="en-US" i="1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4744702" y="1181103"/>
            <a:ext cx="340396" cy="5334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5544802" y="1311946"/>
            <a:ext cx="340396" cy="22885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56448" y="2743200"/>
            <a:ext cx="251710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66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Irrealis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4642" y="1828800"/>
            <a:ext cx="170912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</a:rPr>
              <a:t>a</a:t>
            </a:r>
            <a:r>
              <a:rPr lang="en-US" i="1" dirty="0" smtClean="0">
                <a:solidFill>
                  <a:srgbClr val="0000FF"/>
                </a:solidFill>
              </a:rPr>
              <a:t>nd it happened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4692" y="1828800"/>
            <a:ext cx="7409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Isaiah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39952" y="1828800"/>
            <a:ext cx="5150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not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7116591" y="1141750"/>
            <a:ext cx="340396" cy="612103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175270" y="932767"/>
            <a:ext cx="340396" cy="1030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5316202" y="1295402"/>
            <a:ext cx="340396" cy="3048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828800"/>
            <a:ext cx="13716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h</a:t>
            </a:r>
            <a:r>
              <a:rPr lang="en-US" i="1" dirty="0" smtClean="0"/>
              <a:t>e went out</a:t>
            </a:r>
            <a:endParaRPr lang="en-US" i="1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4744702" y="1181103"/>
            <a:ext cx="340396" cy="5334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5544802" y="1311946"/>
            <a:ext cx="340396" cy="22885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56448" y="2743200"/>
            <a:ext cx="251710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3276600"/>
            <a:ext cx="3962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It was Isaiah who was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/>
              <a:t> a goer forth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3733800"/>
            <a:ext cx="3962400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It was Isaiah who </a:t>
            </a:r>
            <a:r>
              <a:rPr lang="en-US" i="1" dirty="0" smtClean="0"/>
              <a:t>did not go out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32089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Irrealis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4642" y="1828800"/>
            <a:ext cx="170912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</a:rPr>
              <a:t>a</a:t>
            </a:r>
            <a:r>
              <a:rPr lang="en-US" i="1" dirty="0" smtClean="0">
                <a:solidFill>
                  <a:srgbClr val="0000FF"/>
                </a:solidFill>
              </a:rPr>
              <a:t>nd it happened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4692" y="1828800"/>
            <a:ext cx="7409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Isaiah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39952" y="1828800"/>
            <a:ext cx="5150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not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7116591" y="1141750"/>
            <a:ext cx="340396" cy="612103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175270" y="932767"/>
            <a:ext cx="340396" cy="1030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5316202" y="1295402"/>
            <a:ext cx="340396" cy="3048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828800"/>
            <a:ext cx="13716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h</a:t>
            </a:r>
            <a:r>
              <a:rPr lang="en-US" i="1" dirty="0" smtClean="0"/>
              <a:t>e went out</a:t>
            </a:r>
            <a:endParaRPr lang="en-US" i="1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4744702" y="1181103"/>
            <a:ext cx="340396" cy="5334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5544802" y="1311946"/>
            <a:ext cx="340396" cy="22885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56448" y="2743200"/>
            <a:ext cx="251710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228600" y="4198545"/>
            <a:ext cx="8763000" cy="2354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SBL Hebrew" panose="02000000000000000000" pitchFamily="2" charset="-79"/>
              </a:rPr>
              <a:t>Translation of first clause:</a:t>
            </a:r>
          </a:p>
          <a:p>
            <a:pPr marL="568325"/>
            <a:r>
              <a:rPr lang="en-US" dirty="0" smtClean="0">
                <a:cs typeface="SBL Hebrew" panose="02000000000000000000" pitchFamily="2" charset="-79"/>
              </a:rPr>
              <a:t>“</a:t>
            </a:r>
            <a:r>
              <a:rPr lang="en-US" dirty="0" smtClean="0">
                <a:solidFill>
                  <a:srgbClr val="0000FF"/>
                </a:solidFill>
                <a:cs typeface="SBL Hebrew" panose="02000000000000000000" pitchFamily="2" charset="-79"/>
              </a:rPr>
              <a:t>And it happened </a:t>
            </a:r>
            <a:r>
              <a:rPr lang="en-US" dirty="0" smtClean="0">
                <a:cs typeface="SBL Hebrew" panose="02000000000000000000" pitchFamily="2" charset="-79"/>
              </a:rPr>
              <a:t>that it was Isaiah who was not a goer </a:t>
            </a:r>
            <a:r>
              <a:rPr lang="en-US" dirty="0" smtClean="0">
                <a:cs typeface="SBL Hebrew" panose="02000000000000000000" pitchFamily="2" charset="-79"/>
              </a:rPr>
              <a:t>forth / did not go out” </a:t>
            </a:r>
            <a:endParaRPr lang="en-US" dirty="0" smtClean="0">
              <a:cs typeface="SBL Hebrew" panose="02000000000000000000" pitchFamily="2" charset="-79"/>
            </a:endParaRPr>
          </a:p>
          <a:p>
            <a:pPr marL="225425" indent="0">
              <a:buNone/>
              <a:tabLst>
                <a:tab pos="687388" algn="l"/>
              </a:tabLst>
            </a:pPr>
            <a:r>
              <a:rPr lang="en-US" dirty="0" smtClean="0">
                <a:cs typeface="SBL Hebrew" panose="02000000000000000000" pitchFamily="2" charset="-79"/>
              </a:rPr>
              <a:t>	Or simply</a:t>
            </a:r>
          </a:p>
          <a:p>
            <a:pPr marL="568325"/>
            <a:r>
              <a:rPr lang="en-US" dirty="0" smtClean="0">
                <a:cs typeface="SBL Hebrew" panose="02000000000000000000" pitchFamily="2" charset="-79"/>
              </a:rPr>
              <a:t>“</a:t>
            </a:r>
            <a:r>
              <a:rPr lang="en-US" dirty="0">
                <a:solidFill>
                  <a:srgbClr val="0000FF"/>
                </a:solidFill>
                <a:cs typeface="SBL Hebrew" panose="02000000000000000000" pitchFamily="2" charset="-79"/>
              </a:rPr>
              <a:t>I</a:t>
            </a:r>
            <a:r>
              <a:rPr lang="en-US" dirty="0" smtClean="0">
                <a:solidFill>
                  <a:srgbClr val="0000FF"/>
                </a:solidFill>
                <a:cs typeface="SBL Hebrew" panose="02000000000000000000" pitchFamily="2" charset="-79"/>
              </a:rPr>
              <a:t>t </a:t>
            </a:r>
            <a:r>
              <a:rPr lang="en-US" dirty="0">
                <a:solidFill>
                  <a:srgbClr val="0000FF"/>
                </a:solidFill>
                <a:cs typeface="SBL Hebrew" panose="02000000000000000000" pitchFamily="2" charset="-79"/>
              </a:rPr>
              <a:t>was </a:t>
            </a:r>
            <a:r>
              <a:rPr lang="en-US" dirty="0">
                <a:cs typeface="SBL Hebrew" panose="02000000000000000000" pitchFamily="2" charset="-79"/>
              </a:rPr>
              <a:t>Isaiah who was not a goer </a:t>
            </a:r>
            <a:r>
              <a:rPr lang="en-US" dirty="0" smtClean="0">
                <a:cs typeface="SBL Hebrew" panose="02000000000000000000" pitchFamily="2" charset="-79"/>
              </a:rPr>
              <a:t>forth / did not go out”</a:t>
            </a:r>
            <a:endParaRPr lang="en-US" dirty="0" smtClean="0">
              <a:cs typeface="SBL Hebrew" panose="02000000000000000000" pitchFamily="2" charset="-79"/>
            </a:endParaRPr>
          </a:p>
          <a:p>
            <a:pPr marL="0" indent="0">
              <a:buNone/>
            </a:pPr>
            <a:r>
              <a:rPr lang="en-US" dirty="0" smtClean="0">
                <a:cs typeface="SBL Hebrew" panose="02000000000000000000" pitchFamily="2" charset="-79"/>
              </a:rPr>
              <a:t>The transition marker </a:t>
            </a:r>
            <a:r>
              <a:rPr lang="he-IL" dirty="0">
                <a:cs typeface="SBL Hebrew" panose="02000000000000000000" pitchFamily="2" charset="-79"/>
              </a:rPr>
              <a:t>וַיְהִי</a:t>
            </a:r>
            <a:r>
              <a:rPr lang="en-US" dirty="0" smtClean="0">
                <a:cs typeface="SBL Hebrew" panose="02000000000000000000" pitchFamily="2" charset="-79"/>
              </a:rPr>
              <a:t> is often left untranslated in English.</a:t>
            </a:r>
          </a:p>
          <a:p>
            <a:endParaRPr lang="en-US" dirty="0" smtClean="0">
              <a:cs typeface="SBL Hebrew" panose="02000000000000000000" pitchFamily="2" charset="-79"/>
            </a:endParaRPr>
          </a:p>
          <a:p>
            <a:endParaRPr lang="en-US" dirty="0" smtClean="0">
              <a:cs typeface="SBL Hebrew" panose="02000000000000000000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3276600"/>
            <a:ext cx="3962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It was Isaiah who was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/>
              <a:t> a goer forth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3733800"/>
            <a:ext cx="3962400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It was Isaiah who </a:t>
            </a:r>
            <a:r>
              <a:rPr lang="en-US" i="1" dirty="0" smtClean="0"/>
              <a:t>did not go out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0772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Irrealis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4642" y="1828800"/>
            <a:ext cx="170912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</a:rPr>
              <a:t>a</a:t>
            </a:r>
            <a:r>
              <a:rPr lang="en-US" i="1" dirty="0" smtClean="0">
                <a:solidFill>
                  <a:srgbClr val="0000FF"/>
                </a:solidFill>
              </a:rPr>
              <a:t>nd it happened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4692" y="1828800"/>
            <a:ext cx="7409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Isaiah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39952" y="1828800"/>
            <a:ext cx="5150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not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7116591" y="1141750"/>
            <a:ext cx="340396" cy="612103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175270" y="932767"/>
            <a:ext cx="340396" cy="1030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5316202" y="1295402"/>
            <a:ext cx="340396" cy="3048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1828800"/>
            <a:ext cx="13716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h</a:t>
            </a:r>
            <a:r>
              <a:rPr lang="en-US" i="1" dirty="0" smtClean="0"/>
              <a:t>e went out</a:t>
            </a:r>
            <a:endParaRPr lang="en-US" i="1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4744702" y="1181103"/>
            <a:ext cx="340396" cy="5334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5544802" y="1311946"/>
            <a:ext cx="340396" cy="22885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56448" y="2743200"/>
            <a:ext cx="251710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228600" y="4427145"/>
            <a:ext cx="8763000" cy="21260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SBL Hebrew" panose="02000000000000000000" pitchFamily="2" charset="-79"/>
              </a:rPr>
              <a:t>RULE: The conversion of any verb to </a:t>
            </a:r>
            <a:r>
              <a:rPr lang="en-US" b="1" dirty="0" err="1">
                <a:solidFill>
                  <a:srgbClr val="FF0000"/>
                </a:solidFill>
                <a:cs typeface="SBL Hebrew" panose="02000000000000000000" pitchFamily="2" charset="-79"/>
              </a:rPr>
              <a:t>irrealis</a:t>
            </a:r>
            <a:r>
              <a:rPr lang="en-US" dirty="0">
                <a:cs typeface="SBL Hebrew" panose="02000000000000000000" pitchFamily="2" charset="-79"/>
              </a:rPr>
              <a:t>, that is, </a:t>
            </a:r>
            <a:r>
              <a:rPr lang="en-US" b="1" dirty="0">
                <a:cs typeface="SBL Hebrew" panose="02000000000000000000" pitchFamily="2" charset="-79"/>
              </a:rPr>
              <a:t>a statement of what is </a:t>
            </a:r>
            <a:r>
              <a:rPr lang="en-US" b="1" i="1" dirty="0">
                <a:cs typeface="SBL Hebrew" panose="02000000000000000000" pitchFamily="2" charset="-79"/>
              </a:rPr>
              <a:t>not</a:t>
            </a:r>
            <a:r>
              <a:rPr lang="en-US" b="1" dirty="0">
                <a:cs typeface="SBL Hebrew" panose="02000000000000000000" pitchFamily="2" charset="-79"/>
              </a:rPr>
              <a:t> rather than what </a:t>
            </a:r>
            <a:r>
              <a:rPr lang="en-US" b="1" i="1" dirty="0">
                <a:cs typeface="SBL Hebrew" panose="02000000000000000000" pitchFamily="2" charset="-79"/>
              </a:rPr>
              <a:t>is</a:t>
            </a:r>
            <a:r>
              <a:rPr lang="en-US" dirty="0">
                <a:cs typeface="SBL Hebrew" panose="02000000000000000000" pitchFamily="2" charset="-79"/>
              </a:rPr>
              <a:t>, by the </a:t>
            </a:r>
            <a:r>
              <a:rPr lang="en-US" dirty="0" smtClean="0">
                <a:cs typeface="SBL Hebrew" panose="02000000000000000000" pitchFamily="2" charset="-79"/>
              </a:rPr>
              <a:t>word</a:t>
            </a:r>
            <a:r>
              <a:rPr lang="he-IL" b="1" dirty="0" smtClean="0">
                <a:solidFill>
                  <a:srgbClr val="FF0000"/>
                </a:solidFill>
                <a:cs typeface="SBL Hebrew" panose="02000000000000000000" pitchFamily="2" charset="-79"/>
              </a:rPr>
              <a:t>לֹא</a:t>
            </a:r>
            <a:r>
              <a:rPr lang="he-IL" dirty="0" smtClean="0">
                <a:solidFill>
                  <a:srgbClr val="FF0000"/>
                </a:solidFill>
                <a:cs typeface="SBL Hebrew" panose="02000000000000000000" pitchFamily="2" charset="-79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moves </a:t>
            </a:r>
            <a:r>
              <a:rPr lang="en-US" dirty="0">
                <a:cs typeface="SBL Hebrew" panose="02000000000000000000" pitchFamily="2" charset="-79"/>
              </a:rPr>
              <a:t>the verb form to the lowest place in the </a:t>
            </a:r>
            <a:r>
              <a:rPr lang="en-US" b="1" dirty="0">
                <a:cs typeface="SBL Hebrew" panose="02000000000000000000" pitchFamily="2" charset="-79"/>
              </a:rPr>
              <a:t>discourse profile scheme </a:t>
            </a:r>
            <a:r>
              <a:rPr lang="en-US" dirty="0">
                <a:cs typeface="SBL Hebrew" panose="02000000000000000000" pitchFamily="2" charset="-79"/>
              </a:rPr>
              <a:t>of a genre.</a:t>
            </a:r>
            <a:endParaRPr lang="en-US" dirty="0" smtClean="0">
              <a:cs typeface="SBL Hebrew" panose="02000000000000000000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3276600"/>
            <a:ext cx="3962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It was Isaiah who was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/>
              <a:t> a goer forth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3733800"/>
            <a:ext cx="3962400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It was Isaiah who </a:t>
            </a:r>
            <a:r>
              <a:rPr lang="en-US" i="1" dirty="0" smtClean="0"/>
              <a:t>did not go out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06921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bit of review</a:t>
            </a:r>
          </a:p>
          <a:p>
            <a:r>
              <a:rPr lang="en-US" dirty="0" smtClean="0"/>
              <a:t>What is a discourse?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What is a genre?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83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bit of review</a:t>
            </a:r>
          </a:p>
          <a:p>
            <a:r>
              <a:rPr lang="en-US" dirty="0" smtClean="0"/>
              <a:t>A Discourse: </a:t>
            </a:r>
          </a:p>
          <a:p>
            <a:pPr lvl="1"/>
            <a:r>
              <a:rPr lang="en-US" dirty="0" smtClean="0"/>
              <a:t>“a </a:t>
            </a:r>
            <a:r>
              <a:rPr lang="en-US" dirty="0"/>
              <a:t>self-contained text, maybe long or maybe short, but the text has its own plan, purpose, and meaning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Genre: </a:t>
            </a:r>
          </a:p>
          <a:p>
            <a:pPr lvl="1"/>
            <a:r>
              <a:rPr lang="en-US" dirty="0" smtClean="0"/>
              <a:t>“A kind of discourse”</a:t>
            </a:r>
          </a:p>
          <a:p>
            <a:pPr lvl="1"/>
            <a:r>
              <a:rPr lang="en-US" dirty="0" smtClean="0"/>
              <a:t>E.g.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Historical Narrative	Tell a story about the past.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Predictive Narrative	Tell a story set in the future.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Instructional Discourse	Tell how to do something.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Hortatory Discourse	Influence the behavior of someone.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Procedural Discourse	Tell how a procedure was done in the past.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362200"/>
            <a:ext cx="84582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57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bit of review</a:t>
            </a:r>
          </a:p>
          <a:p>
            <a:r>
              <a:rPr lang="en-US" dirty="0" smtClean="0"/>
              <a:t>A Discourse: </a:t>
            </a:r>
          </a:p>
          <a:p>
            <a:pPr lvl="1"/>
            <a:r>
              <a:rPr lang="en-US" dirty="0" smtClean="0"/>
              <a:t>“a </a:t>
            </a:r>
            <a:r>
              <a:rPr lang="en-US" dirty="0"/>
              <a:t>self-contained text, maybe long or maybe short, but the text has its own plan, purpose, and meaning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Genre: </a:t>
            </a:r>
          </a:p>
          <a:p>
            <a:pPr lvl="1"/>
            <a:r>
              <a:rPr lang="en-US" dirty="0" smtClean="0"/>
              <a:t>“A kind of discourse”</a:t>
            </a:r>
          </a:p>
          <a:p>
            <a:pPr lvl="1"/>
            <a:r>
              <a:rPr lang="en-US" dirty="0" smtClean="0"/>
              <a:t>E.g.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Historical Narrative	Tell a story about the past.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Predictive Narrative	Tell a story set in the future.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Instructional Discourse	Tell how to do something.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Hortatory Discourse	Influence the behavior of someone.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Procedural Discourse	Tell how a procedure was done in the past.</a:t>
            </a:r>
          </a:p>
        </p:txBody>
      </p:sp>
    </p:spTree>
    <p:extLst>
      <p:ext uri="{BB962C8B-B14F-4D97-AF65-F5344CB8AC3E}">
        <p14:creationId xmlns:p14="http://schemas.microsoft.com/office/powerpoint/2010/main" val="1716337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bit of review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Discourse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“a </a:t>
            </a:r>
            <a:r>
              <a:rPr lang="en-US" dirty="0"/>
              <a:t>self-contained text, maybe long or maybe short, but the text has its own plan, purpose, and meaning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Genre: </a:t>
            </a:r>
          </a:p>
          <a:p>
            <a:pPr lvl="1"/>
            <a:r>
              <a:rPr lang="en-US" dirty="0" smtClean="0"/>
              <a:t>“A kind of discourse”</a:t>
            </a:r>
          </a:p>
          <a:p>
            <a:pPr lvl="1"/>
            <a:r>
              <a:rPr lang="en-US" dirty="0" smtClean="0"/>
              <a:t>E.g.</a:t>
            </a:r>
          </a:p>
          <a:p>
            <a:pPr lvl="2">
              <a:tabLst>
                <a:tab pos="3711575" algn="l"/>
              </a:tabLst>
            </a:pPr>
            <a:r>
              <a:rPr lang="en-US" dirty="0">
                <a:solidFill>
                  <a:srgbClr val="FF00FF"/>
                </a:solidFill>
              </a:rPr>
              <a:t>Historical Narrative</a:t>
            </a:r>
            <a:r>
              <a:rPr lang="en-US" dirty="0"/>
              <a:t>	Tell a story about the past.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Predictive Narrative	Tell a story set in the future.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Instructional Discourse	Tell how to do something.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Hortatory Discourse	Influence the behavior of someone.</a:t>
            </a:r>
          </a:p>
          <a:p>
            <a:pPr lvl="2">
              <a:tabLst>
                <a:tab pos="3711575" algn="l"/>
              </a:tabLst>
            </a:pPr>
            <a:r>
              <a:rPr lang="en-US" dirty="0"/>
              <a:t>Procedural Discourse	Tell how a procedure was done in the past.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4953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500" dirty="0" smtClean="0"/>
              <a:t>Today we are looking at </a:t>
            </a:r>
          </a:p>
          <a:p>
            <a:r>
              <a:rPr lang="en-US" sz="2500" dirty="0" smtClean="0"/>
              <a:t>the </a:t>
            </a:r>
            <a:r>
              <a:rPr lang="en-US" sz="2500" dirty="0" smtClean="0">
                <a:solidFill>
                  <a:srgbClr val="0000FF"/>
                </a:solidFill>
              </a:rPr>
              <a:t>discourse</a:t>
            </a:r>
            <a:r>
              <a:rPr lang="en-US" sz="2500" dirty="0" smtClean="0"/>
              <a:t> profile of the </a:t>
            </a:r>
            <a:r>
              <a:rPr lang="en-US" sz="2500" dirty="0" smtClean="0">
                <a:solidFill>
                  <a:srgbClr val="FF00FF"/>
                </a:solidFill>
              </a:rPr>
              <a:t>historical narrative</a:t>
            </a:r>
            <a:r>
              <a:rPr lang="en-US" sz="2500" dirty="0" smtClean="0"/>
              <a:t> genre.</a:t>
            </a:r>
          </a:p>
          <a:p>
            <a:r>
              <a:rPr lang="en-US" sz="2500" dirty="0" smtClean="0"/>
              <a:t>The profile is how the </a:t>
            </a:r>
            <a:r>
              <a:rPr lang="en-US" sz="2500" dirty="0" smtClean="0">
                <a:solidFill>
                  <a:srgbClr val="0000FF"/>
                </a:solidFill>
              </a:rPr>
              <a:t>discourse</a:t>
            </a:r>
            <a:r>
              <a:rPr lang="en-US" sz="2500" dirty="0" smtClean="0"/>
              <a:t> of this particular </a:t>
            </a:r>
            <a:r>
              <a:rPr lang="en-US" sz="2500" dirty="0" smtClean="0">
                <a:solidFill>
                  <a:srgbClr val="FF00FF"/>
                </a:solidFill>
              </a:rPr>
              <a:t>genre</a:t>
            </a:r>
            <a:r>
              <a:rPr lang="en-US" sz="2500" dirty="0" smtClean="0"/>
              <a:t> is structured.</a:t>
            </a:r>
          </a:p>
        </p:txBody>
      </p:sp>
    </p:spTree>
    <p:extLst>
      <p:ext uri="{BB962C8B-B14F-4D97-AF65-F5344CB8AC3E}">
        <p14:creationId xmlns:p14="http://schemas.microsoft.com/office/powerpoint/2010/main" val="237272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יְשַׁעְיָ֫הוּ לֹא יָצָא וּדְבַר־יְהוָה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parse the last verb.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539372"/>
              </p:ext>
            </p:extLst>
          </p:nvPr>
        </p:nvGraphicFramePr>
        <p:xfrm>
          <a:off x="533400" y="3352800"/>
          <a:ext cx="8054062" cy="12399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381379"/>
                <a:gridCol w="1143000"/>
                <a:gridCol w="2603675"/>
                <a:gridCol w="1259387"/>
              </a:tblGrid>
              <a:tr h="358942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81040">
                <a:tc>
                  <a:txBody>
                    <a:bodyPr/>
                    <a:lstStyle/>
                    <a:p>
                      <a:pPr algn="ctr" rtl="0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000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/>
              <a:t>The idea is that the </a:t>
            </a:r>
            <a:r>
              <a:rPr lang="en-US" sz="2500" u="sng" dirty="0"/>
              <a:t>mainline</a:t>
            </a:r>
            <a:r>
              <a:rPr lang="en-US" sz="2500" dirty="0"/>
              <a:t> verb form is like the skeleton from which hang all the tissue of detail, setting, summary, and elaboration. </a:t>
            </a:r>
          </a:p>
          <a:p>
            <a:r>
              <a:rPr lang="en-US" sz="2500" dirty="0" smtClean="0"/>
              <a:t>All </a:t>
            </a:r>
            <a:r>
              <a:rPr lang="en-US" sz="2500" u="sng" dirty="0"/>
              <a:t>off-the-line</a:t>
            </a:r>
            <a:r>
              <a:rPr lang="en-US" sz="2500" dirty="0"/>
              <a:t> verb forms in a genre provide these details, settings, summaries, and elaborations as they retard the forward progress of the mainline. </a:t>
            </a:r>
            <a:endParaRPr lang="en-US" sz="2500" dirty="0" smtClean="0"/>
          </a:p>
          <a:p>
            <a:r>
              <a:rPr lang="en-US" sz="2500" dirty="0" smtClean="0"/>
              <a:t>The </a:t>
            </a:r>
            <a:r>
              <a:rPr lang="en-US" sz="2500" dirty="0"/>
              <a:t>lower a verb form is in the profile, the farther away it is from the mainline and the more it tends to retard the forward progress of the mainline.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233337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400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038600" y="1110734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(Lesson 1, p 4)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2499634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(Lesson 5, p 23)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923712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(Lesson 4, p 18)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3372374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(Lesson 11, p 51)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3841810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(Lesson 2, p 10)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22514" y="4648200"/>
            <a:ext cx="182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(Lesson 11, p 52)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035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00800" y="1143000"/>
            <a:ext cx="2438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Skeleton or Framework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075506"/>
            <a:ext cx="4191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Details: setting, summary, elaboration,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017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143000"/>
            <a:ext cx="2438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Skeleton or Framework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075506"/>
            <a:ext cx="4191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Details: setting, summary, elaboration, etc.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849868"/>
            <a:ext cx="2403307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Advances the narrative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00000">
            <a:off x="6252014" y="3451884"/>
            <a:ext cx="2628900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Retards the narrative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632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143000"/>
            <a:ext cx="2438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Skeleton or Framework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075506"/>
            <a:ext cx="4191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Details: setting, summary, elaboration, etc.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849868"/>
            <a:ext cx="2403307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Advances the narrative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00000">
            <a:off x="6252014" y="3451884"/>
            <a:ext cx="2628900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Retards the narrative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685" y="316076"/>
            <a:ext cx="127011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Dynamic</a:t>
            </a:r>
          </a:p>
          <a:p>
            <a:pPr algn="ctr"/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800000">
            <a:off x="7082884" y="3050489"/>
            <a:ext cx="1937719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Increasingly static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06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143000"/>
            <a:ext cx="2438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Skeleton or Framework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075506"/>
            <a:ext cx="4191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Details: setting, summary, elaboration, etc.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849868"/>
            <a:ext cx="2403307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Advances the narrative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00000">
            <a:off x="6252014" y="3451884"/>
            <a:ext cx="2628900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Retards the narrative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685" y="316076"/>
            <a:ext cx="127011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Dynamic</a:t>
            </a:r>
          </a:p>
          <a:p>
            <a:pPr algn="ctr"/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800000">
            <a:off x="7082884" y="3050489"/>
            <a:ext cx="1937719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Increasingly static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76200" y="4953000"/>
            <a:ext cx="8906934" cy="16675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Note: This is </a:t>
            </a:r>
            <a:r>
              <a:rPr lang="en-US" sz="2500" u="sng" dirty="0" smtClean="0"/>
              <a:t>not</a:t>
            </a:r>
            <a:r>
              <a:rPr lang="en-US" sz="2500" dirty="0" smtClean="0"/>
              <a:t> a ranking of importance.</a:t>
            </a:r>
          </a:p>
          <a:p>
            <a:pPr lvl="1"/>
            <a:r>
              <a:rPr lang="en-US" sz="2100" dirty="0" smtClean="0"/>
              <a:t>It is a ranking of movement in the narrative – the lower the rank the more that construction slows the forward progress of the discourse.</a:t>
            </a:r>
          </a:p>
          <a:p>
            <a:pPr lvl="1"/>
            <a:r>
              <a:rPr lang="en-US" sz="2100" dirty="0" smtClean="0"/>
              <a:t>Sometimes off-line constructions contain the most important material: like a “slow-</a:t>
            </a:r>
            <a:r>
              <a:rPr lang="en-US" sz="2100" dirty="0" err="1" smtClean="0"/>
              <a:t>mo</a:t>
            </a:r>
            <a:r>
              <a:rPr lang="en-US" sz="2100" dirty="0" smtClean="0"/>
              <a:t>” section of a video or even a “freeze frame”.</a:t>
            </a:r>
          </a:p>
        </p:txBody>
      </p:sp>
    </p:spTree>
    <p:extLst>
      <p:ext uri="{BB962C8B-B14F-4D97-AF65-F5344CB8AC3E}">
        <p14:creationId xmlns:p14="http://schemas.microsoft.com/office/powerpoint/2010/main" val="494161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Identifying where clauses begin and 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590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is an art</a:t>
            </a:r>
          </a:p>
          <a:p>
            <a:r>
              <a:rPr lang="en-US" dirty="0" smtClean="0"/>
              <a:t>Look for the </a:t>
            </a:r>
            <a:r>
              <a:rPr lang="en-US" i="1" dirty="0" err="1" smtClean="0"/>
              <a:t>waws</a:t>
            </a:r>
            <a:r>
              <a:rPr lang="en-US" dirty="0" smtClean="0"/>
              <a:t>, that will tell you an awful lot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Rocine’s</a:t>
            </a:r>
            <a:r>
              <a:rPr lang="en-US" dirty="0" smtClean="0"/>
              <a:t> section on this (11.5) but it’s best dealt with when looking at the concrete examples in the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8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יְשַׁעְיָ֫הוּ לֹא יָצָא וּדְבַר־יְהוָה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parse the last verb.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40166"/>
              </p:ext>
            </p:extLst>
          </p:nvPr>
        </p:nvGraphicFramePr>
        <p:xfrm>
          <a:off x="533400" y="3352800"/>
          <a:ext cx="8054062" cy="12399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381379"/>
                <a:gridCol w="1143000"/>
                <a:gridCol w="2603675"/>
                <a:gridCol w="1259387"/>
              </a:tblGrid>
              <a:tr h="358942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81040"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X-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= </a:t>
                      </a:r>
                    </a:p>
                    <a:p>
                      <a:pPr algn="ctr" rtl="0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topicalization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be,</a:t>
                      </a:r>
                    </a:p>
                    <a:p>
                      <a:pPr algn="ctr" rtl="0"/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become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22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יְשַׁעְיָ֫הוּ לֹא יָצָא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וּדְבַר־יְהוָה הָיָה אֵלָיו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could we translate the last clause?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9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וַיְהִי יְשַׁעְיָ֫הוּ לֹא יָצָא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וּדְבַר־יְהוָה הָיָה אֵלָיו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could we translate the last clause?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819400"/>
            <a:ext cx="502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And it was the word of YHWH which came to him 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1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Historical Narrative transition marker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לֹא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RULE: The </a:t>
            </a:r>
            <a:r>
              <a:rPr lang="en-US" dirty="0" smtClean="0"/>
              <a:t>word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has </a:t>
            </a:r>
            <a:r>
              <a:rPr lang="en-US" dirty="0"/>
              <a:t>a special function in Biblical Hebrew as a </a:t>
            </a:r>
            <a:r>
              <a:rPr lang="en-US" dirty="0">
                <a:solidFill>
                  <a:srgbClr val="0000FF"/>
                </a:solidFill>
              </a:rPr>
              <a:t>transition marker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557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Historical Narrative transition marker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RULE: The </a:t>
            </a:r>
            <a:r>
              <a:rPr lang="en-US" dirty="0" smtClean="0"/>
              <a:t>word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has </a:t>
            </a:r>
            <a:r>
              <a:rPr lang="en-US" dirty="0"/>
              <a:t>a special function in Biblical Hebrew as a </a:t>
            </a:r>
            <a:r>
              <a:rPr lang="en-US" dirty="0">
                <a:solidFill>
                  <a:srgbClr val="0000FF"/>
                </a:solidFill>
              </a:rPr>
              <a:t>transition marker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לֹא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29718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Wayyiqtol</a:t>
            </a:r>
            <a:r>
              <a:rPr lang="en-US" dirty="0" smtClean="0"/>
              <a:t> form of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r>
              <a:rPr lang="he-IL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/>
              <a:t>Basic meaning “to happen, become, be”</a:t>
            </a:r>
          </a:p>
          <a:p>
            <a:pPr lvl="1"/>
            <a:r>
              <a:rPr lang="en-US" dirty="0" smtClean="0"/>
              <a:t>Like the verb “to be” in English</a:t>
            </a:r>
          </a:p>
          <a:p>
            <a:pPr lvl="1"/>
            <a:r>
              <a:rPr lang="en-US" dirty="0" smtClean="0"/>
              <a:t>But often has the added nuance of something happening, not just “being”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087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Historical Narrative transition marker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is simultaneously </a:t>
            </a:r>
            <a:r>
              <a:rPr lang="en-US" dirty="0"/>
              <a:t>a divider and joiner of </a:t>
            </a:r>
            <a:r>
              <a:rPr lang="en-US" dirty="0" smtClean="0"/>
              <a:t>text</a:t>
            </a:r>
          </a:p>
          <a:p>
            <a:r>
              <a:rPr lang="en-US" dirty="0" smtClean="0"/>
              <a:t>Divider: marks </a:t>
            </a:r>
            <a:r>
              <a:rPr lang="en-US" dirty="0"/>
              <a:t>the onset of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new </a:t>
            </a:r>
            <a:r>
              <a:rPr lang="en-US" dirty="0" smtClean="0"/>
              <a:t>scene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new episode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entrance </a:t>
            </a:r>
            <a:r>
              <a:rPr lang="en-US" dirty="0"/>
              <a:t>of a new participant in a story</a:t>
            </a:r>
            <a:r>
              <a:rPr lang="en-US" dirty="0" smtClean="0"/>
              <a:t>.</a:t>
            </a:r>
          </a:p>
          <a:p>
            <a:r>
              <a:rPr lang="en-US" dirty="0"/>
              <a:t>Joiner: </a:t>
            </a:r>
            <a:endParaRPr lang="en-US" dirty="0" smtClean="0"/>
          </a:p>
          <a:p>
            <a:pPr lvl="1"/>
            <a:r>
              <a:rPr lang="en-US" dirty="0" smtClean="0"/>
              <a:t>“At </a:t>
            </a:r>
            <a:r>
              <a:rPr lang="en-US" dirty="0"/>
              <a:t>the same time it does indeed join the scene or episode it marks to a larger discourse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יְשַׁעְיָ֫הוּ לֹא יָצָא וּדְבַר־יְהוָה הָיָה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106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7158</TotalTime>
  <Words>1800</Words>
  <Application>Microsoft Office PowerPoint</Application>
  <PresentationFormat>On-screen Show (4:3)</PresentationFormat>
  <Paragraphs>353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Rocine Lesson 11</vt:lpstr>
      <vt:lpstr>Goals</vt:lpstr>
      <vt:lpstr>What we already know</vt:lpstr>
      <vt:lpstr>What we already know</vt:lpstr>
      <vt:lpstr>What we already know</vt:lpstr>
      <vt:lpstr>What we already know</vt:lpstr>
      <vt:lpstr>Historical Narrative transition marker</vt:lpstr>
      <vt:lpstr>Historical Narrative transition marker</vt:lpstr>
      <vt:lpstr>Historical Narrative transition marker</vt:lpstr>
      <vt:lpstr>Historical Narrative transition marker</vt:lpstr>
      <vt:lpstr>Historical Narrative transition marker</vt:lpstr>
      <vt:lpstr>Historical Narrative transition marker</vt:lpstr>
      <vt:lpstr>Historical Narrative transition marker</vt:lpstr>
      <vt:lpstr>Historical Narrative transition marker</vt:lpstr>
      <vt:lpstr>Next three words</vt:lpstr>
      <vt:lpstr>Next three words</vt:lpstr>
      <vt:lpstr>Irrealis</vt:lpstr>
      <vt:lpstr>Irrealis</vt:lpstr>
      <vt:lpstr>Irrealis</vt:lpstr>
      <vt:lpstr>Irrealis</vt:lpstr>
      <vt:lpstr>Irrealis</vt:lpstr>
      <vt:lpstr>Irrealis</vt:lpstr>
      <vt:lpstr>Irrealis</vt:lpstr>
      <vt:lpstr>Irrealis</vt:lpstr>
      <vt:lpstr>Irrealis</vt:lpstr>
      <vt:lpstr>Discourse profile</vt:lpstr>
      <vt:lpstr>Discourse profile</vt:lpstr>
      <vt:lpstr>Discourse profile</vt:lpstr>
      <vt:lpstr>Discourse profile</vt:lpstr>
      <vt:lpstr>Discourse profile</vt:lpstr>
      <vt:lpstr>Discourse profile</vt:lpstr>
      <vt:lpstr>Discourse profile</vt:lpstr>
      <vt:lpstr>Discourse profile</vt:lpstr>
      <vt:lpstr>Discourse profile</vt:lpstr>
      <vt:lpstr>Discourse profile</vt:lpstr>
      <vt:lpstr>Discourse profile</vt:lpstr>
      <vt:lpstr>Identifying where clauses begin and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606</cp:revision>
  <cp:lastPrinted>2013-11-05T02:18:07Z</cp:lastPrinted>
  <dcterms:created xsi:type="dcterms:W3CDTF">2006-08-16T00:00:00Z</dcterms:created>
  <dcterms:modified xsi:type="dcterms:W3CDTF">2015-03-25T03:35:54Z</dcterms:modified>
</cp:coreProperties>
</file>