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318" r:id="rId2"/>
    <p:sldId id="562" r:id="rId3"/>
    <p:sldId id="561" r:id="rId4"/>
    <p:sldId id="571" r:id="rId5"/>
    <p:sldId id="572" r:id="rId6"/>
    <p:sldId id="573" r:id="rId7"/>
    <p:sldId id="570" r:id="rId8"/>
    <p:sldId id="531" r:id="rId9"/>
    <p:sldId id="532" r:id="rId10"/>
    <p:sldId id="533" r:id="rId11"/>
    <p:sldId id="565" r:id="rId12"/>
    <p:sldId id="567" r:id="rId13"/>
    <p:sldId id="566" r:id="rId14"/>
    <p:sldId id="574" r:id="rId15"/>
    <p:sldId id="534" r:id="rId16"/>
    <p:sldId id="576" r:id="rId17"/>
    <p:sldId id="577" r:id="rId18"/>
    <p:sldId id="543" r:id="rId19"/>
    <p:sldId id="544" r:id="rId20"/>
    <p:sldId id="545" r:id="rId21"/>
    <p:sldId id="546" r:id="rId22"/>
    <p:sldId id="548" r:id="rId23"/>
    <p:sldId id="549" r:id="rId24"/>
    <p:sldId id="541" r:id="rId25"/>
    <p:sldId id="579" r:id="rId26"/>
    <p:sldId id="506" r:id="rId27"/>
    <p:sldId id="578" r:id="rId28"/>
    <p:sldId id="580" r:id="rId29"/>
    <p:sldId id="551" r:id="rId30"/>
    <p:sldId id="552" r:id="rId31"/>
    <p:sldId id="555" r:id="rId32"/>
    <p:sldId id="581" r:id="rId33"/>
    <p:sldId id="560" r:id="rId34"/>
    <p:sldId id="559" r:id="rId35"/>
    <p:sldId id="558" r:id="rId36"/>
    <p:sldId id="557" r:id="rId37"/>
    <p:sldId id="550" r:id="rId38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7C3B06"/>
    <a:srgbClr val="FF00F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21" autoAdjust="0"/>
    <p:restoredTop sz="96462" autoAdjust="0"/>
  </p:normalViewPr>
  <p:slideViewPr>
    <p:cSldViewPr>
      <p:cViewPr varScale="1">
        <p:scale>
          <a:sx n="107" d="100"/>
          <a:sy n="107" d="100"/>
        </p:scale>
        <p:origin x="-2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6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CE3CB8F9-8643-459B-915A-0ED1C2124AF6}" type="datetimeFigureOut">
              <a:rPr lang="en-US" smtClean="0"/>
              <a:t>3/24/2015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581E48B9-BB65-4169-89A1-675F08145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591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1470025"/>
          </a:xfrm>
        </p:spPr>
        <p:txBody>
          <a:bodyPr/>
          <a:lstStyle/>
          <a:p>
            <a:r>
              <a:rPr lang="en-US" dirty="0" err="1" smtClean="0"/>
              <a:t>Rocine</a:t>
            </a:r>
            <a:r>
              <a:rPr lang="en-US" dirty="0"/>
              <a:t> Lesson </a:t>
            </a:r>
            <a:r>
              <a:rPr lang="en-US" dirty="0" smtClean="0"/>
              <a:t>11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830513"/>
            <a:ext cx="9144000" cy="827087"/>
          </a:xfrm>
        </p:spPr>
        <p:txBody>
          <a:bodyPr>
            <a:normAutofit/>
          </a:bodyPr>
          <a:lstStyle/>
          <a:p>
            <a:pPr rtl="1"/>
            <a:r>
              <a:rPr lang="he-IL" dirty="0">
                <a:solidFill>
                  <a:schemeClr val="tx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וַיְהִי יְשַׁעְיָ֫הוּ לֹא יָצָא וּדְבַר־יְהוָה הָיָה אֵלָיו</a:t>
            </a:r>
            <a:endParaRPr lang="en-US" dirty="0" smtClean="0">
              <a:solidFill>
                <a:schemeClr val="tx1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pic>
        <p:nvPicPr>
          <p:cNvPr id="1026" name="Picture 2" descr="D:\My Documents\HebrewCourseBriercrestFirstYear2014\pics\Rocine Book Cov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0"/>
            <a:ext cx="142875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0" y="3733801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2 Kings 20:4</a:t>
            </a:r>
          </a:p>
        </p:txBody>
      </p:sp>
    </p:spTree>
    <p:extLst>
      <p:ext uri="{BB962C8B-B14F-4D97-AF65-F5344CB8AC3E}">
        <p14:creationId xmlns:p14="http://schemas.microsoft.com/office/powerpoint/2010/main" val="25724359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en-US" dirty="0"/>
              <a:t>Historical Narrative transition marker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648200"/>
          </a:xfrm>
        </p:spPr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 err="1" smtClean="0"/>
              <a:t>nikkud</a:t>
            </a:r>
            <a:r>
              <a:rPr lang="en-US" dirty="0" smtClean="0"/>
              <a:t> is </a:t>
            </a:r>
            <a:r>
              <a:rPr lang="en-US" dirty="0" smtClean="0"/>
              <a:t>irregular</a:t>
            </a:r>
            <a:endParaRPr lang="en-US" dirty="0" smtClean="0"/>
          </a:p>
          <a:p>
            <a:pPr lvl="1"/>
            <a:r>
              <a:rPr lang="en-US" dirty="0" smtClean="0"/>
              <a:t>learn without </a:t>
            </a:r>
            <a:r>
              <a:rPr lang="en-US" dirty="0"/>
              <a:t>analysis, i.e. as a sight </a:t>
            </a:r>
            <a:r>
              <a:rPr lang="en-US" dirty="0" smtClean="0"/>
              <a:t>word</a:t>
            </a:r>
          </a:p>
          <a:p>
            <a:pPr lvl="1"/>
            <a:r>
              <a:rPr lang="en-US" dirty="0" smtClean="0"/>
              <a:t>Very common, occurs 700+ times in HB</a:t>
            </a:r>
          </a:p>
          <a:p>
            <a:r>
              <a:rPr lang="en-US" dirty="0" smtClean="0"/>
              <a:t>Translation</a:t>
            </a:r>
            <a:r>
              <a:rPr lang="en-US" dirty="0"/>
              <a:t>: </a:t>
            </a:r>
            <a:r>
              <a:rPr lang="en-US" i="1" dirty="0">
                <a:solidFill>
                  <a:srgbClr val="0000FF"/>
                </a:solidFill>
              </a:rPr>
              <a:t>And (then) it </a:t>
            </a:r>
            <a:r>
              <a:rPr lang="en-US" i="1" dirty="0" smtClean="0">
                <a:solidFill>
                  <a:srgbClr val="0000FF"/>
                </a:solidFill>
              </a:rPr>
              <a:t>happened </a:t>
            </a:r>
          </a:p>
          <a:p>
            <a:pPr marL="2344738" indent="0">
              <a:buNone/>
            </a:pPr>
            <a:r>
              <a:rPr lang="en-US" dirty="0" smtClean="0"/>
              <a:t>or</a:t>
            </a:r>
            <a:r>
              <a:rPr lang="en-US" i="1" dirty="0" smtClean="0"/>
              <a:t> </a:t>
            </a:r>
            <a:r>
              <a:rPr lang="en-US" dirty="0" smtClean="0"/>
              <a:t>left untranslated</a:t>
            </a:r>
          </a:p>
          <a:p>
            <a:r>
              <a:rPr lang="en-US" dirty="0" smtClean="0"/>
              <a:t>Function (in analysis chart): </a:t>
            </a:r>
            <a:r>
              <a:rPr lang="en-US" dirty="0" smtClean="0">
                <a:solidFill>
                  <a:srgbClr val="0000FF"/>
                </a:solidFill>
              </a:rPr>
              <a:t>transition marker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762000"/>
            <a:ext cx="91440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וַיְהִי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יְשַׁעְיָ֫הוּ לֹא יָצָא וּדְבַר־יְהוָה הָיָה אֵלָיו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4144707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en-US" dirty="0"/>
              <a:t>Historical Narrative transition marker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648200"/>
          </a:xfrm>
        </p:spPr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 err="1" smtClean="0"/>
              <a:t>nikkud</a:t>
            </a:r>
            <a:r>
              <a:rPr lang="en-US" dirty="0" smtClean="0"/>
              <a:t> is irregular</a:t>
            </a:r>
            <a:r>
              <a:rPr lang="en-US" dirty="0"/>
              <a:t>, </a:t>
            </a:r>
            <a:endParaRPr lang="en-US" dirty="0" smtClean="0"/>
          </a:p>
          <a:p>
            <a:pPr lvl="1"/>
            <a:r>
              <a:rPr lang="en-US" dirty="0" smtClean="0"/>
              <a:t>learn without </a:t>
            </a:r>
            <a:r>
              <a:rPr lang="en-US" dirty="0"/>
              <a:t>analysis, i.e. as a sight </a:t>
            </a:r>
            <a:r>
              <a:rPr lang="en-US" dirty="0" smtClean="0"/>
              <a:t>word</a:t>
            </a:r>
          </a:p>
          <a:p>
            <a:pPr lvl="1"/>
            <a:r>
              <a:rPr lang="en-US" dirty="0" smtClean="0"/>
              <a:t>Very common, occurs 700+ times in HB</a:t>
            </a:r>
          </a:p>
          <a:p>
            <a:r>
              <a:rPr lang="en-US" dirty="0" smtClean="0"/>
              <a:t>Translation</a:t>
            </a:r>
            <a:r>
              <a:rPr lang="en-US" dirty="0"/>
              <a:t>: </a:t>
            </a:r>
            <a:r>
              <a:rPr lang="en-US" i="1" dirty="0">
                <a:solidFill>
                  <a:srgbClr val="0000FF"/>
                </a:solidFill>
              </a:rPr>
              <a:t>And (then) it </a:t>
            </a:r>
            <a:r>
              <a:rPr lang="en-US" i="1" dirty="0" smtClean="0">
                <a:solidFill>
                  <a:srgbClr val="0000FF"/>
                </a:solidFill>
              </a:rPr>
              <a:t>happened </a:t>
            </a:r>
          </a:p>
          <a:p>
            <a:pPr marL="2344738" indent="0">
              <a:buNone/>
            </a:pPr>
            <a:r>
              <a:rPr lang="en-US" dirty="0" smtClean="0"/>
              <a:t>or</a:t>
            </a:r>
            <a:r>
              <a:rPr lang="en-US" i="1" dirty="0" smtClean="0"/>
              <a:t> </a:t>
            </a:r>
            <a:r>
              <a:rPr lang="en-US" dirty="0" smtClean="0"/>
              <a:t>left untranslated</a:t>
            </a:r>
          </a:p>
          <a:p>
            <a:r>
              <a:rPr lang="en-US" dirty="0" smtClean="0"/>
              <a:t>Function (in analysis chart): </a:t>
            </a:r>
            <a:r>
              <a:rPr lang="en-US" dirty="0" smtClean="0">
                <a:solidFill>
                  <a:srgbClr val="0000FF"/>
                </a:solidFill>
              </a:rPr>
              <a:t>transition marker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762000"/>
            <a:ext cx="91440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וַיְהִי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יְשַׁעְיָ֫הוּ לֹא יָצָא וּדְבַר־יְהוָה הָיָה אֵלָיו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391400" y="1479435"/>
            <a:ext cx="1360051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Looks like a </a:t>
            </a:r>
            <a:r>
              <a:rPr lang="en-US" sz="1400" dirty="0" err="1" smtClean="0"/>
              <a:t>Piel</a:t>
            </a:r>
            <a:r>
              <a:rPr lang="en-US" sz="1400" dirty="0" smtClean="0"/>
              <a:t> but it’s </a:t>
            </a:r>
            <a:r>
              <a:rPr lang="en-US" sz="1400" dirty="0" err="1" smtClean="0"/>
              <a:t>Qal</a:t>
            </a:r>
            <a:r>
              <a:rPr lang="en-US" sz="1400" dirty="0" smtClean="0"/>
              <a:t>.</a:t>
            </a:r>
            <a:endParaRPr lang="en-US" sz="1400" dirty="0"/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7369521" y="1240325"/>
            <a:ext cx="701904" cy="23911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391400" y="2133600"/>
            <a:ext cx="1360051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Triply weak. </a:t>
            </a:r>
          </a:p>
          <a:p>
            <a:r>
              <a:rPr lang="en-US" sz="1400" i="1" dirty="0" smtClean="0"/>
              <a:t>Heh, </a:t>
            </a:r>
            <a:r>
              <a:rPr lang="en-US" sz="1400" i="1" dirty="0" err="1" smtClean="0"/>
              <a:t>Yod</a:t>
            </a:r>
            <a:r>
              <a:rPr lang="en-US" sz="1400" i="1" dirty="0" smtClean="0"/>
              <a:t>, Heh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29102971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en-US" dirty="0"/>
              <a:t>Historical Narrative transition marker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648200"/>
          </a:xfrm>
        </p:spPr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 err="1" smtClean="0"/>
              <a:t>nikkud</a:t>
            </a:r>
            <a:r>
              <a:rPr lang="en-US" dirty="0" smtClean="0"/>
              <a:t> is irregular</a:t>
            </a:r>
            <a:r>
              <a:rPr lang="en-US" dirty="0"/>
              <a:t>, </a:t>
            </a:r>
            <a:endParaRPr lang="en-US" dirty="0" smtClean="0"/>
          </a:p>
          <a:p>
            <a:pPr lvl="1"/>
            <a:r>
              <a:rPr lang="en-US" dirty="0" smtClean="0"/>
              <a:t>learn without </a:t>
            </a:r>
            <a:r>
              <a:rPr lang="en-US" dirty="0"/>
              <a:t>analysis, i.e. as a sight </a:t>
            </a:r>
            <a:r>
              <a:rPr lang="en-US" dirty="0" smtClean="0"/>
              <a:t>word</a:t>
            </a:r>
          </a:p>
          <a:p>
            <a:pPr lvl="1"/>
            <a:r>
              <a:rPr lang="en-US" dirty="0" smtClean="0"/>
              <a:t>Very common, occurs 700+ times in HB</a:t>
            </a:r>
          </a:p>
          <a:p>
            <a:r>
              <a:rPr lang="en-US" dirty="0" smtClean="0"/>
              <a:t>Translation</a:t>
            </a:r>
            <a:r>
              <a:rPr lang="en-US" dirty="0"/>
              <a:t>: </a:t>
            </a:r>
            <a:r>
              <a:rPr lang="en-US" i="1" dirty="0">
                <a:solidFill>
                  <a:srgbClr val="0000FF"/>
                </a:solidFill>
              </a:rPr>
              <a:t>And (then) it </a:t>
            </a:r>
            <a:r>
              <a:rPr lang="en-US" i="1" dirty="0" smtClean="0">
                <a:solidFill>
                  <a:srgbClr val="0000FF"/>
                </a:solidFill>
              </a:rPr>
              <a:t>happened </a:t>
            </a:r>
          </a:p>
          <a:p>
            <a:pPr marL="2344738" indent="0">
              <a:buNone/>
            </a:pPr>
            <a:r>
              <a:rPr lang="en-US" dirty="0" smtClean="0"/>
              <a:t>or</a:t>
            </a:r>
            <a:r>
              <a:rPr lang="en-US" i="1" dirty="0" smtClean="0"/>
              <a:t> </a:t>
            </a:r>
            <a:r>
              <a:rPr lang="en-US" dirty="0" smtClean="0"/>
              <a:t>left untranslated</a:t>
            </a:r>
          </a:p>
          <a:p>
            <a:r>
              <a:rPr lang="en-US" dirty="0" smtClean="0"/>
              <a:t>Function (in analysis chart): </a:t>
            </a:r>
            <a:r>
              <a:rPr lang="en-US" dirty="0" smtClean="0">
                <a:solidFill>
                  <a:srgbClr val="0000FF"/>
                </a:solidFill>
              </a:rPr>
              <a:t>transition marker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762000"/>
            <a:ext cx="91440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וַיְהִי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יְשַׁעְיָ֫הוּ לֹא יָצָא וּדְבַר־יְהוָה הָיָה אֵלָיו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391400" y="1479435"/>
            <a:ext cx="1360051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Looks like a </a:t>
            </a:r>
            <a:r>
              <a:rPr lang="en-US" sz="1400" dirty="0" err="1" smtClean="0"/>
              <a:t>Piel</a:t>
            </a:r>
            <a:r>
              <a:rPr lang="en-US" sz="1400" dirty="0" smtClean="0"/>
              <a:t> but it’s </a:t>
            </a:r>
            <a:r>
              <a:rPr lang="en-US" sz="1400" dirty="0" err="1" smtClean="0"/>
              <a:t>Qal</a:t>
            </a:r>
            <a:r>
              <a:rPr lang="en-US" sz="1400" dirty="0" smtClean="0"/>
              <a:t>.</a:t>
            </a:r>
            <a:endParaRPr lang="en-US" sz="1400" dirty="0"/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7369521" y="1240325"/>
            <a:ext cx="701904" cy="23911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391400" y="2133600"/>
            <a:ext cx="1360051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Triply weak. </a:t>
            </a:r>
          </a:p>
          <a:p>
            <a:r>
              <a:rPr lang="en-US" sz="1400" i="1" dirty="0" smtClean="0"/>
              <a:t>Heh, </a:t>
            </a:r>
            <a:r>
              <a:rPr lang="en-US" sz="1400" i="1" dirty="0" err="1" smtClean="0"/>
              <a:t>Yod</a:t>
            </a:r>
            <a:r>
              <a:rPr lang="en-US" sz="1400" i="1" dirty="0" smtClean="0"/>
              <a:t>, Heh</a:t>
            </a:r>
            <a:endParaRPr lang="en-US" sz="1400" i="1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1803742"/>
              </p:ext>
            </p:extLst>
          </p:nvPr>
        </p:nvGraphicFramePr>
        <p:xfrm>
          <a:off x="533400" y="5313218"/>
          <a:ext cx="8054062" cy="131618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55993"/>
                <a:gridCol w="710628"/>
                <a:gridCol w="1381379"/>
                <a:gridCol w="1143000"/>
                <a:gridCol w="2603675"/>
                <a:gridCol w="1259387"/>
              </a:tblGrid>
              <a:tr h="381000">
                <a:tc>
                  <a:txBody>
                    <a:bodyPr/>
                    <a:lstStyle/>
                    <a:p>
                      <a:pPr algn="ctr" rtl="0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Root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Stem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Form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PGN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Function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Root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meaning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935182">
                <a:tc>
                  <a:txBody>
                    <a:bodyPr/>
                    <a:lstStyle/>
                    <a:p>
                      <a:pPr algn="ctr" rtl="0"/>
                      <a:r>
                        <a:rPr lang="he-IL" sz="3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היה</a:t>
                      </a:r>
                      <a:endParaRPr lang="en-US" sz="3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63825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en-US" dirty="0"/>
              <a:t>Historical Narrative transition marker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648200"/>
          </a:xfrm>
        </p:spPr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 err="1" smtClean="0"/>
              <a:t>nikkud</a:t>
            </a:r>
            <a:r>
              <a:rPr lang="en-US" dirty="0" smtClean="0"/>
              <a:t> is irregular</a:t>
            </a:r>
            <a:r>
              <a:rPr lang="en-US" dirty="0"/>
              <a:t>, </a:t>
            </a:r>
            <a:endParaRPr lang="en-US" dirty="0" smtClean="0"/>
          </a:p>
          <a:p>
            <a:pPr lvl="1"/>
            <a:r>
              <a:rPr lang="en-US" dirty="0" smtClean="0"/>
              <a:t>learn without </a:t>
            </a:r>
            <a:r>
              <a:rPr lang="en-US" dirty="0"/>
              <a:t>analysis, i.e. as a sight </a:t>
            </a:r>
            <a:r>
              <a:rPr lang="en-US" dirty="0" smtClean="0"/>
              <a:t>word</a:t>
            </a:r>
          </a:p>
          <a:p>
            <a:pPr lvl="1"/>
            <a:r>
              <a:rPr lang="en-US" dirty="0" smtClean="0"/>
              <a:t>Very common, occurs 700+ times in HB</a:t>
            </a:r>
          </a:p>
          <a:p>
            <a:r>
              <a:rPr lang="en-US" dirty="0" smtClean="0"/>
              <a:t>Translation</a:t>
            </a:r>
            <a:r>
              <a:rPr lang="en-US" dirty="0"/>
              <a:t>: </a:t>
            </a:r>
            <a:r>
              <a:rPr lang="en-US" i="1" dirty="0">
                <a:solidFill>
                  <a:srgbClr val="0000FF"/>
                </a:solidFill>
              </a:rPr>
              <a:t>And (then) it </a:t>
            </a:r>
            <a:r>
              <a:rPr lang="en-US" i="1" dirty="0" smtClean="0">
                <a:solidFill>
                  <a:srgbClr val="0000FF"/>
                </a:solidFill>
              </a:rPr>
              <a:t>happened </a:t>
            </a:r>
          </a:p>
          <a:p>
            <a:pPr marL="2344738" indent="0">
              <a:buNone/>
            </a:pPr>
            <a:r>
              <a:rPr lang="en-US" dirty="0" smtClean="0"/>
              <a:t>or</a:t>
            </a:r>
            <a:r>
              <a:rPr lang="en-US" i="1" dirty="0" smtClean="0"/>
              <a:t> </a:t>
            </a:r>
            <a:r>
              <a:rPr lang="en-US" dirty="0" smtClean="0"/>
              <a:t>left untranslated</a:t>
            </a:r>
          </a:p>
          <a:p>
            <a:r>
              <a:rPr lang="en-US" dirty="0" smtClean="0"/>
              <a:t>Function (in analysis chart): </a:t>
            </a:r>
            <a:r>
              <a:rPr lang="en-US" dirty="0" smtClean="0">
                <a:solidFill>
                  <a:srgbClr val="0000FF"/>
                </a:solidFill>
              </a:rPr>
              <a:t>transition marker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762000"/>
            <a:ext cx="91440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וַיְהִי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יְשַׁעְיָ֫הוּ לֹא יָצָא וּדְבַר־יְהוָה הָיָה אֵלָיו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391400" y="1479435"/>
            <a:ext cx="1360051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Looks like a </a:t>
            </a:r>
            <a:r>
              <a:rPr lang="en-US" sz="1400" dirty="0" err="1" smtClean="0"/>
              <a:t>Piel</a:t>
            </a:r>
            <a:r>
              <a:rPr lang="en-US" sz="1400" dirty="0" smtClean="0"/>
              <a:t> but it’s </a:t>
            </a:r>
            <a:r>
              <a:rPr lang="en-US" sz="1400" dirty="0" err="1" smtClean="0"/>
              <a:t>Qal</a:t>
            </a:r>
            <a:r>
              <a:rPr lang="en-US" sz="1400" dirty="0" smtClean="0"/>
              <a:t>.</a:t>
            </a:r>
            <a:endParaRPr lang="en-US" sz="1400" dirty="0"/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7369521" y="1240325"/>
            <a:ext cx="701904" cy="23911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391400" y="2133600"/>
            <a:ext cx="1360051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Triply weak. </a:t>
            </a:r>
          </a:p>
          <a:p>
            <a:r>
              <a:rPr lang="en-US" sz="1400" i="1" dirty="0" smtClean="0"/>
              <a:t>Heh, </a:t>
            </a:r>
            <a:r>
              <a:rPr lang="en-US" sz="1400" i="1" dirty="0" err="1" smtClean="0"/>
              <a:t>Yod</a:t>
            </a:r>
            <a:r>
              <a:rPr lang="en-US" sz="1400" i="1" dirty="0" smtClean="0"/>
              <a:t>, Heh</a:t>
            </a:r>
            <a:endParaRPr lang="en-US" sz="1400" i="1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1942680"/>
              </p:ext>
            </p:extLst>
          </p:nvPr>
        </p:nvGraphicFramePr>
        <p:xfrm>
          <a:off x="533400" y="5313218"/>
          <a:ext cx="8054062" cy="131618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55993"/>
                <a:gridCol w="710628"/>
                <a:gridCol w="1381379"/>
                <a:gridCol w="1143000"/>
                <a:gridCol w="2603675"/>
                <a:gridCol w="1259387"/>
              </a:tblGrid>
              <a:tr h="381000">
                <a:tc>
                  <a:txBody>
                    <a:bodyPr/>
                    <a:lstStyle/>
                    <a:p>
                      <a:pPr algn="ctr" rtl="0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Root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Stem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Form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PGN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Function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Root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meaning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935182">
                <a:tc>
                  <a:txBody>
                    <a:bodyPr/>
                    <a:lstStyle/>
                    <a:p>
                      <a:pPr algn="ctr" rtl="0"/>
                      <a:r>
                        <a:rPr lang="he-IL" sz="3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היה</a:t>
                      </a:r>
                      <a:endParaRPr lang="en-US" sz="3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 err="1" smtClean="0">
                          <a:solidFill>
                            <a:srgbClr val="0000FF"/>
                          </a:solidFill>
                        </a:rPr>
                        <a:t>Qal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 err="1" smtClean="0">
                          <a:solidFill>
                            <a:srgbClr val="0000FF"/>
                          </a:solidFill>
                        </a:rPr>
                        <a:t>Wayyiqtol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3ms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Transition</a:t>
                      </a:r>
                      <a:r>
                        <a:rPr lang="en-US" baseline="0" dirty="0" smtClean="0">
                          <a:solidFill>
                            <a:srgbClr val="0000FF"/>
                          </a:solidFill>
                        </a:rPr>
                        <a:t> Marker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To be,</a:t>
                      </a:r>
                    </a:p>
                    <a:p>
                      <a:pPr algn="ctr" rtl="0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become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60927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en-US" dirty="0"/>
              <a:t>Historical Narrative transition marker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752600"/>
            <a:ext cx="8534400" cy="4648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Nota Bene:</a:t>
            </a:r>
          </a:p>
          <a:p>
            <a:r>
              <a:rPr lang="en-US" dirty="0" smtClean="0"/>
              <a:t>Even </a:t>
            </a:r>
            <a:r>
              <a:rPr lang="en-US" dirty="0" smtClean="0"/>
              <a:t>though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וַיְהִי</a:t>
            </a:r>
            <a:r>
              <a:rPr lang="en-US" dirty="0" smtClean="0"/>
              <a:t> is a </a:t>
            </a:r>
            <a:r>
              <a:rPr lang="en-US" dirty="0" err="1" smtClean="0"/>
              <a:t>wayyiqtol</a:t>
            </a:r>
            <a:r>
              <a:rPr lang="en-US" dirty="0" smtClean="0"/>
              <a:t> and the genre is Historical Narrative, it is </a:t>
            </a:r>
            <a:r>
              <a:rPr lang="en-US" b="1" dirty="0" smtClean="0"/>
              <a:t>off-line</a:t>
            </a:r>
            <a:r>
              <a:rPr lang="en-US" dirty="0" smtClean="0"/>
              <a:t>, not mainline.</a:t>
            </a:r>
          </a:p>
          <a:p>
            <a:r>
              <a:rPr lang="en-US" dirty="0" smtClean="0"/>
              <a:t>It is off-line because it is </a:t>
            </a:r>
            <a:r>
              <a:rPr lang="en-US" b="1" dirty="0" smtClean="0"/>
              <a:t>not</a:t>
            </a:r>
            <a:r>
              <a:rPr lang="en-US" dirty="0" smtClean="0"/>
              <a:t> describing the next event in the narrative. 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762000"/>
            <a:ext cx="91440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וַיְהִי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יְשַׁעְיָ֫הוּ לֹא יָצָא וּדְבַר־יְהוָה הָיָה אֵלָיו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3157781"/>
              </p:ext>
            </p:extLst>
          </p:nvPr>
        </p:nvGraphicFramePr>
        <p:xfrm>
          <a:off x="533400" y="5313218"/>
          <a:ext cx="8054062" cy="131618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55993"/>
                <a:gridCol w="710628"/>
                <a:gridCol w="1381379"/>
                <a:gridCol w="1143000"/>
                <a:gridCol w="2603675"/>
                <a:gridCol w="1259387"/>
              </a:tblGrid>
              <a:tr h="381000">
                <a:tc>
                  <a:txBody>
                    <a:bodyPr/>
                    <a:lstStyle/>
                    <a:p>
                      <a:pPr algn="ctr" rtl="0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Root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Stem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Form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PGN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Function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Root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meaning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935182">
                <a:tc>
                  <a:txBody>
                    <a:bodyPr/>
                    <a:lstStyle/>
                    <a:p>
                      <a:pPr algn="ctr" rtl="0"/>
                      <a:r>
                        <a:rPr lang="he-IL" sz="3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היה</a:t>
                      </a:r>
                      <a:endParaRPr lang="en-US" sz="3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 err="1" smtClean="0">
                          <a:solidFill>
                            <a:srgbClr val="0000FF"/>
                          </a:solidFill>
                        </a:rPr>
                        <a:t>Qal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 err="1" smtClean="0">
                          <a:solidFill>
                            <a:srgbClr val="0000FF"/>
                          </a:solidFill>
                        </a:rPr>
                        <a:t>Wayyiqtol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3ms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Transition</a:t>
                      </a:r>
                      <a:r>
                        <a:rPr lang="en-US" baseline="0" dirty="0" smtClean="0">
                          <a:solidFill>
                            <a:srgbClr val="0000FF"/>
                          </a:solidFill>
                        </a:rPr>
                        <a:t> Marker</a:t>
                      </a:r>
                    </a:p>
                    <a:p>
                      <a:pPr algn="ctr" rtl="0"/>
                      <a:r>
                        <a:rPr lang="en-US" baseline="0" dirty="0" smtClean="0">
                          <a:solidFill>
                            <a:srgbClr val="0000FF"/>
                          </a:solidFill>
                        </a:rPr>
                        <a:t>(off-the-line)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To be,</a:t>
                      </a:r>
                    </a:p>
                    <a:p>
                      <a:pPr algn="ctr" rtl="0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become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4039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Next three words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762000"/>
            <a:ext cx="91440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וַיְהִי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יְשַׁעְיָ֫הוּ לֹא יָצָא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וּדְבַר־יְהוָה הָיָה אֵלָיו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457200" y="1752600"/>
            <a:ext cx="82296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In the next 3 words we have an X-</a:t>
            </a:r>
            <a:r>
              <a:rPr lang="en-US" dirty="0" err="1" smtClean="0"/>
              <a:t>qatal</a:t>
            </a:r>
            <a:r>
              <a:rPr lang="en-US" dirty="0" smtClean="0"/>
              <a:t>.</a:t>
            </a:r>
          </a:p>
          <a:p>
            <a:r>
              <a:rPr lang="en-US" dirty="0" smtClean="0"/>
              <a:t>Identify the X</a:t>
            </a:r>
          </a:p>
          <a:p>
            <a:r>
              <a:rPr lang="en-US" dirty="0" smtClean="0"/>
              <a:t>Identify the </a:t>
            </a:r>
            <a:r>
              <a:rPr lang="en-US" dirty="0" err="1" smtClean="0"/>
              <a:t>qatal</a:t>
            </a:r>
            <a:endParaRPr lang="en-US" dirty="0" smtClean="0"/>
          </a:p>
          <a:p>
            <a:r>
              <a:rPr lang="en-US" dirty="0" smtClean="0"/>
              <a:t>How is the X related to the </a:t>
            </a:r>
            <a:r>
              <a:rPr lang="en-US" dirty="0" err="1" smtClean="0"/>
              <a:t>qatal</a:t>
            </a:r>
            <a:r>
              <a:rPr lang="en-US" dirty="0" smtClean="0"/>
              <a:t>?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57966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/>
              <a:t>Next three words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762000"/>
            <a:ext cx="91440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וַיְהִי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יְשַׁעְיָ֫הוּ לֹא יָצָא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וּדְבַר־יְהוָה הָיָה אֵלָיו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457200" y="1752600"/>
            <a:ext cx="82296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In the next 3 words we have an X-</a:t>
            </a:r>
            <a:r>
              <a:rPr lang="en-US" dirty="0" err="1" smtClean="0"/>
              <a:t>qatal</a:t>
            </a:r>
            <a:r>
              <a:rPr lang="en-US" dirty="0" smtClean="0"/>
              <a:t>.</a:t>
            </a:r>
          </a:p>
          <a:p>
            <a:r>
              <a:rPr lang="en-US" dirty="0" smtClean="0"/>
              <a:t>Identify the X</a:t>
            </a:r>
          </a:p>
          <a:p>
            <a:r>
              <a:rPr lang="en-US" dirty="0" smtClean="0"/>
              <a:t>Identify the </a:t>
            </a:r>
            <a:r>
              <a:rPr lang="en-US" dirty="0" err="1" smtClean="0"/>
              <a:t>qatal</a:t>
            </a:r>
            <a:endParaRPr lang="en-US" dirty="0" smtClean="0"/>
          </a:p>
          <a:p>
            <a:r>
              <a:rPr lang="en-US" dirty="0" smtClean="0"/>
              <a:t>How is the X related to the </a:t>
            </a:r>
            <a:r>
              <a:rPr lang="en-US" dirty="0" err="1" smtClean="0"/>
              <a:t>qatal</a:t>
            </a:r>
            <a:r>
              <a:rPr lang="en-US" dirty="0" smtClean="0"/>
              <a:t>?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95674" y="2482334"/>
            <a:ext cx="15888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יְשַׁעְיָ֫הוּ</a:t>
            </a:r>
            <a:r>
              <a:rPr lang="he-IL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(Isaiah)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95674" y="3048000"/>
            <a:ext cx="5485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יָצָא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553200" y="3657600"/>
            <a:ext cx="236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יְשַׁעְיָ֫הוּ</a:t>
            </a:r>
            <a:r>
              <a:rPr lang="he-IL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(Isaiah) is the subject of the </a:t>
            </a:r>
            <a:r>
              <a:rPr lang="en-US" dirty="0" err="1" smtClean="0">
                <a:solidFill>
                  <a:srgbClr val="FF0000"/>
                </a:solidFill>
              </a:rPr>
              <a:t>qatal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48673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 err="1"/>
              <a:t>Irrealis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762000"/>
            <a:ext cx="91440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וַיְהִי יְשַׁעְיָ֫הוּ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לֹא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יָצָא וּדְבַר־יְהוָה הָיָה אֵלָיו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457200" y="1752600"/>
            <a:ext cx="82296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לֹא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means “</a:t>
            </a:r>
            <a:r>
              <a:rPr lang="en-US" dirty="0" smtClean="0">
                <a:solidFill>
                  <a:srgbClr val="FF0000"/>
                </a:solidFill>
              </a:rPr>
              <a:t>no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not</a:t>
            </a:r>
            <a:r>
              <a:rPr lang="en-US" dirty="0" smtClean="0"/>
              <a:t>”</a:t>
            </a:r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Font typeface="Arial" pitchFamily="34" charset="0"/>
              <a:buNone/>
            </a:pP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79603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 err="1"/>
              <a:t>Irrealis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762000"/>
            <a:ext cx="91440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וַיְהִי יְשַׁעְיָ֫הוּ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לֹא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יָצָא וּדְבַר־יְהוָה הָיָה אֵלָיו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457200" y="1752600"/>
            <a:ext cx="82296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לֹא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means “</a:t>
            </a:r>
            <a:r>
              <a:rPr lang="en-US" dirty="0" smtClean="0">
                <a:solidFill>
                  <a:srgbClr val="FF0000"/>
                </a:solidFill>
              </a:rPr>
              <a:t>no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not</a:t>
            </a:r>
            <a:r>
              <a:rPr lang="en-US" dirty="0" smtClean="0"/>
              <a:t>”</a:t>
            </a:r>
          </a:p>
          <a:p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לֹא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converts a verb to </a:t>
            </a:r>
            <a:r>
              <a:rPr lang="en-US" dirty="0" err="1" smtClean="0">
                <a:solidFill>
                  <a:srgbClr val="FF0000"/>
                </a:solidFill>
              </a:rPr>
              <a:t>irrealis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i.e. a statement of what is </a:t>
            </a:r>
            <a:r>
              <a:rPr lang="en-US" i="1" dirty="0" smtClean="0"/>
              <a:t>not</a:t>
            </a:r>
            <a:r>
              <a:rPr lang="en-US" dirty="0" smtClean="0"/>
              <a:t> rather than what </a:t>
            </a:r>
            <a:r>
              <a:rPr lang="en-US" i="1" dirty="0" smtClean="0"/>
              <a:t>is</a:t>
            </a:r>
            <a:endParaRPr lang="en-US" i="1" dirty="0" smtClean="0">
              <a:solidFill>
                <a:srgbClr val="FF0000"/>
              </a:solidFill>
            </a:endParaRPr>
          </a:p>
          <a:p>
            <a:pPr marL="0" indent="0">
              <a:buFont typeface="Arial" pitchFamily="34" charset="0"/>
              <a:buNone/>
            </a:pP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87566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 err="1"/>
              <a:t>Irrealis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762000"/>
            <a:ext cx="91440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וַיְהִי יְשַׁעְיָ֫הוּ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לֹא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יָצָא וּדְבַר־יְהוָה הָיָה אֵלָיו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457200" y="1752600"/>
            <a:ext cx="82296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לֹא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means “</a:t>
            </a:r>
            <a:r>
              <a:rPr lang="en-US" dirty="0" smtClean="0">
                <a:solidFill>
                  <a:srgbClr val="FF0000"/>
                </a:solidFill>
              </a:rPr>
              <a:t>no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not</a:t>
            </a:r>
            <a:r>
              <a:rPr lang="en-US" dirty="0" smtClean="0"/>
              <a:t>”</a:t>
            </a:r>
          </a:p>
          <a:p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לֹא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converts a verb to </a:t>
            </a:r>
            <a:r>
              <a:rPr lang="en-US" dirty="0" err="1" smtClean="0">
                <a:solidFill>
                  <a:srgbClr val="FF0000"/>
                </a:solidFill>
              </a:rPr>
              <a:t>irrealis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i.e. a statement of what is not rather than what is</a:t>
            </a:r>
          </a:p>
          <a:p>
            <a:r>
              <a:rPr lang="en-US" dirty="0" smtClean="0"/>
              <a:t>Do not confuse </a:t>
            </a:r>
            <a:r>
              <a:rPr lang="he-IL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לֹא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/>
              <a:t>and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לוֹ</a:t>
            </a:r>
            <a:r>
              <a:rPr lang="fr-CA" dirty="0" smtClean="0">
                <a:solidFill>
                  <a:srgbClr val="0000FF"/>
                </a:solidFill>
              </a:rPr>
              <a:t> </a:t>
            </a:r>
            <a:r>
              <a:rPr lang="fr-CA" dirty="0" smtClean="0"/>
              <a:t>(</a:t>
            </a:r>
            <a:r>
              <a:rPr lang="en-US" dirty="0" smtClean="0"/>
              <a:t>“</a:t>
            </a:r>
            <a:r>
              <a:rPr lang="fr-CA" dirty="0" smtClean="0">
                <a:solidFill>
                  <a:srgbClr val="0000FF"/>
                </a:solidFill>
              </a:rPr>
              <a:t>to </a:t>
            </a:r>
            <a:r>
              <a:rPr lang="fr-CA" dirty="0" err="1" smtClean="0">
                <a:solidFill>
                  <a:srgbClr val="0000FF"/>
                </a:solidFill>
              </a:rPr>
              <a:t>him</a:t>
            </a:r>
            <a:r>
              <a:rPr lang="en-US" dirty="0" smtClean="0"/>
              <a:t>”</a:t>
            </a:r>
            <a:r>
              <a:rPr lang="fr-CA" dirty="0" smtClean="0"/>
              <a:t> or </a:t>
            </a:r>
            <a:r>
              <a:rPr lang="en-US" dirty="0" smtClean="0"/>
              <a:t>“</a:t>
            </a:r>
            <a:r>
              <a:rPr lang="fr-CA" dirty="0" err="1" smtClean="0">
                <a:solidFill>
                  <a:srgbClr val="0000FF"/>
                </a:solidFill>
              </a:rPr>
              <a:t>his</a:t>
            </a:r>
            <a:r>
              <a:rPr lang="en-US" dirty="0" smtClean="0"/>
              <a:t>”</a:t>
            </a:r>
            <a:r>
              <a:rPr lang="fr-CA" dirty="0" smtClean="0"/>
              <a:t>)</a:t>
            </a:r>
            <a:endParaRPr lang="en-US" dirty="0" smtClean="0"/>
          </a:p>
          <a:p>
            <a:pPr marL="0" indent="0">
              <a:buFont typeface="Arial" pitchFamily="34" charset="0"/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Font typeface="Arial" pitchFamily="34" charset="0"/>
              <a:buNone/>
            </a:pP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0881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143001"/>
            <a:ext cx="8534400" cy="4343399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Identify and read the Historical Narrative </a:t>
            </a:r>
            <a:r>
              <a:rPr lang="en-US" dirty="0">
                <a:solidFill>
                  <a:srgbClr val="0000FF"/>
                </a:solidFill>
              </a:rPr>
              <a:t>transition marker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וַיְהִי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Identify </a:t>
            </a:r>
            <a:r>
              <a:rPr lang="en-US" dirty="0"/>
              <a:t>and read </a:t>
            </a:r>
            <a:r>
              <a:rPr lang="en-US" dirty="0" err="1">
                <a:solidFill>
                  <a:srgbClr val="FF0000"/>
                </a:solidFill>
              </a:rPr>
              <a:t>irrealis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comments constructed with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לֹא</a:t>
            </a:r>
            <a:endParaRPr lang="he-IL" dirty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Begin constructing a </a:t>
            </a:r>
            <a:r>
              <a:rPr lang="en-US" dirty="0">
                <a:solidFill>
                  <a:srgbClr val="0000FF"/>
                </a:solidFill>
              </a:rPr>
              <a:t>discourse profile </a:t>
            </a:r>
            <a:r>
              <a:rPr lang="en-US" dirty="0"/>
              <a:t>scheme for Historical </a:t>
            </a:r>
            <a:r>
              <a:rPr lang="en-US" dirty="0" smtClean="0"/>
              <a:t>Narrative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Use an understanding of Hebrew clause construction to help identify </a:t>
            </a:r>
            <a:r>
              <a:rPr lang="en-US" dirty="0">
                <a:solidFill>
                  <a:srgbClr val="0000FF"/>
                </a:solidFill>
              </a:rPr>
              <a:t>clause </a:t>
            </a:r>
            <a:r>
              <a:rPr lang="en-US" dirty="0" smtClean="0">
                <a:solidFill>
                  <a:srgbClr val="0000FF"/>
                </a:solidFill>
              </a:rPr>
              <a:t>boundaries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5229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 err="1"/>
              <a:t>Irrealis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762000"/>
            <a:ext cx="91440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וַיְהִי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יְשַׁעְיָ֫הוּ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לֹא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יָצָא וּדְבַר־יְהוָה הָיָה אֵלָיו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11" name="Right Brace 10"/>
          <p:cNvSpPr/>
          <p:nvPr/>
        </p:nvSpPr>
        <p:spPr>
          <a:xfrm rot="5400000">
            <a:off x="7116591" y="1141750"/>
            <a:ext cx="340396" cy="612103"/>
          </a:xfrm>
          <a:prstGeom prst="rightBrace">
            <a:avLst/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Brace 11"/>
          <p:cNvSpPr/>
          <p:nvPr/>
        </p:nvSpPr>
        <p:spPr>
          <a:xfrm rot="5400000">
            <a:off x="6175270" y="932767"/>
            <a:ext cx="340396" cy="1030072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Brace 12"/>
          <p:cNvSpPr/>
          <p:nvPr/>
        </p:nvSpPr>
        <p:spPr>
          <a:xfrm rot="5400000">
            <a:off x="5316202" y="1295402"/>
            <a:ext cx="340396" cy="304801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Brace 14"/>
          <p:cNvSpPr/>
          <p:nvPr/>
        </p:nvSpPr>
        <p:spPr>
          <a:xfrm rot="5400000">
            <a:off x="4744702" y="1181103"/>
            <a:ext cx="340396" cy="533401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ontent Placeholder 3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114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Translate the elements.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71897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 err="1"/>
              <a:t>Irrealis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762000"/>
            <a:ext cx="91440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וַיְהִי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יְשַׁעְיָ֫הוּ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לֹא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יָצָא וּדְבַר־יְהוָה הָיָה אֵלָיו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034642" y="1828800"/>
            <a:ext cx="1709122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i="1" dirty="0">
                <a:solidFill>
                  <a:srgbClr val="0000FF"/>
                </a:solidFill>
              </a:rPr>
              <a:t>a</a:t>
            </a:r>
            <a:r>
              <a:rPr lang="en-US" i="1" dirty="0" smtClean="0">
                <a:solidFill>
                  <a:srgbClr val="0000FF"/>
                </a:solidFill>
              </a:rPr>
              <a:t>nd it happened</a:t>
            </a:r>
            <a:endParaRPr lang="en-US" i="1" dirty="0">
              <a:solidFill>
                <a:srgbClr val="0000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964692" y="1828800"/>
            <a:ext cx="740908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i="1" dirty="0" smtClean="0"/>
              <a:t>Isaiah</a:t>
            </a:r>
            <a:endParaRPr lang="en-US" i="1" dirty="0"/>
          </a:p>
        </p:txBody>
      </p:sp>
      <p:sp>
        <p:nvSpPr>
          <p:cNvPr id="9" name="TextBox 8"/>
          <p:cNvSpPr txBox="1"/>
          <p:nvPr/>
        </p:nvSpPr>
        <p:spPr>
          <a:xfrm>
            <a:off x="5239952" y="1828800"/>
            <a:ext cx="515036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>
                <a:solidFill>
                  <a:srgbClr val="FF0000"/>
                </a:solidFill>
              </a:rPr>
              <a:t>not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11" name="Right Brace 10"/>
          <p:cNvSpPr/>
          <p:nvPr/>
        </p:nvSpPr>
        <p:spPr>
          <a:xfrm rot="5400000">
            <a:off x="7116591" y="1141750"/>
            <a:ext cx="340396" cy="612103"/>
          </a:xfrm>
          <a:prstGeom prst="rightBrace">
            <a:avLst/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Brace 11"/>
          <p:cNvSpPr/>
          <p:nvPr/>
        </p:nvSpPr>
        <p:spPr>
          <a:xfrm rot="5400000">
            <a:off x="6175270" y="932767"/>
            <a:ext cx="340396" cy="1030072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Brace 12"/>
          <p:cNvSpPr/>
          <p:nvPr/>
        </p:nvSpPr>
        <p:spPr>
          <a:xfrm rot="5400000">
            <a:off x="5316202" y="1295402"/>
            <a:ext cx="340396" cy="304801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733800" y="1828800"/>
            <a:ext cx="1371600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h</a:t>
            </a:r>
            <a:r>
              <a:rPr lang="en-US" i="1" dirty="0" smtClean="0"/>
              <a:t>e went out</a:t>
            </a:r>
            <a:endParaRPr lang="en-US" i="1" dirty="0"/>
          </a:p>
        </p:txBody>
      </p:sp>
      <p:sp>
        <p:nvSpPr>
          <p:cNvPr id="15" name="Right Brace 14"/>
          <p:cNvSpPr/>
          <p:nvPr/>
        </p:nvSpPr>
        <p:spPr>
          <a:xfrm rot="5400000">
            <a:off x="4744702" y="1181103"/>
            <a:ext cx="340396" cy="533401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8366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 err="1"/>
              <a:t>Irrealis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762000"/>
            <a:ext cx="91440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וַיְהִי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יְשַׁעְיָ֫הוּ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לֹא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יָצָא וּדְבַר־יְהוָה הָיָה אֵלָיו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034642" y="1828800"/>
            <a:ext cx="1709122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i="1" dirty="0">
                <a:solidFill>
                  <a:srgbClr val="0000FF"/>
                </a:solidFill>
              </a:rPr>
              <a:t>a</a:t>
            </a:r>
            <a:r>
              <a:rPr lang="en-US" i="1" dirty="0" smtClean="0">
                <a:solidFill>
                  <a:srgbClr val="0000FF"/>
                </a:solidFill>
              </a:rPr>
              <a:t>nd it happened</a:t>
            </a:r>
            <a:endParaRPr lang="en-US" i="1" dirty="0">
              <a:solidFill>
                <a:srgbClr val="0000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964692" y="1828800"/>
            <a:ext cx="740908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i="1" dirty="0" smtClean="0"/>
              <a:t>Isaiah</a:t>
            </a:r>
            <a:endParaRPr lang="en-US" i="1" dirty="0"/>
          </a:p>
        </p:txBody>
      </p:sp>
      <p:sp>
        <p:nvSpPr>
          <p:cNvPr id="9" name="TextBox 8"/>
          <p:cNvSpPr txBox="1"/>
          <p:nvPr/>
        </p:nvSpPr>
        <p:spPr>
          <a:xfrm>
            <a:off x="5239952" y="1828800"/>
            <a:ext cx="515036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>
                <a:solidFill>
                  <a:srgbClr val="FF0000"/>
                </a:solidFill>
              </a:rPr>
              <a:t>not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11" name="Right Brace 10"/>
          <p:cNvSpPr/>
          <p:nvPr/>
        </p:nvSpPr>
        <p:spPr>
          <a:xfrm rot="5400000">
            <a:off x="7116591" y="1141750"/>
            <a:ext cx="340396" cy="612103"/>
          </a:xfrm>
          <a:prstGeom prst="rightBrace">
            <a:avLst/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Brace 11"/>
          <p:cNvSpPr/>
          <p:nvPr/>
        </p:nvSpPr>
        <p:spPr>
          <a:xfrm rot="5400000">
            <a:off x="6175270" y="932767"/>
            <a:ext cx="340396" cy="1030072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Brace 12"/>
          <p:cNvSpPr/>
          <p:nvPr/>
        </p:nvSpPr>
        <p:spPr>
          <a:xfrm rot="5400000">
            <a:off x="5316202" y="1295402"/>
            <a:ext cx="340396" cy="304801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733800" y="1828800"/>
            <a:ext cx="1371600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h</a:t>
            </a:r>
            <a:r>
              <a:rPr lang="en-US" i="1" dirty="0" smtClean="0"/>
              <a:t>e went out</a:t>
            </a:r>
            <a:endParaRPr lang="en-US" i="1" dirty="0"/>
          </a:p>
        </p:txBody>
      </p:sp>
      <p:sp>
        <p:nvSpPr>
          <p:cNvPr id="15" name="Right Brace 14"/>
          <p:cNvSpPr/>
          <p:nvPr/>
        </p:nvSpPr>
        <p:spPr>
          <a:xfrm rot="5400000">
            <a:off x="4744702" y="1181103"/>
            <a:ext cx="340396" cy="533401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Brace 15"/>
          <p:cNvSpPr/>
          <p:nvPr/>
        </p:nvSpPr>
        <p:spPr>
          <a:xfrm rot="5400000">
            <a:off x="5544802" y="1311946"/>
            <a:ext cx="340396" cy="2288504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4456448" y="2743200"/>
            <a:ext cx="2517104" cy="36933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X-</a:t>
            </a:r>
            <a:r>
              <a:rPr lang="en-US" dirty="0" err="1" smtClean="0"/>
              <a:t>qatal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52669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 err="1"/>
              <a:t>Irrealis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762000"/>
            <a:ext cx="91440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וַיְהִי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יְשַׁעְיָ֫הוּ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לֹא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יָצָא וּדְבַר־יְהוָה הָיָה אֵלָיו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034642" y="1828800"/>
            <a:ext cx="1709122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i="1" dirty="0">
                <a:solidFill>
                  <a:srgbClr val="0000FF"/>
                </a:solidFill>
              </a:rPr>
              <a:t>a</a:t>
            </a:r>
            <a:r>
              <a:rPr lang="en-US" i="1" dirty="0" smtClean="0">
                <a:solidFill>
                  <a:srgbClr val="0000FF"/>
                </a:solidFill>
              </a:rPr>
              <a:t>nd it happened</a:t>
            </a:r>
            <a:endParaRPr lang="en-US" i="1" dirty="0">
              <a:solidFill>
                <a:srgbClr val="0000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964692" y="1828800"/>
            <a:ext cx="740908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i="1" dirty="0" smtClean="0"/>
              <a:t>Isaiah</a:t>
            </a:r>
            <a:endParaRPr lang="en-US" i="1" dirty="0"/>
          </a:p>
        </p:txBody>
      </p:sp>
      <p:sp>
        <p:nvSpPr>
          <p:cNvPr id="9" name="TextBox 8"/>
          <p:cNvSpPr txBox="1"/>
          <p:nvPr/>
        </p:nvSpPr>
        <p:spPr>
          <a:xfrm>
            <a:off x="5239952" y="1828800"/>
            <a:ext cx="515036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>
                <a:solidFill>
                  <a:srgbClr val="FF0000"/>
                </a:solidFill>
              </a:rPr>
              <a:t>not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11" name="Right Brace 10"/>
          <p:cNvSpPr/>
          <p:nvPr/>
        </p:nvSpPr>
        <p:spPr>
          <a:xfrm rot="5400000">
            <a:off x="7116591" y="1141750"/>
            <a:ext cx="340396" cy="612103"/>
          </a:xfrm>
          <a:prstGeom prst="rightBrace">
            <a:avLst/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Brace 11"/>
          <p:cNvSpPr/>
          <p:nvPr/>
        </p:nvSpPr>
        <p:spPr>
          <a:xfrm rot="5400000">
            <a:off x="6175270" y="932767"/>
            <a:ext cx="340396" cy="1030072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Brace 12"/>
          <p:cNvSpPr/>
          <p:nvPr/>
        </p:nvSpPr>
        <p:spPr>
          <a:xfrm rot="5400000">
            <a:off x="5316202" y="1295402"/>
            <a:ext cx="340396" cy="304801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733800" y="1828800"/>
            <a:ext cx="1371600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h</a:t>
            </a:r>
            <a:r>
              <a:rPr lang="en-US" i="1" dirty="0" smtClean="0"/>
              <a:t>e went out</a:t>
            </a:r>
            <a:endParaRPr lang="en-US" i="1" dirty="0"/>
          </a:p>
        </p:txBody>
      </p:sp>
      <p:sp>
        <p:nvSpPr>
          <p:cNvPr id="15" name="Right Brace 14"/>
          <p:cNvSpPr/>
          <p:nvPr/>
        </p:nvSpPr>
        <p:spPr>
          <a:xfrm rot="5400000">
            <a:off x="4744702" y="1181103"/>
            <a:ext cx="340396" cy="533401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Brace 15"/>
          <p:cNvSpPr/>
          <p:nvPr/>
        </p:nvSpPr>
        <p:spPr>
          <a:xfrm rot="5400000">
            <a:off x="5544802" y="1311946"/>
            <a:ext cx="340396" cy="2288504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4456448" y="2743200"/>
            <a:ext cx="2517104" cy="36933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X-</a:t>
            </a:r>
            <a:r>
              <a:rPr lang="en-US" dirty="0" err="1" smtClean="0"/>
              <a:t>qatal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733800" y="3276600"/>
            <a:ext cx="3962400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 smtClean="0"/>
              <a:t>It was Isaiah who was </a:t>
            </a:r>
            <a:r>
              <a:rPr lang="en-US" i="1" dirty="0" smtClean="0">
                <a:solidFill>
                  <a:srgbClr val="FF0000"/>
                </a:solidFill>
              </a:rPr>
              <a:t>not</a:t>
            </a:r>
            <a:r>
              <a:rPr lang="en-US" i="1" dirty="0" smtClean="0"/>
              <a:t> a goer forth</a:t>
            </a:r>
            <a:endParaRPr lang="en-US" i="1" dirty="0"/>
          </a:p>
        </p:txBody>
      </p:sp>
      <p:sp>
        <p:nvSpPr>
          <p:cNvPr id="19" name="TextBox 18"/>
          <p:cNvSpPr txBox="1"/>
          <p:nvPr/>
        </p:nvSpPr>
        <p:spPr>
          <a:xfrm>
            <a:off x="3733800" y="3733800"/>
            <a:ext cx="3962400" cy="369332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i="1" dirty="0" smtClean="0"/>
              <a:t>It was Isaiah who </a:t>
            </a:r>
            <a:r>
              <a:rPr lang="en-US" i="1" dirty="0" smtClean="0"/>
              <a:t>did not go out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9320897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 err="1"/>
              <a:t>Irrealis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762000"/>
            <a:ext cx="91440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וַיְהִי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יְשַׁעְיָ֫הוּ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לֹא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יָצָא וּדְבַר־יְהוָה הָיָה אֵלָיו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034642" y="1828800"/>
            <a:ext cx="1709122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i="1" dirty="0">
                <a:solidFill>
                  <a:srgbClr val="0000FF"/>
                </a:solidFill>
              </a:rPr>
              <a:t>a</a:t>
            </a:r>
            <a:r>
              <a:rPr lang="en-US" i="1" dirty="0" smtClean="0">
                <a:solidFill>
                  <a:srgbClr val="0000FF"/>
                </a:solidFill>
              </a:rPr>
              <a:t>nd it happened</a:t>
            </a:r>
            <a:endParaRPr lang="en-US" i="1" dirty="0">
              <a:solidFill>
                <a:srgbClr val="0000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964692" y="1828800"/>
            <a:ext cx="740908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i="1" dirty="0" smtClean="0"/>
              <a:t>Isaiah</a:t>
            </a:r>
            <a:endParaRPr lang="en-US" i="1" dirty="0"/>
          </a:p>
        </p:txBody>
      </p:sp>
      <p:sp>
        <p:nvSpPr>
          <p:cNvPr id="9" name="TextBox 8"/>
          <p:cNvSpPr txBox="1"/>
          <p:nvPr/>
        </p:nvSpPr>
        <p:spPr>
          <a:xfrm>
            <a:off x="5239952" y="1828800"/>
            <a:ext cx="515036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>
                <a:solidFill>
                  <a:srgbClr val="FF0000"/>
                </a:solidFill>
              </a:rPr>
              <a:t>not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11" name="Right Brace 10"/>
          <p:cNvSpPr/>
          <p:nvPr/>
        </p:nvSpPr>
        <p:spPr>
          <a:xfrm rot="5400000">
            <a:off x="7116591" y="1141750"/>
            <a:ext cx="340396" cy="612103"/>
          </a:xfrm>
          <a:prstGeom prst="rightBrace">
            <a:avLst/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Brace 11"/>
          <p:cNvSpPr/>
          <p:nvPr/>
        </p:nvSpPr>
        <p:spPr>
          <a:xfrm rot="5400000">
            <a:off x="6175270" y="932767"/>
            <a:ext cx="340396" cy="1030072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Brace 12"/>
          <p:cNvSpPr/>
          <p:nvPr/>
        </p:nvSpPr>
        <p:spPr>
          <a:xfrm rot="5400000">
            <a:off x="5316202" y="1295402"/>
            <a:ext cx="340396" cy="304801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733800" y="1828800"/>
            <a:ext cx="1371600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h</a:t>
            </a:r>
            <a:r>
              <a:rPr lang="en-US" i="1" dirty="0" smtClean="0"/>
              <a:t>e went out</a:t>
            </a:r>
            <a:endParaRPr lang="en-US" i="1" dirty="0"/>
          </a:p>
        </p:txBody>
      </p:sp>
      <p:sp>
        <p:nvSpPr>
          <p:cNvPr id="15" name="Right Brace 14"/>
          <p:cNvSpPr/>
          <p:nvPr/>
        </p:nvSpPr>
        <p:spPr>
          <a:xfrm rot="5400000">
            <a:off x="4744702" y="1181103"/>
            <a:ext cx="340396" cy="533401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Brace 15"/>
          <p:cNvSpPr/>
          <p:nvPr/>
        </p:nvSpPr>
        <p:spPr>
          <a:xfrm rot="5400000">
            <a:off x="5544802" y="1311946"/>
            <a:ext cx="340396" cy="2288504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4456448" y="2743200"/>
            <a:ext cx="2517104" cy="36933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X-</a:t>
            </a:r>
            <a:r>
              <a:rPr lang="en-US" dirty="0" err="1" smtClean="0"/>
              <a:t>qatal</a:t>
            </a:r>
            <a:endParaRPr lang="en-US" dirty="0"/>
          </a:p>
        </p:txBody>
      </p:sp>
      <p:sp>
        <p:nvSpPr>
          <p:cNvPr id="20" name="Content Placeholder 3"/>
          <p:cNvSpPr txBox="1">
            <a:spLocks/>
          </p:cNvSpPr>
          <p:nvPr/>
        </p:nvSpPr>
        <p:spPr>
          <a:xfrm>
            <a:off x="228600" y="4198545"/>
            <a:ext cx="8763000" cy="2354655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>
                <a:cs typeface="SBL Hebrew" panose="02000000000000000000" pitchFamily="2" charset="-79"/>
              </a:rPr>
              <a:t>Translation of first clause:</a:t>
            </a:r>
          </a:p>
          <a:p>
            <a:pPr marL="568325"/>
            <a:r>
              <a:rPr lang="en-US" dirty="0" smtClean="0">
                <a:cs typeface="SBL Hebrew" panose="02000000000000000000" pitchFamily="2" charset="-79"/>
              </a:rPr>
              <a:t>“</a:t>
            </a:r>
            <a:r>
              <a:rPr lang="en-US" dirty="0" smtClean="0">
                <a:solidFill>
                  <a:srgbClr val="0000FF"/>
                </a:solidFill>
                <a:cs typeface="SBL Hebrew" panose="02000000000000000000" pitchFamily="2" charset="-79"/>
              </a:rPr>
              <a:t>And it happened </a:t>
            </a:r>
            <a:r>
              <a:rPr lang="en-US" dirty="0" smtClean="0">
                <a:cs typeface="SBL Hebrew" panose="02000000000000000000" pitchFamily="2" charset="-79"/>
              </a:rPr>
              <a:t>that it was Isaiah who was not a goer </a:t>
            </a:r>
            <a:r>
              <a:rPr lang="en-US" dirty="0" smtClean="0">
                <a:cs typeface="SBL Hebrew" panose="02000000000000000000" pitchFamily="2" charset="-79"/>
              </a:rPr>
              <a:t>forth / did not go out” </a:t>
            </a:r>
            <a:endParaRPr lang="en-US" dirty="0" smtClean="0">
              <a:cs typeface="SBL Hebrew" panose="02000000000000000000" pitchFamily="2" charset="-79"/>
            </a:endParaRPr>
          </a:p>
          <a:p>
            <a:pPr marL="225425" indent="0">
              <a:buNone/>
              <a:tabLst>
                <a:tab pos="687388" algn="l"/>
              </a:tabLst>
            </a:pPr>
            <a:r>
              <a:rPr lang="en-US" dirty="0" smtClean="0">
                <a:cs typeface="SBL Hebrew" panose="02000000000000000000" pitchFamily="2" charset="-79"/>
              </a:rPr>
              <a:t>	Or simply</a:t>
            </a:r>
          </a:p>
          <a:p>
            <a:pPr marL="568325"/>
            <a:r>
              <a:rPr lang="en-US" dirty="0" smtClean="0">
                <a:cs typeface="SBL Hebrew" panose="02000000000000000000" pitchFamily="2" charset="-79"/>
              </a:rPr>
              <a:t>“</a:t>
            </a:r>
            <a:r>
              <a:rPr lang="en-US" dirty="0">
                <a:solidFill>
                  <a:srgbClr val="0000FF"/>
                </a:solidFill>
                <a:cs typeface="SBL Hebrew" panose="02000000000000000000" pitchFamily="2" charset="-79"/>
              </a:rPr>
              <a:t>I</a:t>
            </a:r>
            <a:r>
              <a:rPr lang="en-US" dirty="0" smtClean="0">
                <a:solidFill>
                  <a:srgbClr val="0000FF"/>
                </a:solidFill>
                <a:cs typeface="SBL Hebrew" panose="02000000000000000000" pitchFamily="2" charset="-79"/>
              </a:rPr>
              <a:t>t </a:t>
            </a:r>
            <a:r>
              <a:rPr lang="en-US" dirty="0">
                <a:solidFill>
                  <a:srgbClr val="0000FF"/>
                </a:solidFill>
                <a:cs typeface="SBL Hebrew" panose="02000000000000000000" pitchFamily="2" charset="-79"/>
              </a:rPr>
              <a:t>was </a:t>
            </a:r>
            <a:r>
              <a:rPr lang="en-US" dirty="0">
                <a:cs typeface="SBL Hebrew" panose="02000000000000000000" pitchFamily="2" charset="-79"/>
              </a:rPr>
              <a:t>Isaiah who was not a goer </a:t>
            </a:r>
            <a:r>
              <a:rPr lang="en-US" dirty="0" smtClean="0">
                <a:cs typeface="SBL Hebrew" panose="02000000000000000000" pitchFamily="2" charset="-79"/>
              </a:rPr>
              <a:t>forth / did not go out”</a:t>
            </a:r>
            <a:endParaRPr lang="en-US" dirty="0" smtClean="0">
              <a:cs typeface="SBL Hebrew" panose="02000000000000000000" pitchFamily="2" charset="-79"/>
            </a:endParaRPr>
          </a:p>
          <a:p>
            <a:pPr marL="0" indent="0">
              <a:buNone/>
            </a:pPr>
            <a:r>
              <a:rPr lang="en-US" dirty="0" smtClean="0">
                <a:cs typeface="SBL Hebrew" panose="02000000000000000000" pitchFamily="2" charset="-79"/>
              </a:rPr>
              <a:t>The transition marker </a:t>
            </a:r>
            <a:r>
              <a:rPr lang="he-IL" dirty="0">
                <a:cs typeface="SBL Hebrew" panose="02000000000000000000" pitchFamily="2" charset="-79"/>
              </a:rPr>
              <a:t>וַיְהִי</a:t>
            </a:r>
            <a:r>
              <a:rPr lang="en-US" dirty="0" smtClean="0">
                <a:cs typeface="SBL Hebrew" panose="02000000000000000000" pitchFamily="2" charset="-79"/>
              </a:rPr>
              <a:t> is often left untranslated in English.</a:t>
            </a:r>
          </a:p>
          <a:p>
            <a:endParaRPr lang="en-US" dirty="0" smtClean="0">
              <a:cs typeface="SBL Hebrew" panose="02000000000000000000" pitchFamily="2" charset="-79"/>
            </a:endParaRPr>
          </a:p>
          <a:p>
            <a:endParaRPr lang="en-US" dirty="0" smtClean="0">
              <a:cs typeface="SBL Hebrew" panose="02000000000000000000" pitchFamily="2" charset="-79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733800" y="3276600"/>
            <a:ext cx="3962400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 smtClean="0"/>
              <a:t>It was Isaiah who was </a:t>
            </a:r>
            <a:r>
              <a:rPr lang="en-US" i="1" dirty="0" smtClean="0">
                <a:solidFill>
                  <a:srgbClr val="FF0000"/>
                </a:solidFill>
              </a:rPr>
              <a:t>not</a:t>
            </a:r>
            <a:r>
              <a:rPr lang="en-US" i="1" dirty="0" smtClean="0"/>
              <a:t> a goer forth</a:t>
            </a:r>
            <a:endParaRPr lang="en-US" i="1" dirty="0"/>
          </a:p>
        </p:txBody>
      </p:sp>
      <p:sp>
        <p:nvSpPr>
          <p:cNvPr id="21" name="TextBox 20"/>
          <p:cNvSpPr txBox="1"/>
          <p:nvPr/>
        </p:nvSpPr>
        <p:spPr>
          <a:xfrm>
            <a:off x="3733800" y="3733800"/>
            <a:ext cx="3962400" cy="369332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i="1" dirty="0" smtClean="0"/>
              <a:t>It was Isaiah who </a:t>
            </a:r>
            <a:r>
              <a:rPr lang="en-US" i="1" dirty="0" smtClean="0"/>
              <a:t>did not go out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40007720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 err="1"/>
              <a:t>Irrealis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762000"/>
            <a:ext cx="91440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וַיְהִי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יְשַׁעְיָ֫הוּ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לֹא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יָצָא וּדְבַר־יְהוָה הָיָה אֵלָיו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034642" y="1828800"/>
            <a:ext cx="1709122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i="1" dirty="0">
                <a:solidFill>
                  <a:srgbClr val="0000FF"/>
                </a:solidFill>
              </a:rPr>
              <a:t>a</a:t>
            </a:r>
            <a:r>
              <a:rPr lang="en-US" i="1" dirty="0" smtClean="0">
                <a:solidFill>
                  <a:srgbClr val="0000FF"/>
                </a:solidFill>
              </a:rPr>
              <a:t>nd it happened</a:t>
            </a:r>
            <a:endParaRPr lang="en-US" i="1" dirty="0">
              <a:solidFill>
                <a:srgbClr val="0000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964692" y="1828800"/>
            <a:ext cx="740908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i="1" dirty="0" smtClean="0"/>
              <a:t>Isaiah</a:t>
            </a:r>
            <a:endParaRPr lang="en-US" i="1" dirty="0"/>
          </a:p>
        </p:txBody>
      </p:sp>
      <p:sp>
        <p:nvSpPr>
          <p:cNvPr id="9" name="TextBox 8"/>
          <p:cNvSpPr txBox="1"/>
          <p:nvPr/>
        </p:nvSpPr>
        <p:spPr>
          <a:xfrm>
            <a:off x="5239952" y="1828800"/>
            <a:ext cx="515036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>
                <a:solidFill>
                  <a:srgbClr val="FF0000"/>
                </a:solidFill>
              </a:rPr>
              <a:t>not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11" name="Right Brace 10"/>
          <p:cNvSpPr/>
          <p:nvPr/>
        </p:nvSpPr>
        <p:spPr>
          <a:xfrm rot="5400000">
            <a:off x="7116591" y="1141750"/>
            <a:ext cx="340396" cy="612103"/>
          </a:xfrm>
          <a:prstGeom prst="rightBrace">
            <a:avLst/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Brace 11"/>
          <p:cNvSpPr/>
          <p:nvPr/>
        </p:nvSpPr>
        <p:spPr>
          <a:xfrm rot="5400000">
            <a:off x="6175270" y="932767"/>
            <a:ext cx="340396" cy="1030072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Brace 12"/>
          <p:cNvSpPr/>
          <p:nvPr/>
        </p:nvSpPr>
        <p:spPr>
          <a:xfrm rot="5400000">
            <a:off x="5316202" y="1295402"/>
            <a:ext cx="340396" cy="304801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733800" y="1828800"/>
            <a:ext cx="1371600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h</a:t>
            </a:r>
            <a:r>
              <a:rPr lang="en-US" i="1" dirty="0" smtClean="0"/>
              <a:t>e went out</a:t>
            </a:r>
            <a:endParaRPr lang="en-US" i="1" dirty="0"/>
          </a:p>
        </p:txBody>
      </p:sp>
      <p:sp>
        <p:nvSpPr>
          <p:cNvPr id="15" name="Right Brace 14"/>
          <p:cNvSpPr/>
          <p:nvPr/>
        </p:nvSpPr>
        <p:spPr>
          <a:xfrm rot="5400000">
            <a:off x="4744702" y="1181103"/>
            <a:ext cx="340396" cy="533401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Brace 15"/>
          <p:cNvSpPr/>
          <p:nvPr/>
        </p:nvSpPr>
        <p:spPr>
          <a:xfrm rot="5400000">
            <a:off x="5544802" y="1311946"/>
            <a:ext cx="340396" cy="2288504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4456448" y="2743200"/>
            <a:ext cx="2517104" cy="36933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X-</a:t>
            </a:r>
            <a:r>
              <a:rPr lang="en-US" dirty="0" err="1" smtClean="0"/>
              <a:t>qatal</a:t>
            </a:r>
            <a:endParaRPr lang="en-US" dirty="0"/>
          </a:p>
        </p:txBody>
      </p:sp>
      <p:sp>
        <p:nvSpPr>
          <p:cNvPr id="20" name="Content Placeholder 3"/>
          <p:cNvSpPr txBox="1">
            <a:spLocks/>
          </p:cNvSpPr>
          <p:nvPr/>
        </p:nvSpPr>
        <p:spPr>
          <a:xfrm>
            <a:off x="228600" y="4427145"/>
            <a:ext cx="8763000" cy="212605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cs typeface="SBL Hebrew" panose="02000000000000000000" pitchFamily="2" charset="-79"/>
              </a:rPr>
              <a:t>RULE: The conversion of any verb to </a:t>
            </a:r>
            <a:r>
              <a:rPr lang="en-US" b="1" dirty="0" err="1">
                <a:solidFill>
                  <a:srgbClr val="FF0000"/>
                </a:solidFill>
                <a:cs typeface="SBL Hebrew" panose="02000000000000000000" pitchFamily="2" charset="-79"/>
              </a:rPr>
              <a:t>irrealis</a:t>
            </a:r>
            <a:r>
              <a:rPr lang="en-US" dirty="0">
                <a:cs typeface="SBL Hebrew" panose="02000000000000000000" pitchFamily="2" charset="-79"/>
              </a:rPr>
              <a:t>, that is, </a:t>
            </a:r>
            <a:r>
              <a:rPr lang="en-US" b="1" dirty="0">
                <a:cs typeface="SBL Hebrew" panose="02000000000000000000" pitchFamily="2" charset="-79"/>
              </a:rPr>
              <a:t>a statement of what is </a:t>
            </a:r>
            <a:r>
              <a:rPr lang="en-US" b="1" i="1" dirty="0">
                <a:cs typeface="SBL Hebrew" panose="02000000000000000000" pitchFamily="2" charset="-79"/>
              </a:rPr>
              <a:t>not</a:t>
            </a:r>
            <a:r>
              <a:rPr lang="en-US" b="1" dirty="0">
                <a:cs typeface="SBL Hebrew" panose="02000000000000000000" pitchFamily="2" charset="-79"/>
              </a:rPr>
              <a:t> rather than what </a:t>
            </a:r>
            <a:r>
              <a:rPr lang="en-US" b="1" i="1" dirty="0">
                <a:cs typeface="SBL Hebrew" panose="02000000000000000000" pitchFamily="2" charset="-79"/>
              </a:rPr>
              <a:t>is</a:t>
            </a:r>
            <a:r>
              <a:rPr lang="en-US" dirty="0">
                <a:cs typeface="SBL Hebrew" panose="02000000000000000000" pitchFamily="2" charset="-79"/>
              </a:rPr>
              <a:t>, by the </a:t>
            </a:r>
            <a:r>
              <a:rPr lang="en-US" dirty="0" smtClean="0">
                <a:cs typeface="SBL Hebrew" panose="02000000000000000000" pitchFamily="2" charset="-79"/>
              </a:rPr>
              <a:t>word</a:t>
            </a:r>
            <a:r>
              <a:rPr lang="he-IL" b="1" dirty="0" smtClean="0">
                <a:solidFill>
                  <a:srgbClr val="FF0000"/>
                </a:solidFill>
                <a:cs typeface="SBL Hebrew" panose="02000000000000000000" pitchFamily="2" charset="-79"/>
              </a:rPr>
              <a:t>לֹא</a:t>
            </a:r>
            <a:r>
              <a:rPr lang="he-IL" dirty="0" smtClean="0">
                <a:solidFill>
                  <a:srgbClr val="FF0000"/>
                </a:solidFill>
                <a:cs typeface="SBL Hebrew" panose="02000000000000000000" pitchFamily="2" charset="-79"/>
              </a:rPr>
              <a:t> </a:t>
            </a:r>
            <a:r>
              <a:rPr lang="en-US" dirty="0" smtClean="0">
                <a:solidFill>
                  <a:srgbClr val="FF0000"/>
                </a:solidFill>
                <a:cs typeface="SBL Hebrew" panose="02000000000000000000" pitchFamily="2" charset="-79"/>
              </a:rPr>
              <a:t> </a:t>
            </a:r>
            <a:r>
              <a:rPr lang="en-US" dirty="0" smtClean="0">
                <a:cs typeface="SBL Hebrew" panose="02000000000000000000" pitchFamily="2" charset="-79"/>
              </a:rPr>
              <a:t>moves </a:t>
            </a:r>
            <a:r>
              <a:rPr lang="en-US" dirty="0">
                <a:cs typeface="SBL Hebrew" panose="02000000000000000000" pitchFamily="2" charset="-79"/>
              </a:rPr>
              <a:t>the verb form to the lowest place in the </a:t>
            </a:r>
            <a:r>
              <a:rPr lang="en-US" b="1" dirty="0">
                <a:cs typeface="SBL Hebrew" panose="02000000000000000000" pitchFamily="2" charset="-79"/>
              </a:rPr>
              <a:t>discourse profile scheme </a:t>
            </a:r>
            <a:r>
              <a:rPr lang="en-US" dirty="0">
                <a:cs typeface="SBL Hebrew" panose="02000000000000000000" pitchFamily="2" charset="-79"/>
              </a:rPr>
              <a:t>of a genre.</a:t>
            </a:r>
            <a:endParaRPr lang="en-US" dirty="0" smtClean="0">
              <a:cs typeface="SBL Hebrew" panose="02000000000000000000" pitchFamily="2" charset="-79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733800" y="3276600"/>
            <a:ext cx="3962400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 smtClean="0"/>
              <a:t>It was Isaiah who was </a:t>
            </a:r>
            <a:r>
              <a:rPr lang="en-US" i="1" dirty="0" smtClean="0">
                <a:solidFill>
                  <a:srgbClr val="FF0000"/>
                </a:solidFill>
              </a:rPr>
              <a:t>not</a:t>
            </a:r>
            <a:r>
              <a:rPr lang="en-US" i="1" dirty="0" smtClean="0"/>
              <a:t> a goer forth</a:t>
            </a:r>
            <a:endParaRPr lang="en-US" i="1" dirty="0"/>
          </a:p>
        </p:txBody>
      </p:sp>
      <p:sp>
        <p:nvSpPr>
          <p:cNvPr id="21" name="TextBox 20"/>
          <p:cNvSpPr txBox="1"/>
          <p:nvPr/>
        </p:nvSpPr>
        <p:spPr>
          <a:xfrm>
            <a:off x="3733800" y="3733800"/>
            <a:ext cx="3962400" cy="369332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i="1" dirty="0" smtClean="0"/>
              <a:t>It was Isaiah who </a:t>
            </a:r>
            <a:r>
              <a:rPr lang="en-US" i="1" dirty="0" smtClean="0"/>
              <a:t>did not go out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60692193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Discourse profile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114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A bit of review</a:t>
            </a:r>
          </a:p>
          <a:p>
            <a:r>
              <a:rPr lang="en-US" dirty="0" smtClean="0"/>
              <a:t>What is a discourse?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What is a genre?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658379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Discourse profile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1148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A bit of review</a:t>
            </a:r>
          </a:p>
          <a:p>
            <a:r>
              <a:rPr lang="en-US" dirty="0" smtClean="0"/>
              <a:t>A Discourse: </a:t>
            </a:r>
          </a:p>
          <a:p>
            <a:pPr lvl="1"/>
            <a:r>
              <a:rPr lang="en-US" dirty="0" smtClean="0"/>
              <a:t>“a </a:t>
            </a:r>
            <a:r>
              <a:rPr lang="en-US" dirty="0"/>
              <a:t>self-contained text, maybe long or maybe short, but the text has its own plan, purpose, and meaning</a:t>
            </a:r>
            <a:r>
              <a:rPr lang="en-US" dirty="0" smtClean="0"/>
              <a:t>.”</a:t>
            </a:r>
          </a:p>
          <a:p>
            <a:r>
              <a:rPr lang="en-US" dirty="0" smtClean="0"/>
              <a:t>Genre: </a:t>
            </a:r>
          </a:p>
          <a:p>
            <a:pPr lvl="1"/>
            <a:r>
              <a:rPr lang="en-US" dirty="0" smtClean="0"/>
              <a:t>“A kind of discourse”</a:t>
            </a:r>
          </a:p>
          <a:p>
            <a:pPr lvl="1"/>
            <a:r>
              <a:rPr lang="en-US" dirty="0" smtClean="0"/>
              <a:t>E.g.</a:t>
            </a:r>
          </a:p>
          <a:p>
            <a:pPr lvl="2">
              <a:tabLst>
                <a:tab pos="3711575" algn="l"/>
              </a:tabLst>
            </a:pPr>
            <a:r>
              <a:rPr lang="en-US" dirty="0"/>
              <a:t>Historical Narrative	Tell a story about the past.</a:t>
            </a:r>
          </a:p>
          <a:p>
            <a:pPr lvl="2">
              <a:tabLst>
                <a:tab pos="3711575" algn="l"/>
              </a:tabLst>
            </a:pPr>
            <a:r>
              <a:rPr lang="en-US" dirty="0"/>
              <a:t>Predictive Narrative	Tell a story set in the future.</a:t>
            </a:r>
          </a:p>
          <a:p>
            <a:pPr lvl="2">
              <a:tabLst>
                <a:tab pos="3711575" algn="l"/>
              </a:tabLst>
            </a:pPr>
            <a:r>
              <a:rPr lang="en-US" dirty="0"/>
              <a:t>Instructional Discourse	Tell how to do something.</a:t>
            </a:r>
          </a:p>
          <a:p>
            <a:pPr lvl="2">
              <a:tabLst>
                <a:tab pos="3711575" algn="l"/>
              </a:tabLst>
            </a:pPr>
            <a:r>
              <a:rPr lang="en-US" dirty="0"/>
              <a:t>Hortatory Discourse	Influence the behavior of someone.</a:t>
            </a:r>
          </a:p>
          <a:p>
            <a:pPr lvl="2">
              <a:tabLst>
                <a:tab pos="3711575" algn="l"/>
              </a:tabLst>
            </a:pPr>
            <a:r>
              <a:rPr lang="en-US" dirty="0"/>
              <a:t>Procedural Discourse	Tell how a procedure was done in the past.</a:t>
            </a:r>
          </a:p>
        </p:txBody>
      </p:sp>
      <p:sp>
        <p:nvSpPr>
          <p:cNvPr id="3" name="Rectangle 2"/>
          <p:cNvSpPr/>
          <p:nvPr/>
        </p:nvSpPr>
        <p:spPr>
          <a:xfrm>
            <a:off x="304800" y="2362200"/>
            <a:ext cx="8458200" cy="3581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05794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Discourse profile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1148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A bit of review</a:t>
            </a:r>
          </a:p>
          <a:p>
            <a:r>
              <a:rPr lang="en-US" dirty="0" smtClean="0"/>
              <a:t>A Discourse: </a:t>
            </a:r>
          </a:p>
          <a:p>
            <a:pPr lvl="1"/>
            <a:r>
              <a:rPr lang="en-US" dirty="0" smtClean="0"/>
              <a:t>“a </a:t>
            </a:r>
            <a:r>
              <a:rPr lang="en-US" dirty="0"/>
              <a:t>self-contained text, maybe long or maybe short, but the text has its own plan, purpose, and meaning</a:t>
            </a:r>
            <a:r>
              <a:rPr lang="en-US" dirty="0" smtClean="0"/>
              <a:t>.”</a:t>
            </a:r>
          </a:p>
          <a:p>
            <a:r>
              <a:rPr lang="en-US" dirty="0" smtClean="0"/>
              <a:t>Genre: </a:t>
            </a:r>
          </a:p>
          <a:p>
            <a:pPr lvl="1"/>
            <a:r>
              <a:rPr lang="en-US" dirty="0" smtClean="0"/>
              <a:t>“A kind of discourse”</a:t>
            </a:r>
          </a:p>
          <a:p>
            <a:pPr lvl="1"/>
            <a:r>
              <a:rPr lang="en-US" dirty="0" smtClean="0"/>
              <a:t>E.g.</a:t>
            </a:r>
          </a:p>
          <a:p>
            <a:pPr lvl="2">
              <a:tabLst>
                <a:tab pos="3711575" algn="l"/>
              </a:tabLst>
            </a:pPr>
            <a:r>
              <a:rPr lang="en-US" dirty="0"/>
              <a:t>Historical Narrative	Tell a story about the past.</a:t>
            </a:r>
          </a:p>
          <a:p>
            <a:pPr lvl="2">
              <a:tabLst>
                <a:tab pos="3711575" algn="l"/>
              </a:tabLst>
            </a:pPr>
            <a:r>
              <a:rPr lang="en-US" dirty="0"/>
              <a:t>Predictive Narrative	Tell a story set in the future.</a:t>
            </a:r>
          </a:p>
          <a:p>
            <a:pPr lvl="2">
              <a:tabLst>
                <a:tab pos="3711575" algn="l"/>
              </a:tabLst>
            </a:pPr>
            <a:r>
              <a:rPr lang="en-US" dirty="0"/>
              <a:t>Instructional Discourse	Tell how to do something.</a:t>
            </a:r>
          </a:p>
          <a:p>
            <a:pPr lvl="2">
              <a:tabLst>
                <a:tab pos="3711575" algn="l"/>
              </a:tabLst>
            </a:pPr>
            <a:r>
              <a:rPr lang="en-US" dirty="0"/>
              <a:t>Hortatory Discourse	Influence the behavior of someone.</a:t>
            </a:r>
          </a:p>
          <a:p>
            <a:pPr lvl="2">
              <a:tabLst>
                <a:tab pos="3711575" algn="l"/>
              </a:tabLst>
            </a:pPr>
            <a:r>
              <a:rPr lang="en-US" dirty="0"/>
              <a:t>Procedural Discourse	Tell how a procedure was done in the past.</a:t>
            </a:r>
          </a:p>
        </p:txBody>
      </p:sp>
    </p:spTree>
    <p:extLst>
      <p:ext uri="{BB962C8B-B14F-4D97-AF65-F5344CB8AC3E}">
        <p14:creationId xmlns:p14="http://schemas.microsoft.com/office/powerpoint/2010/main" val="171633741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Discourse profile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1148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A bit of review</a:t>
            </a:r>
          </a:p>
          <a:p>
            <a:r>
              <a:rPr lang="en-US" dirty="0" smtClean="0"/>
              <a:t>A </a:t>
            </a:r>
            <a:r>
              <a:rPr lang="en-US" dirty="0" smtClean="0">
                <a:solidFill>
                  <a:srgbClr val="0000FF"/>
                </a:solidFill>
              </a:rPr>
              <a:t>Discourse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/>
              <a:t>“a </a:t>
            </a:r>
            <a:r>
              <a:rPr lang="en-US" dirty="0"/>
              <a:t>self-contained text, maybe long or maybe short, but the text has its own plan, purpose, and meaning</a:t>
            </a:r>
            <a:r>
              <a:rPr lang="en-US" dirty="0" smtClean="0"/>
              <a:t>.”</a:t>
            </a:r>
          </a:p>
          <a:p>
            <a:r>
              <a:rPr lang="en-US" dirty="0" smtClean="0"/>
              <a:t>Genre: </a:t>
            </a:r>
          </a:p>
          <a:p>
            <a:pPr lvl="1"/>
            <a:r>
              <a:rPr lang="en-US" dirty="0" smtClean="0"/>
              <a:t>“A kind of discourse”</a:t>
            </a:r>
          </a:p>
          <a:p>
            <a:pPr lvl="1"/>
            <a:r>
              <a:rPr lang="en-US" dirty="0" smtClean="0"/>
              <a:t>E.g.</a:t>
            </a:r>
          </a:p>
          <a:p>
            <a:pPr lvl="2">
              <a:tabLst>
                <a:tab pos="3711575" algn="l"/>
              </a:tabLst>
            </a:pPr>
            <a:r>
              <a:rPr lang="en-US" dirty="0">
                <a:solidFill>
                  <a:srgbClr val="FF00FF"/>
                </a:solidFill>
              </a:rPr>
              <a:t>Historical Narrative</a:t>
            </a:r>
            <a:r>
              <a:rPr lang="en-US" dirty="0"/>
              <a:t>	Tell a story about the past.</a:t>
            </a:r>
          </a:p>
          <a:p>
            <a:pPr lvl="2">
              <a:tabLst>
                <a:tab pos="3711575" algn="l"/>
              </a:tabLst>
            </a:pPr>
            <a:r>
              <a:rPr lang="en-US" dirty="0"/>
              <a:t>Predictive Narrative	Tell a story set in the future.</a:t>
            </a:r>
          </a:p>
          <a:p>
            <a:pPr lvl="2">
              <a:tabLst>
                <a:tab pos="3711575" algn="l"/>
              </a:tabLst>
            </a:pPr>
            <a:r>
              <a:rPr lang="en-US" dirty="0"/>
              <a:t>Instructional Discourse	Tell how to do something.</a:t>
            </a:r>
          </a:p>
          <a:p>
            <a:pPr lvl="2">
              <a:tabLst>
                <a:tab pos="3711575" algn="l"/>
              </a:tabLst>
            </a:pPr>
            <a:r>
              <a:rPr lang="en-US" dirty="0"/>
              <a:t>Hortatory Discourse	Influence the behavior of someone.</a:t>
            </a:r>
          </a:p>
          <a:p>
            <a:pPr lvl="2">
              <a:tabLst>
                <a:tab pos="3711575" algn="l"/>
              </a:tabLst>
            </a:pPr>
            <a:r>
              <a:rPr lang="en-US" dirty="0"/>
              <a:t>Procedural Discourse	Tell how a procedure was done in the past.</a:t>
            </a: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457200" y="4953000"/>
            <a:ext cx="8229600" cy="1752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500" dirty="0" smtClean="0"/>
              <a:t>Today we are looking at </a:t>
            </a:r>
          </a:p>
          <a:p>
            <a:r>
              <a:rPr lang="en-US" sz="2500" dirty="0" smtClean="0"/>
              <a:t>the </a:t>
            </a:r>
            <a:r>
              <a:rPr lang="en-US" sz="2500" dirty="0" smtClean="0">
                <a:solidFill>
                  <a:srgbClr val="0000FF"/>
                </a:solidFill>
              </a:rPr>
              <a:t>discourse</a:t>
            </a:r>
            <a:r>
              <a:rPr lang="en-US" sz="2500" dirty="0" smtClean="0"/>
              <a:t> profile of the </a:t>
            </a:r>
            <a:r>
              <a:rPr lang="en-US" sz="2500" dirty="0" smtClean="0">
                <a:solidFill>
                  <a:srgbClr val="FF00FF"/>
                </a:solidFill>
              </a:rPr>
              <a:t>historical narrative</a:t>
            </a:r>
            <a:r>
              <a:rPr lang="en-US" sz="2500" dirty="0" smtClean="0"/>
              <a:t> genre.</a:t>
            </a:r>
          </a:p>
          <a:p>
            <a:r>
              <a:rPr lang="en-US" sz="2500" dirty="0" smtClean="0"/>
              <a:t>The profile is how the </a:t>
            </a:r>
            <a:r>
              <a:rPr lang="en-US" sz="2500" dirty="0" smtClean="0">
                <a:solidFill>
                  <a:srgbClr val="0000FF"/>
                </a:solidFill>
              </a:rPr>
              <a:t>discourse</a:t>
            </a:r>
            <a:r>
              <a:rPr lang="en-US" sz="2500" dirty="0" smtClean="0"/>
              <a:t> of this particular </a:t>
            </a:r>
            <a:r>
              <a:rPr lang="en-US" sz="2500" dirty="0" smtClean="0">
                <a:solidFill>
                  <a:srgbClr val="FF00FF"/>
                </a:solidFill>
              </a:rPr>
              <a:t>genre</a:t>
            </a:r>
            <a:r>
              <a:rPr lang="en-US" sz="2500" dirty="0" smtClean="0"/>
              <a:t> is structured.</a:t>
            </a:r>
          </a:p>
        </p:txBody>
      </p:sp>
    </p:spTree>
    <p:extLst>
      <p:ext uri="{BB962C8B-B14F-4D97-AF65-F5344CB8AC3E}">
        <p14:creationId xmlns:p14="http://schemas.microsoft.com/office/powerpoint/2010/main" val="23727233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What we already know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762000"/>
            <a:ext cx="91440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וַיְהִי יְשַׁעְיָ֫הוּ לֹא יָצָא וּדְבַר־יְהוָה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הָיָה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אֵלָיו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7620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We know how to parse the last verb.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6539372"/>
              </p:ext>
            </p:extLst>
          </p:nvPr>
        </p:nvGraphicFramePr>
        <p:xfrm>
          <a:off x="533400" y="3352800"/>
          <a:ext cx="8054062" cy="123998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55993"/>
                <a:gridCol w="710628"/>
                <a:gridCol w="1381379"/>
                <a:gridCol w="1143000"/>
                <a:gridCol w="2603675"/>
                <a:gridCol w="1259387"/>
              </a:tblGrid>
              <a:tr h="358942">
                <a:tc>
                  <a:txBody>
                    <a:bodyPr/>
                    <a:lstStyle/>
                    <a:p>
                      <a:pPr algn="ctr" rtl="0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Root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Stem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Form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PGN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Function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Root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meaning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881040">
                <a:tc>
                  <a:txBody>
                    <a:bodyPr/>
                    <a:lstStyle/>
                    <a:p>
                      <a:pPr algn="ctr" rtl="0"/>
                      <a:endParaRPr lang="en-US" sz="3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200007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Discourse profile</a:t>
            </a: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457200" y="1066800"/>
            <a:ext cx="8229600" cy="3810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500" dirty="0"/>
              <a:t>The idea is that the </a:t>
            </a:r>
            <a:r>
              <a:rPr lang="en-US" sz="2500" u="sng" dirty="0"/>
              <a:t>mainline</a:t>
            </a:r>
            <a:r>
              <a:rPr lang="en-US" sz="2500" dirty="0"/>
              <a:t> verb form is like the skeleton from which hang all the tissue of detail, setting, summary, and elaboration. </a:t>
            </a:r>
          </a:p>
          <a:p>
            <a:r>
              <a:rPr lang="en-US" sz="2500" dirty="0" smtClean="0"/>
              <a:t>All </a:t>
            </a:r>
            <a:r>
              <a:rPr lang="en-US" sz="2500" u="sng" dirty="0"/>
              <a:t>off-the-line</a:t>
            </a:r>
            <a:r>
              <a:rPr lang="en-US" sz="2500" dirty="0"/>
              <a:t> verb forms in a genre provide these details, settings, summaries, and elaborations as they retard the forward progress of the mainline. </a:t>
            </a:r>
            <a:endParaRPr lang="en-US" sz="2500" dirty="0" smtClean="0"/>
          </a:p>
          <a:p>
            <a:r>
              <a:rPr lang="en-US" sz="2500" dirty="0" smtClean="0"/>
              <a:t>The </a:t>
            </a:r>
            <a:r>
              <a:rPr lang="en-US" sz="2500" dirty="0"/>
              <a:t>lower a verb form is in the profile, the farther away it is from the mainline and the more it tends to retard the forward progress of the mainline.</a:t>
            </a:r>
            <a:endParaRPr lang="en-US" sz="2500" dirty="0" smtClean="0"/>
          </a:p>
        </p:txBody>
      </p:sp>
    </p:spTree>
    <p:extLst>
      <p:ext uri="{BB962C8B-B14F-4D97-AF65-F5344CB8AC3E}">
        <p14:creationId xmlns:p14="http://schemas.microsoft.com/office/powerpoint/2010/main" val="223333752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Discourse profile</a:t>
            </a: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457200" y="1066800"/>
            <a:ext cx="8229600" cy="3810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/>
            </a:pPr>
            <a:r>
              <a:rPr lang="en-US" sz="2500" b="1" dirty="0"/>
              <a:t>Mainline</a:t>
            </a:r>
            <a:r>
              <a:rPr lang="en-US" sz="2500" dirty="0"/>
              <a:t>: </a:t>
            </a:r>
            <a:r>
              <a:rPr lang="en-US" sz="2500" dirty="0" err="1"/>
              <a:t>Wayyiqtol</a:t>
            </a:r>
            <a:endParaRPr lang="en-US" sz="2500" dirty="0"/>
          </a:p>
          <a:p>
            <a:pPr marL="0" indent="0">
              <a:buNone/>
            </a:pPr>
            <a:endParaRPr lang="en-US" sz="2500" dirty="0" smtClean="0"/>
          </a:p>
          <a:p>
            <a:pPr marL="117475" indent="0">
              <a:buNone/>
            </a:pPr>
            <a:r>
              <a:rPr lang="en-US" sz="2500" b="1" dirty="0" smtClean="0"/>
              <a:t>Off-the-line</a:t>
            </a:r>
            <a:r>
              <a:rPr lang="en-US" sz="2500" dirty="0"/>
              <a:t>:</a:t>
            </a:r>
          </a:p>
          <a:p>
            <a:pPr marL="574675" indent="-457200">
              <a:buFont typeface="+mj-lt"/>
              <a:buAutoNum type="arabicPeriod" startAt="2"/>
            </a:pPr>
            <a:r>
              <a:rPr lang="en-US" sz="2500" b="1" dirty="0"/>
              <a:t>Topicalization</a:t>
            </a:r>
            <a:r>
              <a:rPr lang="en-US" sz="2500" dirty="0"/>
              <a:t>: X-</a:t>
            </a:r>
            <a:r>
              <a:rPr lang="en-US" sz="2500" dirty="0" err="1"/>
              <a:t>qatal</a:t>
            </a:r>
            <a:endParaRPr lang="en-US" sz="2500" dirty="0"/>
          </a:p>
          <a:p>
            <a:pPr marL="690563" indent="-457200">
              <a:buFont typeface="+mj-lt"/>
              <a:buAutoNum type="arabicPeriod" startAt="2"/>
            </a:pPr>
            <a:r>
              <a:rPr lang="en-US" sz="2500" b="1" dirty="0"/>
              <a:t>Relative past background</a:t>
            </a:r>
            <a:r>
              <a:rPr lang="en-US" sz="2500" dirty="0"/>
              <a:t>: </a:t>
            </a:r>
            <a:r>
              <a:rPr lang="he-IL" sz="2500" dirty="0">
                <a:latin typeface="SBL Hebrew" panose="02000000000000000000" pitchFamily="2" charset="-79"/>
                <a:cs typeface="SBL Hebrew" panose="02000000000000000000" pitchFamily="2" charset="-79"/>
              </a:rPr>
              <a:t>אֲשֶׁר</a:t>
            </a:r>
            <a:r>
              <a:rPr lang="he-IL" sz="2500" dirty="0"/>
              <a:t> </a:t>
            </a:r>
            <a:r>
              <a:rPr lang="en-US" sz="2500" dirty="0" smtClean="0"/>
              <a:t> </a:t>
            </a:r>
            <a:r>
              <a:rPr lang="en-US" sz="2500" dirty="0" err="1" smtClean="0"/>
              <a:t>qatal</a:t>
            </a:r>
            <a:endParaRPr lang="en-US" sz="2500" dirty="0"/>
          </a:p>
          <a:p>
            <a:pPr marL="800100" indent="-457200">
              <a:buFont typeface="+mj-lt"/>
              <a:buAutoNum type="arabicPeriod" startAt="2"/>
            </a:pPr>
            <a:r>
              <a:rPr lang="en-US" sz="2500" b="1" dirty="0"/>
              <a:t>Transition marker</a:t>
            </a:r>
            <a:r>
              <a:rPr lang="en-US" sz="2500" dirty="0"/>
              <a:t>: </a:t>
            </a:r>
            <a:r>
              <a:rPr lang="en-US" sz="2500" dirty="0" err="1"/>
              <a:t>Wayyiqtol</a:t>
            </a:r>
            <a:r>
              <a:rPr lang="en-US" sz="2500" dirty="0"/>
              <a:t> of </a:t>
            </a:r>
            <a:r>
              <a:rPr lang="he-IL" sz="2500" dirty="0">
                <a:latin typeface="SBL Hebrew" panose="02000000000000000000" pitchFamily="2" charset="-79"/>
                <a:cs typeface="SBL Hebrew" panose="02000000000000000000" pitchFamily="2" charset="-79"/>
              </a:rPr>
              <a:t>היה</a:t>
            </a:r>
          </a:p>
          <a:p>
            <a:pPr marL="917575" indent="-457200">
              <a:buFont typeface="+mj-lt"/>
              <a:buAutoNum type="arabicPeriod" startAt="2"/>
            </a:pPr>
            <a:r>
              <a:rPr lang="en-US" sz="2500" b="1" dirty="0"/>
              <a:t>Scene setting</a:t>
            </a:r>
            <a:r>
              <a:rPr lang="en-US" sz="2500" dirty="0"/>
              <a:t>: </a:t>
            </a:r>
            <a:r>
              <a:rPr lang="en-US" sz="2500" dirty="0" err="1"/>
              <a:t>Verbless</a:t>
            </a:r>
            <a:r>
              <a:rPr lang="en-US" sz="2500" dirty="0"/>
              <a:t> Clause</a:t>
            </a:r>
          </a:p>
          <a:p>
            <a:pPr marL="1035050" indent="-457200">
              <a:buFont typeface="+mj-lt"/>
              <a:buAutoNum type="arabicPeriod" startAt="2"/>
            </a:pPr>
            <a:r>
              <a:rPr lang="en-US" sz="2500" b="1" dirty="0" err="1"/>
              <a:t>Irrealis</a:t>
            </a:r>
            <a:r>
              <a:rPr lang="en-US" sz="2500" b="1" dirty="0"/>
              <a:t> scene setting</a:t>
            </a:r>
            <a:r>
              <a:rPr lang="en-US" sz="2500" dirty="0"/>
              <a:t>: Negation of any verb by </a:t>
            </a:r>
            <a:r>
              <a:rPr lang="he-IL" sz="2500" dirty="0">
                <a:latin typeface="SBL Hebrew" panose="02000000000000000000" pitchFamily="2" charset="-79"/>
                <a:cs typeface="SBL Hebrew" panose="02000000000000000000" pitchFamily="2" charset="-79"/>
              </a:rPr>
              <a:t>לֹא</a:t>
            </a:r>
            <a:endParaRPr lang="en-US" sz="25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381000" y="1792588"/>
            <a:ext cx="8458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40003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Discourse profile</a:t>
            </a: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457200" y="1066800"/>
            <a:ext cx="8229600" cy="3810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/>
            </a:pPr>
            <a:r>
              <a:rPr lang="en-US" sz="2500" b="1" dirty="0"/>
              <a:t>Mainline</a:t>
            </a:r>
            <a:r>
              <a:rPr lang="en-US" sz="2500" dirty="0"/>
              <a:t>: </a:t>
            </a:r>
            <a:r>
              <a:rPr lang="en-US" sz="2500" dirty="0" err="1"/>
              <a:t>Wayyiqtol</a:t>
            </a:r>
            <a:endParaRPr lang="en-US" sz="2500" dirty="0"/>
          </a:p>
          <a:p>
            <a:pPr marL="0" indent="0">
              <a:buNone/>
            </a:pPr>
            <a:endParaRPr lang="en-US" sz="2500" dirty="0" smtClean="0"/>
          </a:p>
          <a:p>
            <a:pPr marL="117475" indent="0">
              <a:buNone/>
            </a:pPr>
            <a:r>
              <a:rPr lang="en-US" sz="2500" b="1" dirty="0" smtClean="0"/>
              <a:t>Off-the-line</a:t>
            </a:r>
            <a:r>
              <a:rPr lang="en-US" sz="2500" dirty="0"/>
              <a:t>:</a:t>
            </a:r>
          </a:p>
          <a:p>
            <a:pPr marL="574675" indent="-457200">
              <a:buFont typeface="+mj-lt"/>
              <a:buAutoNum type="arabicPeriod" startAt="2"/>
            </a:pPr>
            <a:r>
              <a:rPr lang="en-US" sz="2500" b="1" dirty="0"/>
              <a:t>Topicalization</a:t>
            </a:r>
            <a:r>
              <a:rPr lang="en-US" sz="2500" dirty="0"/>
              <a:t>: X-</a:t>
            </a:r>
            <a:r>
              <a:rPr lang="en-US" sz="2500" dirty="0" err="1"/>
              <a:t>qatal</a:t>
            </a:r>
            <a:endParaRPr lang="en-US" sz="2500" dirty="0"/>
          </a:p>
          <a:p>
            <a:pPr marL="690563" indent="-457200">
              <a:buFont typeface="+mj-lt"/>
              <a:buAutoNum type="arabicPeriod" startAt="2"/>
            </a:pPr>
            <a:r>
              <a:rPr lang="en-US" sz="2500" b="1" dirty="0"/>
              <a:t>Relative past background</a:t>
            </a:r>
            <a:r>
              <a:rPr lang="en-US" sz="2500" dirty="0"/>
              <a:t>: </a:t>
            </a:r>
            <a:r>
              <a:rPr lang="he-IL" sz="2500" dirty="0">
                <a:latin typeface="SBL Hebrew" panose="02000000000000000000" pitchFamily="2" charset="-79"/>
                <a:cs typeface="SBL Hebrew" panose="02000000000000000000" pitchFamily="2" charset="-79"/>
              </a:rPr>
              <a:t>אֲשֶׁר</a:t>
            </a:r>
            <a:r>
              <a:rPr lang="he-IL" sz="2500" dirty="0"/>
              <a:t> </a:t>
            </a:r>
            <a:r>
              <a:rPr lang="en-US" sz="2500" dirty="0" smtClean="0"/>
              <a:t> </a:t>
            </a:r>
            <a:r>
              <a:rPr lang="en-US" sz="2500" dirty="0" err="1" smtClean="0"/>
              <a:t>qatal</a:t>
            </a:r>
            <a:endParaRPr lang="en-US" sz="2500" dirty="0"/>
          </a:p>
          <a:p>
            <a:pPr marL="800100" indent="-457200">
              <a:buFont typeface="+mj-lt"/>
              <a:buAutoNum type="arabicPeriod" startAt="2"/>
            </a:pPr>
            <a:r>
              <a:rPr lang="en-US" sz="2500" b="1" dirty="0"/>
              <a:t>Transition marker</a:t>
            </a:r>
            <a:r>
              <a:rPr lang="en-US" sz="2500" dirty="0"/>
              <a:t>: </a:t>
            </a:r>
            <a:r>
              <a:rPr lang="en-US" sz="2500" dirty="0" err="1"/>
              <a:t>Wayyiqtol</a:t>
            </a:r>
            <a:r>
              <a:rPr lang="en-US" sz="2500" dirty="0"/>
              <a:t> of </a:t>
            </a:r>
            <a:r>
              <a:rPr lang="he-IL" sz="2500" dirty="0">
                <a:latin typeface="SBL Hebrew" panose="02000000000000000000" pitchFamily="2" charset="-79"/>
                <a:cs typeface="SBL Hebrew" panose="02000000000000000000" pitchFamily="2" charset="-79"/>
              </a:rPr>
              <a:t>היה</a:t>
            </a:r>
          </a:p>
          <a:p>
            <a:pPr marL="917575" indent="-457200">
              <a:buFont typeface="+mj-lt"/>
              <a:buAutoNum type="arabicPeriod" startAt="2"/>
            </a:pPr>
            <a:r>
              <a:rPr lang="en-US" sz="2500" b="1" dirty="0"/>
              <a:t>Scene setting</a:t>
            </a:r>
            <a:r>
              <a:rPr lang="en-US" sz="2500" dirty="0"/>
              <a:t>: </a:t>
            </a:r>
            <a:r>
              <a:rPr lang="en-US" sz="2500" dirty="0" err="1"/>
              <a:t>Verbless</a:t>
            </a:r>
            <a:r>
              <a:rPr lang="en-US" sz="2500" dirty="0"/>
              <a:t> Clause</a:t>
            </a:r>
          </a:p>
          <a:p>
            <a:pPr marL="1035050" indent="-457200">
              <a:buFont typeface="+mj-lt"/>
              <a:buAutoNum type="arabicPeriod" startAt="2"/>
            </a:pPr>
            <a:r>
              <a:rPr lang="en-US" sz="2500" b="1" dirty="0" err="1"/>
              <a:t>Irrealis</a:t>
            </a:r>
            <a:r>
              <a:rPr lang="en-US" sz="2500" b="1" dirty="0"/>
              <a:t> scene setting</a:t>
            </a:r>
            <a:r>
              <a:rPr lang="en-US" sz="2500" dirty="0"/>
              <a:t>: Negation of any verb by </a:t>
            </a:r>
            <a:r>
              <a:rPr lang="he-IL" sz="2500" dirty="0">
                <a:latin typeface="SBL Hebrew" panose="02000000000000000000" pitchFamily="2" charset="-79"/>
                <a:cs typeface="SBL Hebrew" panose="02000000000000000000" pitchFamily="2" charset="-79"/>
              </a:rPr>
              <a:t>לֹא</a:t>
            </a:r>
            <a:endParaRPr lang="en-US" sz="25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381000" y="1792588"/>
            <a:ext cx="8458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4038600" y="1110734"/>
            <a:ext cx="1534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(Lesson 1, p 4)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343400" y="2499634"/>
            <a:ext cx="16514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(Lesson 5, p 23)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72200" y="2923712"/>
            <a:ext cx="16514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(Lesson 4, p 18)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172200" y="3372374"/>
            <a:ext cx="17684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(Lesson 11, p 51)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486400" y="3841810"/>
            <a:ext cx="16514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(Lesson 2, p 10)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322514" y="4648200"/>
            <a:ext cx="1821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(Lesson 11, p 52)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810356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Discourse profile</a:t>
            </a: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457200" y="1066800"/>
            <a:ext cx="8229600" cy="3810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/>
            </a:pPr>
            <a:r>
              <a:rPr lang="en-US" sz="2500" b="1" dirty="0"/>
              <a:t>Mainline</a:t>
            </a:r>
            <a:r>
              <a:rPr lang="en-US" sz="2500" dirty="0"/>
              <a:t>: </a:t>
            </a:r>
            <a:r>
              <a:rPr lang="en-US" sz="2500" dirty="0" err="1"/>
              <a:t>Wayyiqtol</a:t>
            </a:r>
            <a:endParaRPr lang="en-US" sz="2500" dirty="0"/>
          </a:p>
          <a:p>
            <a:pPr marL="0" indent="0">
              <a:buNone/>
            </a:pPr>
            <a:endParaRPr lang="en-US" sz="2500" dirty="0" smtClean="0"/>
          </a:p>
          <a:p>
            <a:pPr marL="117475" indent="0">
              <a:buNone/>
            </a:pPr>
            <a:r>
              <a:rPr lang="en-US" sz="2500" b="1" dirty="0" smtClean="0"/>
              <a:t>Off-the-line</a:t>
            </a:r>
            <a:r>
              <a:rPr lang="en-US" sz="2500" dirty="0"/>
              <a:t>:</a:t>
            </a:r>
          </a:p>
          <a:p>
            <a:pPr marL="574675" indent="-457200">
              <a:buFont typeface="+mj-lt"/>
              <a:buAutoNum type="arabicPeriod" startAt="2"/>
            </a:pPr>
            <a:r>
              <a:rPr lang="en-US" sz="2500" b="1" dirty="0"/>
              <a:t>Topicalization</a:t>
            </a:r>
            <a:r>
              <a:rPr lang="en-US" sz="2500" dirty="0"/>
              <a:t>: X-</a:t>
            </a:r>
            <a:r>
              <a:rPr lang="en-US" sz="2500" dirty="0" err="1"/>
              <a:t>qatal</a:t>
            </a:r>
            <a:endParaRPr lang="en-US" sz="2500" dirty="0"/>
          </a:p>
          <a:p>
            <a:pPr marL="690563" indent="-457200">
              <a:buFont typeface="+mj-lt"/>
              <a:buAutoNum type="arabicPeriod" startAt="2"/>
            </a:pPr>
            <a:r>
              <a:rPr lang="en-US" sz="2500" b="1" dirty="0"/>
              <a:t>Relative past background</a:t>
            </a:r>
            <a:r>
              <a:rPr lang="en-US" sz="2500" dirty="0"/>
              <a:t>: </a:t>
            </a:r>
            <a:r>
              <a:rPr lang="he-IL" sz="2500" dirty="0">
                <a:latin typeface="SBL Hebrew" panose="02000000000000000000" pitchFamily="2" charset="-79"/>
                <a:cs typeface="SBL Hebrew" panose="02000000000000000000" pitchFamily="2" charset="-79"/>
              </a:rPr>
              <a:t>אֲשֶׁר</a:t>
            </a:r>
            <a:r>
              <a:rPr lang="he-IL" sz="2500" dirty="0"/>
              <a:t> </a:t>
            </a:r>
            <a:r>
              <a:rPr lang="en-US" sz="2500" dirty="0" smtClean="0"/>
              <a:t> </a:t>
            </a:r>
            <a:r>
              <a:rPr lang="en-US" sz="2500" dirty="0" err="1" smtClean="0"/>
              <a:t>qatal</a:t>
            </a:r>
            <a:endParaRPr lang="en-US" sz="2500" dirty="0"/>
          </a:p>
          <a:p>
            <a:pPr marL="800100" indent="-457200">
              <a:buFont typeface="+mj-lt"/>
              <a:buAutoNum type="arabicPeriod" startAt="2"/>
            </a:pPr>
            <a:r>
              <a:rPr lang="en-US" sz="2500" b="1" dirty="0"/>
              <a:t>Transition marker</a:t>
            </a:r>
            <a:r>
              <a:rPr lang="en-US" sz="2500" dirty="0"/>
              <a:t>: </a:t>
            </a:r>
            <a:r>
              <a:rPr lang="en-US" sz="2500" dirty="0" err="1"/>
              <a:t>Wayyiqtol</a:t>
            </a:r>
            <a:r>
              <a:rPr lang="en-US" sz="2500" dirty="0"/>
              <a:t> of </a:t>
            </a:r>
            <a:r>
              <a:rPr lang="he-IL" sz="2500" dirty="0">
                <a:latin typeface="SBL Hebrew" panose="02000000000000000000" pitchFamily="2" charset="-79"/>
                <a:cs typeface="SBL Hebrew" panose="02000000000000000000" pitchFamily="2" charset="-79"/>
              </a:rPr>
              <a:t>היה</a:t>
            </a:r>
          </a:p>
          <a:p>
            <a:pPr marL="917575" indent="-457200">
              <a:buFont typeface="+mj-lt"/>
              <a:buAutoNum type="arabicPeriod" startAt="2"/>
            </a:pPr>
            <a:r>
              <a:rPr lang="en-US" sz="2500" b="1" dirty="0"/>
              <a:t>Scene setting</a:t>
            </a:r>
            <a:r>
              <a:rPr lang="en-US" sz="2500" dirty="0"/>
              <a:t>: </a:t>
            </a:r>
            <a:r>
              <a:rPr lang="en-US" sz="2500" dirty="0" err="1"/>
              <a:t>Verbless</a:t>
            </a:r>
            <a:r>
              <a:rPr lang="en-US" sz="2500" dirty="0"/>
              <a:t> Clause</a:t>
            </a:r>
          </a:p>
          <a:p>
            <a:pPr marL="1035050" indent="-457200">
              <a:buFont typeface="+mj-lt"/>
              <a:buAutoNum type="arabicPeriod" startAt="2"/>
            </a:pPr>
            <a:r>
              <a:rPr lang="en-US" sz="2500" b="1" dirty="0" err="1"/>
              <a:t>Irrealis</a:t>
            </a:r>
            <a:r>
              <a:rPr lang="en-US" sz="2500" b="1" dirty="0"/>
              <a:t> scene setting</a:t>
            </a:r>
            <a:r>
              <a:rPr lang="en-US" sz="2500" dirty="0"/>
              <a:t>: Negation of any verb by </a:t>
            </a:r>
            <a:r>
              <a:rPr lang="he-IL" sz="2500" dirty="0">
                <a:latin typeface="SBL Hebrew" panose="02000000000000000000" pitchFamily="2" charset="-79"/>
                <a:cs typeface="SBL Hebrew" panose="02000000000000000000" pitchFamily="2" charset="-79"/>
              </a:rPr>
              <a:t>לֹא</a:t>
            </a:r>
            <a:endParaRPr lang="en-US" sz="25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381000" y="1792588"/>
            <a:ext cx="8458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400800" y="1143000"/>
            <a:ext cx="2438400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Skeleton or Framework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648200" y="2075506"/>
            <a:ext cx="4191000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Details: setting, summary, elaboration, 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30173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Discourse profile</a:t>
            </a: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457200" y="1066800"/>
            <a:ext cx="8229600" cy="3810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/>
            </a:pPr>
            <a:r>
              <a:rPr lang="en-US" sz="2500" b="1" dirty="0"/>
              <a:t>Mainline</a:t>
            </a:r>
            <a:r>
              <a:rPr lang="en-US" sz="2500" dirty="0"/>
              <a:t>: </a:t>
            </a:r>
            <a:r>
              <a:rPr lang="en-US" sz="2500" dirty="0" err="1"/>
              <a:t>Wayyiqtol</a:t>
            </a:r>
            <a:endParaRPr lang="en-US" sz="2500" dirty="0"/>
          </a:p>
          <a:p>
            <a:pPr marL="0" indent="0">
              <a:buNone/>
            </a:pPr>
            <a:endParaRPr lang="en-US" sz="2500" dirty="0" smtClean="0"/>
          </a:p>
          <a:p>
            <a:pPr marL="117475" indent="0">
              <a:buNone/>
            </a:pPr>
            <a:r>
              <a:rPr lang="en-US" sz="2500" b="1" dirty="0" smtClean="0"/>
              <a:t>Off-the-line</a:t>
            </a:r>
            <a:r>
              <a:rPr lang="en-US" sz="2500" dirty="0"/>
              <a:t>:</a:t>
            </a:r>
          </a:p>
          <a:p>
            <a:pPr marL="574675" indent="-457200">
              <a:buFont typeface="+mj-lt"/>
              <a:buAutoNum type="arabicPeriod" startAt="2"/>
            </a:pPr>
            <a:r>
              <a:rPr lang="en-US" sz="2500" b="1" dirty="0"/>
              <a:t>Topicalization</a:t>
            </a:r>
            <a:r>
              <a:rPr lang="en-US" sz="2500" dirty="0"/>
              <a:t>: X-</a:t>
            </a:r>
            <a:r>
              <a:rPr lang="en-US" sz="2500" dirty="0" err="1"/>
              <a:t>qatal</a:t>
            </a:r>
            <a:endParaRPr lang="en-US" sz="2500" dirty="0"/>
          </a:p>
          <a:p>
            <a:pPr marL="690563" indent="-457200">
              <a:buFont typeface="+mj-lt"/>
              <a:buAutoNum type="arabicPeriod" startAt="2"/>
            </a:pPr>
            <a:r>
              <a:rPr lang="en-US" sz="2500" b="1" dirty="0"/>
              <a:t>Relative past background</a:t>
            </a:r>
            <a:r>
              <a:rPr lang="en-US" sz="2500" dirty="0"/>
              <a:t>: </a:t>
            </a:r>
            <a:r>
              <a:rPr lang="he-IL" sz="2500" dirty="0">
                <a:latin typeface="SBL Hebrew" panose="02000000000000000000" pitchFamily="2" charset="-79"/>
                <a:cs typeface="SBL Hebrew" panose="02000000000000000000" pitchFamily="2" charset="-79"/>
              </a:rPr>
              <a:t>אֲשֶׁר</a:t>
            </a:r>
            <a:r>
              <a:rPr lang="he-IL" sz="2500" dirty="0"/>
              <a:t> </a:t>
            </a:r>
            <a:r>
              <a:rPr lang="en-US" sz="2500" dirty="0" smtClean="0"/>
              <a:t> </a:t>
            </a:r>
            <a:r>
              <a:rPr lang="en-US" sz="2500" dirty="0" err="1" smtClean="0"/>
              <a:t>qatal</a:t>
            </a:r>
            <a:endParaRPr lang="en-US" sz="2500" dirty="0"/>
          </a:p>
          <a:p>
            <a:pPr marL="800100" indent="-457200">
              <a:buFont typeface="+mj-lt"/>
              <a:buAutoNum type="arabicPeriod" startAt="2"/>
            </a:pPr>
            <a:r>
              <a:rPr lang="en-US" sz="2500" b="1" dirty="0"/>
              <a:t>Transition marker</a:t>
            </a:r>
            <a:r>
              <a:rPr lang="en-US" sz="2500" dirty="0"/>
              <a:t>: </a:t>
            </a:r>
            <a:r>
              <a:rPr lang="en-US" sz="2500" dirty="0" err="1"/>
              <a:t>Wayyiqtol</a:t>
            </a:r>
            <a:r>
              <a:rPr lang="en-US" sz="2500" dirty="0"/>
              <a:t> of </a:t>
            </a:r>
            <a:r>
              <a:rPr lang="he-IL" sz="2500" dirty="0">
                <a:latin typeface="SBL Hebrew" panose="02000000000000000000" pitchFamily="2" charset="-79"/>
                <a:cs typeface="SBL Hebrew" panose="02000000000000000000" pitchFamily="2" charset="-79"/>
              </a:rPr>
              <a:t>היה</a:t>
            </a:r>
          </a:p>
          <a:p>
            <a:pPr marL="917575" indent="-457200">
              <a:buFont typeface="+mj-lt"/>
              <a:buAutoNum type="arabicPeriod" startAt="2"/>
            </a:pPr>
            <a:r>
              <a:rPr lang="en-US" sz="2500" b="1" dirty="0"/>
              <a:t>Scene setting</a:t>
            </a:r>
            <a:r>
              <a:rPr lang="en-US" sz="2500" dirty="0"/>
              <a:t>: </a:t>
            </a:r>
            <a:r>
              <a:rPr lang="en-US" sz="2500" dirty="0" err="1"/>
              <a:t>Verbless</a:t>
            </a:r>
            <a:r>
              <a:rPr lang="en-US" sz="2500" dirty="0"/>
              <a:t> Clause</a:t>
            </a:r>
          </a:p>
          <a:p>
            <a:pPr marL="1035050" indent="-457200">
              <a:buFont typeface="+mj-lt"/>
              <a:buAutoNum type="arabicPeriod" startAt="2"/>
            </a:pPr>
            <a:r>
              <a:rPr lang="en-US" sz="2500" b="1" dirty="0" err="1"/>
              <a:t>Irrealis</a:t>
            </a:r>
            <a:r>
              <a:rPr lang="en-US" sz="2500" b="1" dirty="0"/>
              <a:t> scene setting</a:t>
            </a:r>
            <a:r>
              <a:rPr lang="en-US" sz="2500" dirty="0"/>
              <a:t>: Negation of any verb by </a:t>
            </a:r>
            <a:r>
              <a:rPr lang="he-IL" sz="2500" dirty="0">
                <a:latin typeface="SBL Hebrew" panose="02000000000000000000" pitchFamily="2" charset="-79"/>
                <a:cs typeface="SBL Hebrew" panose="02000000000000000000" pitchFamily="2" charset="-79"/>
              </a:rPr>
              <a:t>לֹא</a:t>
            </a:r>
            <a:endParaRPr lang="en-US" sz="25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00800" y="1143000"/>
            <a:ext cx="2438400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Skeleton or Framework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648200" y="2075506"/>
            <a:ext cx="4191000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Details: setting, summary, elaboration, etc.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381000" y="1792588"/>
            <a:ext cx="8458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886200" y="849868"/>
            <a:ext cx="2403307" cy="369332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Advances the narrative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 rot="1800000">
            <a:off x="6252014" y="3451884"/>
            <a:ext cx="2628900" cy="369332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Retards the narrative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506322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Discourse profile</a:t>
            </a: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457200" y="1066800"/>
            <a:ext cx="8229600" cy="3810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/>
            </a:pPr>
            <a:r>
              <a:rPr lang="en-US" sz="2500" b="1" dirty="0"/>
              <a:t>Mainline</a:t>
            </a:r>
            <a:r>
              <a:rPr lang="en-US" sz="2500" dirty="0"/>
              <a:t>: </a:t>
            </a:r>
            <a:r>
              <a:rPr lang="en-US" sz="2500" dirty="0" err="1"/>
              <a:t>Wayyiqtol</a:t>
            </a:r>
            <a:endParaRPr lang="en-US" sz="2500" dirty="0"/>
          </a:p>
          <a:p>
            <a:pPr marL="0" indent="0">
              <a:buNone/>
            </a:pPr>
            <a:endParaRPr lang="en-US" sz="2500" dirty="0" smtClean="0"/>
          </a:p>
          <a:p>
            <a:pPr marL="117475" indent="0">
              <a:buNone/>
            </a:pPr>
            <a:r>
              <a:rPr lang="en-US" sz="2500" b="1" dirty="0" smtClean="0"/>
              <a:t>Off-the-line</a:t>
            </a:r>
            <a:r>
              <a:rPr lang="en-US" sz="2500" dirty="0"/>
              <a:t>:</a:t>
            </a:r>
          </a:p>
          <a:p>
            <a:pPr marL="574675" indent="-457200">
              <a:buFont typeface="+mj-lt"/>
              <a:buAutoNum type="arabicPeriod" startAt="2"/>
            </a:pPr>
            <a:r>
              <a:rPr lang="en-US" sz="2500" b="1" dirty="0"/>
              <a:t>Topicalization</a:t>
            </a:r>
            <a:r>
              <a:rPr lang="en-US" sz="2500" dirty="0"/>
              <a:t>: X-</a:t>
            </a:r>
            <a:r>
              <a:rPr lang="en-US" sz="2500" dirty="0" err="1"/>
              <a:t>qatal</a:t>
            </a:r>
            <a:endParaRPr lang="en-US" sz="2500" dirty="0"/>
          </a:p>
          <a:p>
            <a:pPr marL="690563" indent="-457200">
              <a:buFont typeface="+mj-lt"/>
              <a:buAutoNum type="arabicPeriod" startAt="2"/>
            </a:pPr>
            <a:r>
              <a:rPr lang="en-US" sz="2500" b="1" dirty="0"/>
              <a:t>Relative past background</a:t>
            </a:r>
            <a:r>
              <a:rPr lang="en-US" sz="2500" dirty="0"/>
              <a:t>: </a:t>
            </a:r>
            <a:r>
              <a:rPr lang="he-IL" sz="2500" dirty="0">
                <a:latin typeface="SBL Hebrew" panose="02000000000000000000" pitchFamily="2" charset="-79"/>
                <a:cs typeface="SBL Hebrew" panose="02000000000000000000" pitchFamily="2" charset="-79"/>
              </a:rPr>
              <a:t>אֲשֶׁר</a:t>
            </a:r>
            <a:r>
              <a:rPr lang="he-IL" sz="2500" dirty="0"/>
              <a:t> </a:t>
            </a:r>
            <a:r>
              <a:rPr lang="en-US" sz="2500" dirty="0" smtClean="0"/>
              <a:t> </a:t>
            </a:r>
            <a:r>
              <a:rPr lang="en-US" sz="2500" dirty="0" err="1" smtClean="0"/>
              <a:t>qatal</a:t>
            </a:r>
            <a:endParaRPr lang="en-US" sz="2500" dirty="0"/>
          </a:p>
          <a:p>
            <a:pPr marL="800100" indent="-457200">
              <a:buFont typeface="+mj-lt"/>
              <a:buAutoNum type="arabicPeriod" startAt="2"/>
            </a:pPr>
            <a:r>
              <a:rPr lang="en-US" sz="2500" b="1" dirty="0"/>
              <a:t>Transition marker</a:t>
            </a:r>
            <a:r>
              <a:rPr lang="en-US" sz="2500" dirty="0"/>
              <a:t>: </a:t>
            </a:r>
            <a:r>
              <a:rPr lang="en-US" sz="2500" dirty="0" err="1"/>
              <a:t>Wayyiqtol</a:t>
            </a:r>
            <a:r>
              <a:rPr lang="en-US" sz="2500" dirty="0"/>
              <a:t> of </a:t>
            </a:r>
            <a:r>
              <a:rPr lang="he-IL" sz="2500" dirty="0">
                <a:latin typeface="SBL Hebrew" panose="02000000000000000000" pitchFamily="2" charset="-79"/>
                <a:cs typeface="SBL Hebrew" panose="02000000000000000000" pitchFamily="2" charset="-79"/>
              </a:rPr>
              <a:t>היה</a:t>
            </a:r>
          </a:p>
          <a:p>
            <a:pPr marL="917575" indent="-457200">
              <a:buFont typeface="+mj-lt"/>
              <a:buAutoNum type="arabicPeriod" startAt="2"/>
            </a:pPr>
            <a:r>
              <a:rPr lang="en-US" sz="2500" b="1" dirty="0"/>
              <a:t>Scene setting</a:t>
            </a:r>
            <a:r>
              <a:rPr lang="en-US" sz="2500" dirty="0"/>
              <a:t>: </a:t>
            </a:r>
            <a:r>
              <a:rPr lang="en-US" sz="2500" dirty="0" err="1"/>
              <a:t>Verbless</a:t>
            </a:r>
            <a:r>
              <a:rPr lang="en-US" sz="2500" dirty="0"/>
              <a:t> Clause</a:t>
            </a:r>
          </a:p>
          <a:p>
            <a:pPr marL="1035050" indent="-457200">
              <a:buFont typeface="+mj-lt"/>
              <a:buAutoNum type="arabicPeriod" startAt="2"/>
            </a:pPr>
            <a:r>
              <a:rPr lang="en-US" sz="2500" b="1" dirty="0" err="1"/>
              <a:t>Irrealis</a:t>
            </a:r>
            <a:r>
              <a:rPr lang="en-US" sz="2500" b="1" dirty="0"/>
              <a:t> scene setting</a:t>
            </a:r>
            <a:r>
              <a:rPr lang="en-US" sz="2500" dirty="0"/>
              <a:t>: Negation of any verb by </a:t>
            </a:r>
            <a:r>
              <a:rPr lang="he-IL" sz="2500" dirty="0">
                <a:latin typeface="SBL Hebrew" panose="02000000000000000000" pitchFamily="2" charset="-79"/>
                <a:cs typeface="SBL Hebrew" panose="02000000000000000000" pitchFamily="2" charset="-79"/>
              </a:rPr>
              <a:t>לֹא</a:t>
            </a:r>
            <a:endParaRPr lang="en-US" sz="25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00800" y="1143000"/>
            <a:ext cx="2438400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Skeleton or Framework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648200" y="2075506"/>
            <a:ext cx="4191000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Details: setting, summary, elaboration, etc.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381000" y="1792588"/>
            <a:ext cx="8458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886200" y="849868"/>
            <a:ext cx="2403307" cy="369332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Advances the narrative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 rot="1800000">
            <a:off x="6252014" y="3451884"/>
            <a:ext cx="2628900" cy="369332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Retards the narrative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416685" y="316076"/>
            <a:ext cx="1270115" cy="646331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Dynamic</a:t>
            </a:r>
          </a:p>
          <a:p>
            <a:pPr algn="ctr"/>
            <a:r>
              <a:rPr lang="en-US" dirty="0" smtClean="0"/>
              <a:t>action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 rot="1800000">
            <a:off x="7082884" y="3050489"/>
            <a:ext cx="1937719" cy="369332"/>
          </a:xfrm>
          <a:prstGeom prst="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Increasingly static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53060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Discourse profile</a:t>
            </a: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457200" y="1066800"/>
            <a:ext cx="8229600" cy="3810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/>
            </a:pPr>
            <a:r>
              <a:rPr lang="en-US" sz="2500" b="1" dirty="0"/>
              <a:t>Mainline</a:t>
            </a:r>
            <a:r>
              <a:rPr lang="en-US" sz="2500" dirty="0"/>
              <a:t>: </a:t>
            </a:r>
            <a:r>
              <a:rPr lang="en-US" sz="2500" dirty="0" err="1"/>
              <a:t>Wayyiqtol</a:t>
            </a:r>
            <a:endParaRPr lang="en-US" sz="2500" dirty="0"/>
          </a:p>
          <a:p>
            <a:pPr marL="0" indent="0">
              <a:buNone/>
            </a:pPr>
            <a:endParaRPr lang="en-US" sz="2500" dirty="0" smtClean="0"/>
          </a:p>
          <a:p>
            <a:pPr marL="117475" indent="0">
              <a:buNone/>
            </a:pPr>
            <a:r>
              <a:rPr lang="en-US" sz="2500" b="1" dirty="0" smtClean="0"/>
              <a:t>Off-the-line</a:t>
            </a:r>
            <a:r>
              <a:rPr lang="en-US" sz="2500" dirty="0"/>
              <a:t>:</a:t>
            </a:r>
          </a:p>
          <a:p>
            <a:pPr marL="574675" indent="-457200">
              <a:buFont typeface="+mj-lt"/>
              <a:buAutoNum type="arabicPeriod" startAt="2"/>
            </a:pPr>
            <a:r>
              <a:rPr lang="en-US" sz="2500" b="1" dirty="0"/>
              <a:t>Topicalization</a:t>
            </a:r>
            <a:r>
              <a:rPr lang="en-US" sz="2500" dirty="0"/>
              <a:t>: X-</a:t>
            </a:r>
            <a:r>
              <a:rPr lang="en-US" sz="2500" dirty="0" err="1"/>
              <a:t>qatal</a:t>
            </a:r>
            <a:endParaRPr lang="en-US" sz="2500" dirty="0"/>
          </a:p>
          <a:p>
            <a:pPr marL="690563" indent="-457200">
              <a:buFont typeface="+mj-lt"/>
              <a:buAutoNum type="arabicPeriod" startAt="2"/>
            </a:pPr>
            <a:r>
              <a:rPr lang="en-US" sz="2500" b="1" dirty="0"/>
              <a:t>Relative past background</a:t>
            </a:r>
            <a:r>
              <a:rPr lang="en-US" sz="2500" dirty="0"/>
              <a:t>: </a:t>
            </a:r>
            <a:r>
              <a:rPr lang="he-IL" sz="2500" dirty="0">
                <a:latin typeface="SBL Hebrew" panose="02000000000000000000" pitchFamily="2" charset="-79"/>
                <a:cs typeface="SBL Hebrew" panose="02000000000000000000" pitchFamily="2" charset="-79"/>
              </a:rPr>
              <a:t>אֲשֶׁר</a:t>
            </a:r>
            <a:r>
              <a:rPr lang="he-IL" sz="2500" dirty="0"/>
              <a:t> </a:t>
            </a:r>
            <a:r>
              <a:rPr lang="en-US" sz="2500" dirty="0" smtClean="0"/>
              <a:t> </a:t>
            </a:r>
            <a:r>
              <a:rPr lang="en-US" sz="2500" dirty="0" err="1" smtClean="0"/>
              <a:t>qatal</a:t>
            </a:r>
            <a:endParaRPr lang="en-US" sz="2500" dirty="0"/>
          </a:p>
          <a:p>
            <a:pPr marL="800100" indent="-457200">
              <a:buFont typeface="+mj-lt"/>
              <a:buAutoNum type="arabicPeriod" startAt="2"/>
            </a:pPr>
            <a:r>
              <a:rPr lang="en-US" sz="2500" b="1" dirty="0"/>
              <a:t>Transition marker</a:t>
            </a:r>
            <a:r>
              <a:rPr lang="en-US" sz="2500" dirty="0"/>
              <a:t>: </a:t>
            </a:r>
            <a:r>
              <a:rPr lang="en-US" sz="2500" dirty="0" err="1"/>
              <a:t>Wayyiqtol</a:t>
            </a:r>
            <a:r>
              <a:rPr lang="en-US" sz="2500" dirty="0"/>
              <a:t> of </a:t>
            </a:r>
            <a:r>
              <a:rPr lang="he-IL" sz="2500" dirty="0">
                <a:latin typeface="SBL Hebrew" panose="02000000000000000000" pitchFamily="2" charset="-79"/>
                <a:cs typeface="SBL Hebrew" panose="02000000000000000000" pitchFamily="2" charset="-79"/>
              </a:rPr>
              <a:t>היה</a:t>
            </a:r>
          </a:p>
          <a:p>
            <a:pPr marL="917575" indent="-457200">
              <a:buFont typeface="+mj-lt"/>
              <a:buAutoNum type="arabicPeriod" startAt="2"/>
            </a:pPr>
            <a:r>
              <a:rPr lang="en-US" sz="2500" b="1" dirty="0"/>
              <a:t>Scene setting</a:t>
            </a:r>
            <a:r>
              <a:rPr lang="en-US" sz="2500" dirty="0"/>
              <a:t>: </a:t>
            </a:r>
            <a:r>
              <a:rPr lang="en-US" sz="2500" dirty="0" err="1"/>
              <a:t>Verbless</a:t>
            </a:r>
            <a:r>
              <a:rPr lang="en-US" sz="2500" dirty="0"/>
              <a:t> Clause</a:t>
            </a:r>
          </a:p>
          <a:p>
            <a:pPr marL="1035050" indent="-457200">
              <a:buFont typeface="+mj-lt"/>
              <a:buAutoNum type="arabicPeriod" startAt="2"/>
            </a:pPr>
            <a:r>
              <a:rPr lang="en-US" sz="2500" b="1" dirty="0" err="1"/>
              <a:t>Irrealis</a:t>
            </a:r>
            <a:r>
              <a:rPr lang="en-US" sz="2500" b="1" dirty="0"/>
              <a:t> scene setting</a:t>
            </a:r>
            <a:r>
              <a:rPr lang="en-US" sz="2500" dirty="0"/>
              <a:t>: Negation of any verb by </a:t>
            </a:r>
            <a:r>
              <a:rPr lang="he-IL" sz="2500" dirty="0">
                <a:latin typeface="SBL Hebrew" panose="02000000000000000000" pitchFamily="2" charset="-79"/>
                <a:cs typeface="SBL Hebrew" panose="02000000000000000000" pitchFamily="2" charset="-79"/>
              </a:rPr>
              <a:t>לֹא</a:t>
            </a:r>
            <a:endParaRPr lang="en-US" sz="25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00800" y="1143000"/>
            <a:ext cx="2438400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Skeleton or Framework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648200" y="2075506"/>
            <a:ext cx="4191000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Details: setting, summary, elaboration, etc.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381000" y="1792588"/>
            <a:ext cx="8458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886200" y="849868"/>
            <a:ext cx="2403307" cy="369332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Advances the narrative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 rot="1800000">
            <a:off x="6252014" y="3451884"/>
            <a:ext cx="2628900" cy="369332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Retards the narrative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416685" y="316076"/>
            <a:ext cx="1270115" cy="646331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Dynamic</a:t>
            </a:r>
          </a:p>
          <a:p>
            <a:pPr algn="ctr"/>
            <a:r>
              <a:rPr lang="en-US" dirty="0" smtClean="0"/>
              <a:t>action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 rot="1800000">
            <a:off x="7082884" y="3050489"/>
            <a:ext cx="1937719" cy="369332"/>
          </a:xfrm>
          <a:prstGeom prst="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Increasingly static</a:t>
            </a:r>
            <a:endParaRPr lang="en-US" dirty="0"/>
          </a:p>
        </p:txBody>
      </p:sp>
      <p:sp>
        <p:nvSpPr>
          <p:cNvPr id="12" name="Content Placeholder 3"/>
          <p:cNvSpPr txBox="1">
            <a:spLocks/>
          </p:cNvSpPr>
          <p:nvPr/>
        </p:nvSpPr>
        <p:spPr>
          <a:xfrm>
            <a:off x="76200" y="4953000"/>
            <a:ext cx="8906934" cy="166754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500" dirty="0" smtClean="0"/>
              <a:t>Note: This is </a:t>
            </a:r>
            <a:r>
              <a:rPr lang="en-US" sz="2500" u="sng" dirty="0" smtClean="0"/>
              <a:t>not</a:t>
            </a:r>
            <a:r>
              <a:rPr lang="en-US" sz="2500" dirty="0" smtClean="0"/>
              <a:t> a ranking of importance.</a:t>
            </a:r>
          </a:p>
          <a:p>
            <a:pPr lvl="1"/>
            <a:r>
              <a:rPr lang="en-US" sz="2100" dirty="0" smtClean="0"/>
              <a:t>It is a ranking of movement in the narrative – the lower the rank the more that construction slows the forward progress of the discourse.</a:t>
            </a:r>
          </a:p>
          <a:p>
            <a:pPr lvl="1"/>
            <a:r>
              <a:rPr lang="en-US" sz="2100" dirty="0" smtClean="0"/>
              <a:t>Sometimes off-line constructions contain the most important material: like a “slow-</a:t>
            </a:r>
            <a:r>
              <a:rPr lang="en-US" sz="2100" dirty="0" err="1" smtClean="0"/>
              <a:t>mo</a:t>
            </a:r>
            <a:r>
              <a:rPr lang="en-US" sz="2100" dirty="0" smtClean="0"/>
              <a:t>” section of a video or even a “freeze frame”.</a:t>
            </a:r>
          </a:p>
        </p:txBody>
      </p:sp>
    </p:spTree>
    <p:extLst>
      <p:ext uri="{BB962C8B-B14F-4D97-AF65-F5344CB8AC3E}">
        <p14:creationId xmlns:p14="http://schemas.microsoft.com/office/powerpoint/2010/main" val="49416138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762000"/>
          </a:xfrm>
        </p:spPr>
        <p:txBody>
          <a:bodyPr>
            <a:normAutofit fontScale="90000"/>
          </a:bodyPr>
          <a:lstStyle/>
          <a:p>
            <a:r>
              <a:rPr lang="en-US" dirty="0"/>
              <a:t>Identifying where clauses begin and end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25908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This is an art</a:t>
            </a:r>
          </a:p>
          <a:p>
            <a:r>
              <a:rPr lang="en-US" dirty="0" smtClean="0"/>
              <a:t>Look for the </a:t>
            </a:r>
            <a:r>
              <a:rPr lang="en-US" i="1" dirty="0" err="1" smtClean="0"/>
              <a:t>waws</a:t>
            </a:r>
            <a:r>
              <a:rPr lang="en-US" dirty="0" smtClean="0"/>
              <a:t>, that will tell you an awful lot</a:t>
            </a:r>
          </a:p>
          <a:p>
            <a:r>
              <a:rPr lang="en-US" dirty="0" smtClean="0"/>
              <a:t>Read </a:t>
            </a:r>
            <a:r>
              <a:rPr lang="en-US" dirty="0" err="1" smtClean="0"/>
              <a:t>Rocine’s</a:t>
            </a:r>
            <a:r>
              <a:rPr lang="en-US" dirty="0" smtClean="0"/>
              <a:t> section on this (11.5) but it’s best dealt with when looking at the concrete examples in the exercises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0874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What we already know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762000"/>
            <a:ext cx="91440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וַיְהִי יְשַׁעְיָ֫הוּ לֹא יָצָא וּדְבַר־יְהוָה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הָיָה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אֵלָיו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7620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We know how to parse the last verb.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3340166"/>
              </p:ext>
            </p:extLst>
          </p:nvPr>
        </p:nvGraphicFramePr>
        <p:xfrm>
          <a:off x="533400" y="3352800"/>
          <a:ext cx="8054062" cy="123998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55993"/>
                <a:gridCol w="710628"/>
                <a:gridCol w="1381379"/>
                <a:gridCol w="1143000"/>
                <a:gridCol w="2603675"/>
                <a:gridCol w="1259387"/>
              </a:tblGrid>
              <a:tr h="358942">
                <a:tc>
                  <a:txBody>
                    <a:bodyPr/>
                    <a:lstStyle/>
                    <a:p>
                      <a:pPr algn="ctr" rtl="0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Root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Stem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Form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PGN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Function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Root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meaning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881040">
                <a:tc>
                  <a:txBody>
                    <a:bodyPr/>
                    <a:lstStyle/>
                    <a:p>
                      <a:pPr algn="ctr" rtl="0"/>
                      <a:r>
                        <a:rPr lang="he-IL" sz="3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היה</a:t>
                      </a:r>
                      <a:endParaRPr lang="en-US" sz="3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 err="1" smtClean="0">
                          <a:solidFill>
                            <a:srgbClr val="0000FF"/>
                          </a:solidFill>
                        </a:rPr>
                        <a:t>Qal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 err="1" smtClean="0">
                          <a:solidFill>
                            <a:srgbClr val="0000FF"/>
                          </a:solidFill>
                        </a:rPr>
                        <a:t>Qatal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3ms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X-</a:t>
                      </a:r>
                      <a:r>
                        <a:rPr lang="en-US" dirty="0" err="1" smtClean="0">
                          <a:solidFill>
                            <a:srgbClr val="0000FF"/>
                          </a:solidFill>
                        </a:rPr>
                        <a:t>qatal</a:t>
                      </a:r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 = </a:t>
                      </a:r>
                    </a:p>
                    <a:p>
                      <a:pPr algn="ctr" rtl="0"/>
                      <a:r>
                        <a:rPr lang="en-US" dirty="0" err="1" smtClean="0">
                          <a:solidFill>
                            <a:srgbClr val="0000FF"/>
                          </a:solidFill>
                        </a:rPr>
                        <a:t>topicalization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To</a:t>
                      </a:r>
                      <a:r>
                        <a:rPr lang="en-US" baseline="0" dirty="0" smtClean="0">
                          <a:solidFill>
                            <a:srgbClr val="0000FF"/>
                          </a:solidFill>
                        </a:rPr>
                        <a:t> be,</a:t>
                      </a:r>
                    </a:p>
                    <a:p>
                      <a:pPr algn="ctr" rtl="0"/>
                      <a:r>
                        <a:rPr lang="en-US" baseline="0" dirty="0" smtClean="0">
                          <a:solidFill>
                            <a:srgbClr val="0000FF"/>
                          </a:solidFill>
                        </a:rPr>
                        <a:t>become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12285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What we already know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762000"/>
            <a:ext cx="91440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וַיְהִי יְשַׁעְיָ֫הוּ לֹא יָצָא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וּדְבַר־יְהוָה הָיָה אֵלָיו</a:t>
            </a:r>
            <a:endParaRPr lang="en-US" dirty="0" smtClean="0">
              <a:solidFill>
                <a:srgbClr val="00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7620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How could we translate the last clause?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79915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What we already know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762000"/>
            <a:ext cx="91440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וַיְהִי יְשַׁעְיָ֫הוּ לֹא יָצָא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וּדְבַר־יְהוָה הָיָה אֵלָיו</a:t>
            </a:r>
            <a:endParaRPr lang="en-US" dirty="0" smtClean="0">
              <a:solidFill>
                <a:srgbClr val="00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7620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How could we translate the last clause?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33400" y="2819400"/>
            <a:ext cx="5026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And it was the word of YHWH which came to him …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43198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en-US" dirty="0"/>
              <a:t>Historical Narrative transition marker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762000"/>
            <a:ext cx="91440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וַיְהִי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יְשַׁעְיָ֫הוּ לֹא יָצָא וּדְבַר־יְהוָה הָיָה אֵלָיו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" name="Content Placeholder 3"/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11430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RULE: The </a:t>
            </a:r>
            <a:r>
              <a:rPr lang="en-US" dirty="0" smtClean="0"/>
              <a:t>word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וַיְהִי</a:t>
            </a:r>
            <a:r>
              <a:rPr lang="he-IL" dirty="0" smtClean="0">
                <a:solidFill>
                  <a:srgbClr val="0000FF"/>
                </a:solidFill>
              </a:rPr>
              <a:t> 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has </a:t>
            </a:r>
            <a:r>
              <a:rPr lang="en-US" dirty="0"/>
              <a:t>a special function in Biblical Hebrew as a </a:t>
            </a:r>
            <a:r>
              <a:rPr lang="en-US" dirty="0">
                <a:solidFill>
                  <a:srgbClr val="0000FF"/>
                </a:solidFill>
              </a:rPr>
              <a:t>transition marker</a:t>
            </a:r>
            <a:r>
              <a:rPr lang="en-US" dirty="0" smtClean="0"/>
              <a:t>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055723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en-US" dirty="0"/>
              <a:t>Historical Narrative transition marker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11430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RULE: The </a:t>
            </a:r>
            <a:r>
              <a:rPr lang="en-US" dirty="0" smtClean="0"/>
              <a:t>word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וַיְהִי</a:t>
            </a:r>
            <a:r>
              <a:rPr lang="he-IL" dirty="0" smtClean="0">
                <a:solidFill>
                  <a:srgbClr val="0000FF"/>
                </a:solidFill>
              </a:rPr>
              <a:t> 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has </a:t>
            </a:r>
            <a:r>
              <a:rPr lang="en-US" dirty="0"/>
              <a:t>a special function in Biblical Hebrew as a </a:t>
            </a:r>
            <a:r>
              <a:rPr lang="en-US" dirty="0">
                <a:solidFill>
                  <a:srgbClr val="0000FF"/>
                </a:solidFill>
              </a:rPr>
              <a:t>transition marker</a:t>
            </a:r>
            <a:r>
              <a:rPr lang="en-US" dirty="0" smtClean="0"/>
              <a:t>.</a:t>
            </a:r>
            <a:endParaRPr lang="en-US" dirty="0" smtClean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762000"/>
            <a:ext cx="91440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וַיְהִי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יְשַׁעְיָ֫הוּ לֹא יָצָא וּדְבַר־יְהוָה הָיָה אֵלָיו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457200" y="2971800"/>
            <a:ext cx="8229600" cy="2971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Wayyiqtol</a:t>
            </a:r>
            <a:r>
              <a:rPr lang="en-US" dirty="0" smtClean="0"/>
              <a:t> form of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היה</a:t>
            </a:r>
            <a:r>
              <a:rPr lang="he-IL" dirty="0" smtClean="0">
                <a:solidFill>
                  <a:srgbClr val="0000FF"/>
                </a:solidFill>
              </a:rPr>
              <a:t> 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</a:p>
          <a:p>
            <a:r>
              <a:rPr lang="en-US" dirty="0" smtClean="0"/>
              <a:t>Basic meaning “to happen, become, be”</a:t>
            </a:r>
          </a:p>
          <a:p>
            <a:pPr lvl="1"/>
            <a:r>
              <a:rPr lang="en-US" dirty="0" smtClean="0"/>
              <a:t>Like the verb “to be” in English</a:t>
            </a:r>
          </a:p>
          <a:p>
            <a:pPr lvl="1"/>
            <a:r>
              <a:rPr lang="en-US" dirty="0" smtClean="0"/>
              <a:t>But often has the added nuance of something happening, not just “being”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908741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en-US" dirty="0"/>
              <a:t>Historical Narrative transition marker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648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It is simultaneously </a:t>
            </a:r>
            <a:r>
              <a:rPr lang="en-US" dirty="0"/>
              <a:t>a divider and joiner of </a:t>
            </a:r>
            <a:r>
              <a:rPr lang="en-US" dirty="0" smtClean="0"/>
              <a:t>text</a:t>
            </a:r>
          </a:p>
          <a:p>
            <a:r>
              <a:rPr lang="en-US" dirty="0" smtClean="0"/>
              <a:t>Divider: marks </a:t>
            </a:r>
            <a:r>
              <a:rPr lang="en-US" dirty="0"/>
              <a:t>the onset of </a:t>
            </a:r>
            <a:endParaRPr lang="en-US" dirty="0" smtClean="0"/>
          </a:p>
          <a:p>
            <a:pPr lvl="1"/>
            <a:r>
              <a:rPr lang="en-US" dirty="0" smtClean="0"/>
              <a:t>a </a:t>
            </a:r>
            <a:r>
              <a:rPr lang="en-US" dirty="0"/>
              <a:t>new </a:t>
            </a:r>
            <a:r>
              <a:rPr lang="en-US" dirty="0" smtClean="0"/>
              <a:t>scene</a:t>
            </a:r>
          </a:p>
          <a:p>
            <a:pPr lvl="1"/>
            <a:r>
              <a:rPr lang="en-US" dirty="0" smtClean="0"/>
              <a:t>a </a:t>
            </a:r>
            <a:r>
              <a:rPr lang="en-US" dirty="0"/>
              <a:t>new episode </a:t>
            </a:r>
            <a:endParaRPr lang="en-US" dirty="0" smtClean="0"/>
          </a:p>
          <a:p>
            <a:pPr lvl="1"/>
            <a:r>
              <a:rPr lang="en-US" dirty="0"/>
              <a:t>t</a:t>
            </a:r>
            <a:r>
              <a:rPr lang="en-US" dirty="0" smtClean="0"/>
              <a:t>he entrance </a:t>
            </a:r>
            <a:r>
              <a:rPr lang="en-US" dirty="0"/>
              <a:t>of a new participant in a story</a:t>
            </a:r>
            <a:r>
              <a:rPr lang="en-US" dirty="0" smtClean="0"/>
              <a:t>.</a:t>
            </a:r>
          </a:p>
          <a:p>
            <a:r>
              <a:rPr lang="en-US" dirty="0"/>
              <a:t>Joiner: </a:t>
            </a:r>
            <a:endParaRPr lang="en-US" dirty="0" smtClean="0"/>
          </a:p>
          <a:p>
            <a:pPr lvl="1"/>
            <a:r>
              <a:rPr lang="en-US" dirty="0" smtClean="0"/>
              <a:t>“At </a:t>
            </a:r>
            <a:r>
              <a:rPr lang="en-US" dirty="0"/>
              <a:t>the same time it does indeed join the scene or episode it marks to a larger discourse</a:t>
            </a:r>
            <a:r>
              <a:rPr lang="en-US" dirty="0" smtClean="0"/>
              <a:t>.”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762000"/>
            <a:ext cx="91440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וַיְהִי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יְשַׁעְיָ֫הוּ לֹא יָצָא וּדְבַר־יְהוָה הָיָה אֵלָיו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5510683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7158</TotalTime>
  <Words>1800</Words>
  <Application>Microsoft Office PowerPoint</Application>
  <PresentationFormat>On-screen Show (4:3)</PresentationFormat>
  <Paragraphs>353</Paragraphs>
  <Slides>37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Office Theme</vt:lpstr>
      <vt:lpstr>Rocine Lesson 11</vt:lpstr>
      <vt:lpstr>Goals</vt:lpstr>
      <vt:lpstr>What we already know</vt:lpstr>
      <vt:lpstr>What we already know</vt:lpstr>
      <vt:lpstr>What we already know</vt:lpstr>
      <vt:lpstr>What we already know</vt:lpstr>
      <vt:lpstr>Historical Narrative transition marker</vt:lpstr>
      <vt:lpstr>Historical Narrative transition marker</vt:lpstr>
      <vt:lpstr>Historical Narrative transition marker</vt:lpstr>
      <vt:lpstr>Historical Narrative transition marker</vt:lpstr>
      <vt:lpstr>Historical Narrative transition marker</vt:lpstr>
      <vt:lpstr>Historical Narrative transition marker</vt:lpstr>
      <vt:lpstr>Historical Narrative transition marker</vt:lpstr>
      <vt:lpstr>Historical Narrative transition marker</vt:lpstr>
      <vt:lpstr>Next three words</vt:lpstr>
      <vt:lpstr>Next three words</vt:lpstr>
      <vt:lpstr>Irrealis</vt:lpstr>
      <vt:lpstr>Irrealis</vt:lpstr>
      <vt:lpstr>Irrealis</vt:lpstr>
      <vt:lpstr>Irrealis</vt:lpstr>
      <vt:lpstr>Irrealis</vt:lpstr>
      <vt:lpstr>Irrealis</vt:lpstr>
      <vt:lpstr>Irrealis</vt:lpstr>
      <vt:lpstr>Irrealis</vt:lpstr>
      <vt:lpstr>Irrealis</vt:lpstr>
      <vt:lpstr>Discourse profile</vt:lpstr>
      <vt:lpstr>Discourse profile</vt:lpstr>
      <vt:lpstr>Discourse profile</vt:lpstr>
      <vt:lpstr>Discourse profile</vt:lpstr>
      <vt:lpstr>Discourse profile</vt:lpstr>
      <vt:lpstr>Discourse profile</vt:lpstr>
      <vt:lpstr>Discourse profile</vt:lpstr>
      <vt:lpstr>Discourse profile</vt:lpstr>
      <vt:lpstr>Discourse profile</vt:lpstr>
      <vt:lpstr>Discourse profile</vt:lpstr>
      <vt:lpstr>Discourse profile</vt:lpstr>
      <vt:lpstr>Identifying where clauses begin and end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Samuel 1</dc:title>
  <dc:creator>Charles Grebe</dc:creator>
  <cp:lastModifiedBy>Carlos</cp:lastModifiedBy>
  <cp:revision>606</cp:revision>
  <cp:lastPrinted>2013-11-05T02:18:07Z</cp:lastPrinted>
  <dcterms:created xsi:type="dcterms:W3CDTF">2006-08-16T00:00:00Z</dcterms:created>
  <dcterms:modified xsi:type="dcterms:W3CDTF">2015-03-25T03:35:54Z</dcterms:modified>
</cp:coreProperties>
</file>