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18" r:id="rId2"/>
    <p:sldId id="487" r:id="rId3"/>
    <p:sldId id="506" r:id="rId4"/>
    <p:sldId id="492" r:id="rId5"/>
    <p:sldId id="491" r:id="rId6"/>
    <p:sldId id="488" r:id="rId7"/>
    <p:sldId id="494" r:id="rId8"/>
    <p:sldId id="495" r:id="rId9"/>
    <p:sldId id="496" r:id="rId10"/>
    <p:sldId id="507" r:id="rId11"/>
    <p:sldId id="505" r:id="rId12"/>
    <p:sldId id="504" r:id="rId13"/>
    <p:sldId id="508" r:id="rId14"/>
    <p:sldId id="509" r:id="rId15"/>
    <p:sldId id="510" r:id="rId16"/>
    <p:sldId id="511" r:id="rId17"/>
    <p:sldId id="512" r:id="rId18"/>
    <p:sldId id="513" r:id="rId19"/>
    <p:sldId id="514" r:id="rId20"/>
    <p:sldId id="522" r:id="rId21"/>
    <p:sldId id="526" r:id="rId22"/>
    <p:sldId id="528" r:id="rId23"/>
    <p:sldId id="529" r:id="rId24"/>
    <p:sldId id="525" r:id="rId2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7C3B0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1" autoAdjust="0"/>
    <p:restoredTop sz="96462" autoAdjust="0"/>
  </p:normalViewPr>
  <p:slideViewPr>
    <p:cSldViewPr>
      <p:cViewPr varScale="1">
        <p:scale>
          <a:sx n="106" d="100"/>
          <a:sy n="106" d="100"/>
        </p:scale>
        <p:origin x="-13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30513"/>
            <a:ext cx="9144000" cy="827087"/>
          </a:xfrm>
        </p:spPr>
        <p:txBody>
          <a:bodyPr>
            <a:normAutofit/>
          </a:bodyPr>
          <a:lstStyle/>
          <a:p>
            <a:pPr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וַיָּבֹא עַד־הַיַּרְדֵּן וִיהוּדָה בָּא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3733801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2 Samuel 19:16</a:t>
            </a:r>
          </a:p>
        </p:txBody>
      </p:sp>
    </p:spTree>
    <p:extLst>
      <p:ext uri="{BB962C8B-B14F-4D97-AF65-F5344CB8AC3E}">
        <p14:creationId xmlns:p14="http://schemas.microsoft.com/office/powerpoint/2010/main" val="2572435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Wayyiqtol</a:t>
            </a:r>
            <a:r>
              <a:rPr lang="en-US" dirty="0"/>
              <a:t> of hollow or </a:t>
            </a:r>
            <a:r>
              <a:rPr lang="en-US" dirty="0" smtClean="0"/>
              <a:t>second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וֹ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וּ י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verbs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2209800"/>
            <a:ext cx="8534400" cy="32765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Our 4</a:t>
            </a:r>
            <a:r>
              <a:rPr lang="en-US" baseline="30000" dirty="0" smtClean="0"/>
              <a:t>th</a:t>
            </a:r>
            <a:r>
              <a:rPr lang="en-US" dirty="0" smtClean="0"/>
              <a:t> Missing Letter Rule</a:t>
            </a:r>
          </a:p>
          <a:p>
            <a:r>
              <a:rPr lang="en-US" dirty="0" smtClean="0"/>
              <a:t>When </a:t>
            </a:r>
            <a:r>
              <a:rPr lang="en-US" dirty="0"/>
              <a:t>we see a </a:t>
            </a:r>
            <a:r>
              <a:rPr lang="en-US" dirty="0" err="1" smtClean="0">
                <a:solidFill>
                  <a:srgbClr val="FF00FF"/>
                </a:solidFill>
              </a:rPr>
              <a:t>qamets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ָ</a:t>
            </a:r>
            <a:r>
              <a:rPr lang="en-US" dirty="0" smtClean="0"/>
              <a:t> under the </a:t>
            </a:r>
            <a:r>
              <a:rPr lang="en-US" dirty="0"/>
              <a:t>prefix pronoun 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missing letter is the </a:t>
            </a:r>
            <a:r>
              <a:rPr lang="en-US" dirty="0">
                <a:solidFill>
                  <a:srgbClr val="0000FF"/>
                </a:solidFill>
              </a:rPr>
              <a:t>second</a:t>
            </a:r>
            <a:r>
              <a:rPr lang="en-US" dirty="0"/>
              <a:t> or </a:t>
            </a:r>
            <a:r>
              <a:rPr lang="en-US" dirty="0">
                <a:solidFill>
                  <a:srgbClr val="0000FF"/>
                </a:solidFill>
              </a:rPr>
              <a:t>middle</a:t>
            </a:r>
            <a:r>
              <a:rPr lang="en-US" dirty="0"/>
              <a:t> letter 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and </a:t>
            </a:r>
            <a:r>
              <a:rPr lang="en-US" dirty="0"/>
              <a:t>will be </a:t>
            </a:r>
            <a:r>
              <a:rPr lang="en-US" dirty="0" smtClean="0"/>
              <a:t>a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 smtClean="0">
                <a:solidFill>
                  <a:srgbClr val="0000FF"/>
                </a:solidFill>
              </a:rPr>
              <a:t>ֹ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Any root </a:t>
            </a:r>
            <a:r>
              <a:rPr lang="en-US" dirty="0"/>
              <a:t>with one of these letters as its middle letter has the nickname hollow root.</a:t>
            </a:r>
            <a:endParaRPr lang="en-US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וַיָּבֹא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עַד־הַיַּרְדֵּן וִיהוּדָה בָּא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5388" y="5385137"/>
            <a:ext cx="1249060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03009" y="5397668"/>
            <a:ext cx="123783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9" name="Picture 2" descr="D:\My Documents\HebrewCourseBriercrestFirstYear2014\pics\fun pictures\doughnuts\doughnu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41435"/>
            <a:ext cx="1384143" cy="1036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712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 types of missing letter verbs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913359" y="22609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2260937"/>
            <a:ext cx="177644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9624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82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340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0" y="3708737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1000" y="3708737"/>
            <a:ext cx="99578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9624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6482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340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48200" y="4953000"/>
            <a:ext cx="388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1000" y="5537537"/>
            <a:ext cx="1249060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9624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482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340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28800" y="5537537"/>
            <a:ext cx="123783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88386" y="5713069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482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340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357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 types of missing letter verbs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913359" y="22609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2260937"/>
            <a:ext cx="177644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9624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82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340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0" y="3708737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1000" y="3708737"/>
            <a:ext cx="99578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9624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6482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340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48200" y="4953000"/>
            <a:ext cx="388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1000" y="5537537"/>
            <a:ext cx="1249060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9624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482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340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28800" y="5537537"/>
            <a:ext cx="123783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482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340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4688386" y="5713069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27918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 types of missing letter verbs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913359" y="22609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2260937"/>
            <a:ext cx="177644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9624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82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340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0" y="3708737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1000" y="3708737"/>
            <a:ext cx="99578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9624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6482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340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48200" y="4953000"/>
            <a:ext cx="388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1000" y="5537537"/>
            <a:ext cx="1249060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9624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482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340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28800" y="5537537"/>
            <a:ext cx="123783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482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340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4688386" y="5713069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74295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734300" y="2115235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ַ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69723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4295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734300" y="26742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</a:t>
            </a:r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9723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35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 types of missing letter verbs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913359" y="22609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2260937"/>
            <a:ext cx="177644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9624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82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340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0" y="3708737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1000" y="3708737"/>
            <a:ext cx="99578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9624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6482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340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48200" y="4953000"/>
            <a:ext cx="388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1000" y="5537537"/>
            <a:ext cx="1249060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9624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482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340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28800" y="5537537"/>
            <a:ext cx="123783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482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340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74295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7734300" y="38100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69723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7562053" y="4206403"/>
            <a:ext cx="45719" cy="4571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4688386" y="5713069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74295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734300" y="2115235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ַ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69723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4295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734300" y="26742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</a:t>
            </a:r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9723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57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 types of missing letter verbs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913359" y="22609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2260937"/>
            <a:ext cx="177644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9624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82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340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0" y="3708737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1000" y="3708737"/>
            <a:ext cx="99578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9624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6482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340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48200" y="4953000"/>
            <a:ext cx="388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1000" y="5537537"/>
            <a:ext cx="1249060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9624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482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340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28800" y="5537537"/>
            <a:ext cx="123783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482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340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4295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734300" y="55698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ָ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9723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4295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734300" y="38100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69723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7562053" y="4206403"/>
            <a:ext cx="45719" cy="4571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4688386" y="5713069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74295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7734300" y="2115235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ַ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69723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74295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7734300" y="26742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</a:t>
            </a:r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69723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93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 types of missing letter verbs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913359" y="22609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2260937"/>
            <a:ext cx="177644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9624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82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340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0" y="3708737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1000" y="3708737"/>
            <a:ext cx="99578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9624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6482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340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48200" y="4953000"/>
            <a:ext cx="388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1000" y="5537537"/>
            <a:ext cx="1249060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9624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482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340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28800" y="5537537"/>
            <a:ext cx="123783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482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340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4295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734300" y="55698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ָ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9723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4295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734300" y="38100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69723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7562053" y="4206403"/>
            <a:ext cx="45719" cy="4571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4688386" y="5713069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41" name="Picture 2" descr="D:\My Documents\HebrewCourseBriercrestFirstYear2014\pics\fun pictures\doughnuts\doughnu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46477"/>
            <a:ext cx="887700" cy="66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Oval 64"/>
          <p:cNvSpPr/>
          <p:nvPr/>
        </p:nvSpPr>
        <p:spPr>
          <a:xfrm>
            <a:off x="74295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7734300" y="2115235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ַ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69723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4295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734300" y="26742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</a:t>
            </a:r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69723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69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err="1"/>
              <a:t>Qatal</a:t>
            </a:r>
            <a:r>
              <a:rPr lang="en-US" dirty="0"/>
              <a:t> of hollow roots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2209800"/>
            <a:ext cx="8534400" cy="3276599"/>
          </a:xfrm>
        </p:spPr>
        <p:txBody>
          <a:bodyPr>
            <a:normAutofit/>
          </a:bodyPr>
          <a:lstStyle/>
          <a:p>
            <a:r>
              <a:rPr lang="en-US" dirty="0" err="1" smtClean="0"/>
              <a:t>Waw</a:t>
            </a:r>
            <a:r>
              <a:rPr lang="en-US" dirty="0" smtClean="0"/>
              <a:t> missing in </a:t>
            </a:r>
            <a:r>
              <a:rPr lang="en-US" dirty="0" err="1" smtClean="0">
                <a:solidFill>
                  <a:srgbClr val="FF00FF"/>
                </a:solidFill>
              </a:rPr>
              <a:t>wayyiqtol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0000FF"/>
                </a:solidFill>
              </a:rPr>
              <a:t>qatal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וַיָּבֹא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עַד־הַיַּרְדֵּן וִיהוּדָה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בָּא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87165" y="268069"/>
            <a:ext cx="832279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77200" y="268067"/>
            <a:ext cx="825867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44024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err="1"/>
              <a:t>Qatal</a:t>
            </a:r>
            <a:r>
              <a:rPr lang="en-US" dirty="0"/>
              <a:t> of hollow roots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2209800"/>
            <a:ext cx="8534400" cy="3276599"/>
          </a:xfrm>
        </p:spPr>
        <p:txBody>
          <a:bodyPr>
            <a:normAutofit/>
          </a:bodyPr>
          <a:lstStyle/>
          <a:p>
            <a:r>
              <a:rPr lang="en-US" dirty="0" err="1" smtClean="0"/>
              <a:t>Waw</a:t>
            </a:r>
            <a:r>
              <a:rPr lang="en-US" dirty="0" smtClean="0"/>
              <a:t> missing in </a:t>
            </a:r>
            <a:r>
              <a:rPr lang="en-US" dirty="0" err="1" smtClean="0">
                <a:solidFill>
                  <a:srgbClr val="FF00FF"/>
                </a:solidFill>
              </a:rPr>
              <a:t>wayyiqtol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0000FF"/>
                </a:solidFill>
              </a:rPr>
              <a:t>qatal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Missing letter rules are for </a:t>
            </a:r>
            <a:r>
              <a:rPr lang="en-US" dirty="0" err="1" smtClean="0"/>
              <a:t>wayyiqtol</a:t>
            </a:r>
            <a:r>
              <a:rPr lang="en-US" dirty="0" smtClean="0"/>
              <a:t> (</a:t>
            </a:r>
            <a:r>
              <a:rPr lang="en-US" dirty="0" err="1" smtClean="0"/>
              <a:t>yiqtol</a:t>
            </a:r>
            <a:r>
              <a:rPr lang="en-US" dirty="0" smtClean="0"/>
              <a:t>) verbs, not </a:t>
            </a:r>
            <a:r>
              <a:rPr lang="en-US" dirty="0" err="1" smtClean="0"/>
              <a:t>qatal</a:t>
            </a:r>
            <a:r>
              <a:rPr lang="en-US" dirty="0" smtClean="0"/>
              <a:t>. So, what is a sign of the </a:t>
            </a:r>
            <a:r>
              <a:rPr lang="en-US" dirty="0" err="1" smtClean="0"/>
              <a:t>qatal</a:t>
            </a:r>
            <a:r>
              <a:rPr lang="en-US" dirty="0" smtClean="0"/>
              <a:t>?</a:t>
            </a:r>
          </a:p>
          <a:p>
            <a:endParaRPr lang="en-US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וַיָּבֹא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עַד־הַיַּרְדֵּן וִיהוּדָה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בָּא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87165" y="268069"/>
            <a:ext cx="832279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77200" y="268067"/>
            <a:ext cx="825867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50528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err="1"/>
              <a:t>Qatal</a:t>
            </a:r>
            <a:r>
              <a:rPr lang="en-US" dirty="0"/>
              <a:t> of hollow roots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2209800"/>
            <a:ext cx="8839200" cy="3276599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Waw</a:t>
            </a:r>
            <a:r>
              <a:rPr lang="en-US" dirty="0" smtClean="0"/>
              <a:t> missing in </a:t>
            </a:r>
            <a:r>
              <a:rPr lang="en-US" dirty="0" err="1" smtClean="0">
                <a:solidFill>
                  <a:srgbClr val="FF00FF"/>
                </a:solidFill>
              </a:rPr>
              <a:t>wayyiqtol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0000FF"/>
                </a:solidFill>
              </a:rPr>
              <a:t>qatal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Missing letter rules are for </a:t>
            </a:r>
            <a:r>
              <a:rPr lang="en-US" dirty="0" err="1" smtClean="0"/>
              <a:t>wayyiqtol</a:t>
            </a:r>
            <a:r>
              <a:rPr lang="en-US" dirty="0" smtClean="0"/>
              <a:t> (</a:t>
            </a:r>
            <a:r>
              <a:rPr lang="en-US" dirty="0" err="1" smtClean="0"/>
              <a:t>yiqtol</a:t>
            </a:r>
            <a:r>
              <a:rPr lang="en-US" dirty="0" smtClean="0"/>
              <a:t>) verbs, not </a:t>
            </a:r>
            <a:r>
              <a:rPr lang="en-US" dirty="0" err="1" smtClean="0"/>
              <a:t>qatal</a:t>
            </a:r>
            <a:r>
              <a:rPr lang="en-US" dirty="0" smtClean="0"/>
              <a:t>. So, what is a sign of the </a:t>
            </a:r>
            <a:r>
              <a:rPr lang="en-US" dirty="0" err="1" smtClean="0"/>
              <a:t>qatal</a:t>
            </a:r>
            <a:r>
              <a:rPr lang="en-US" dirty="0" smtClean="0"/>
              <a:t>?</a:t>
            </a:r>
          </a:p>
          <a:p>
            <a:r>
              <a:rPr lang="fr-CA" dirty="0" err="1" smtClean="0"/>
              <a:t>We</a:t>
            </a:r>
            <a:r>
              <a:rPr lang="fr-CA" dirty="0" smtClean="0"/>
              <a:t> have 2 </a:t>
            </a:r>
            <a:r>
              <a:rPr lang="fr-CA" dirty="0" err="1" smtClean="0"/>
              <a:t>signs</a:t>
            </a:r>
            <a:endParaRPr lang="en-US" dirty="0" smtClean="0"/>
          </a:p>
          <a:p>
            <a:pPr lvl="1">
              <a:tabLst>
                <a:tab pos="4916488" algn="l"/>
                <a:tab pos="5259388" algn="l"/>
                <a:tab pos="6745288" algn="l"/>
              </a:tabLst>
            </a:pPr>
            <a:r>
              <a:rPr lang="en-US" dirty="0" err="1" smtClean="0"/>
              <a:t>Qamets</a:t>
            </a:r>
            <a:r>
              <a:rPr lang="en-US" dirty="0" smtClean="0"/>
              <a:t> under first root letter	=	</a:t>
            </a:r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 err="1" smtClean="0"/>
              <a:t>Rocine</a:t>
            </a:r>
            <a:r>
              <a:rPr lang="en-US" dirty="0" smtClean="0"/>
              <a:t> </a:t>
            </a:r>
            <a:r>
              <a:rPr lang="en-US" dirty="0"/>
              <a:t>4.3g</a:t>
            </a:r>
            <a:r>
              <a:rPr lang="en-US" dirty="0" smtClean="0"/>
              <a:t>)</a:t>
            </a:r>
          </a:p>
          <a:p>
            <a:pPr lvl="1">
              <a:tabLst>
                <a:tab pos="4916488" algn="l"/>
                <a:tab pos="5259388" algn="l"/>
                <a:tab pos="6745288" algn="l"/>
              </a:tabLst>
            </a:pPr>
            <a:r>
              <a:rPr lang="en-US" dirty="0" err="1" smtClean="0"/>
              <a:t>Hireq</a:t>
            </a:r>
            <a:r>
              <a:rPr lang="en-US" dirty="0" smtClean="0"/>
              <a:t> under first root letter	=	</a:t>
            </a:r>
            <a:r>
              <a:rPr lang="en-US" dirty="0" err="1" smtClean="0"/>
              <a:t>Piel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	(</a:t>
            </a:r>
            <a:r>
              <a:rPr lang="en-US" dirty="0" err="1"/>
              <a:t>Rocine</a:t>
            </a:r>
            <a:r>
              <a:rPr lang="en-US" dirty="0"/>
              <a:t> 6.2b)</a:t>
            </a:r>
            <a:endParaRPr lang="en-US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וַיָּבֹא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עַד־הַיַּרְדֵּן וִיהוּדָה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בָּא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87165" y="268069"/>
            <a:ext cx="832279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77200" y="268067"/>
            <a:ext cx="825867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21496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76200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Identify and read </a:t>
            </a:r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wayyiqtol</a:t>
            </a:r>
            <a:r>
              <a:rPr lang="en-US" dirty="0"/>
              <a:t> and </a:t>
            </a:r>
            <a:r>
              <a:rPr lang="en-US" dirty="0" err="1"/>
              <a:t>qatal</a:t>
            </a:r>
            <a:r>
              <a:rPr lang="en-US" dirty="0"/>
              <a:t> forms derived from hollow roots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4457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err="1"/>
              <a:t>Qatal</a:t>
            </a:r>
            <a:r>
              <a:rPr lang="en-US" dirty="0"/>
              <a:t> of hollow roots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וַיָּבֹא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עַד־הַיַּרְדֵּן וִיהוּדָה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בָּא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87165" y="268069"/>
            <a:ext cx="832279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77200" y="268067"/>
            <a:ext cx="825867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36140"/>
              </p:ext>
            </p:extLst>
          </p:nvPr>
        </p:nvGraphicFramePr>
        <p:xfrm>
          <a:off x="457198" y="1828800"/>
          <a:ext cx="8153402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1"/>
                <a:gridCol w="40767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err="1" smtClean="0">
                          <a:solidFill>
                            <a:sysClr val="windowText" lastClr="000000"/>
                          </a:solidFill>
                        </a:rPr>
                        <a:t>Qal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ysClr val="windowText" lastClr="000000"/>
                          </a:solidFill>
                        </a:rPr>
                        <a:t>Piel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שָׁלַח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שִׁלַּח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נָשָׂא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נִשָּׂא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" y="3987225"/>
            <a:ext cx="4483407" cy="584775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Compare first root vowels</a:t>
            </a:r>
            <a:endParaRPr lang="en-US" sz="3200" dirty="0"/>
          </a:p>
        </p:txBody>
      </p:sp>
      <p:cxnSp>
        <p:nvCxnSpPr>
          <p:cNvPr id="5" name="Straight Arrow Connector 4"/>
          <p:cNvCxnSpPr>
            <a:stCxn id="3" idx="0"/>
          </p:cNvCxnSpPr>
          <p:nvPr/>
        </p:nvCxnSpPr>
        <p:spPr>
          <a:xfrm flipV="1">
            <a:off x="3003704" y="3352800"/>
            <a:ext cx="2101696" cy="63442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0"/>
          </p:cNvCxnSpPr>
          <p:nvPr/>
        </p:nvCxnSpPr>
        <p:spPr>
          <a:xfrm flipH="1" flipV="1">
            <a:off x="1219200" y="3352800"/>
            <a:ext cx="1784504" cy="63442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113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err="1"/>
              <a:t>Qatal</a:t>
            </a:r>
            <a:r>
              <a:rPr lang="en-US" dirty="0"/>
              <a:t> of hollow roots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וַיָּבֹא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עַד־הַיַּרְדֵּן וִיהוּדָה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בָּא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87165" y="268069"/>
            <a:ext cx="832279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77200" y="268067"/>
            <a:ext cx="825867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09106"/>
              </p:ext>
            </p:extLst>
          </p:nvPr>
        </p:nvGraphicFramePr>
        <p:xfrm>
          <a:off x="457198" y="1828800"/>
          <a:ext cx="8153402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1"/>
                <a:gridCol w="40767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err="1" smtClean="0">
                          <a:solidFill>
                            <a:sysClr val="windowText" lastClr="000000"/>
                          </a:solidFill>
                        </a:rPr>
                        <a:t>Qal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ysClr val="windowText" lastClr="000000"/>
                          </a:solidFill>
                        </a:rPr>
                        <a:t>Piel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שָׁלַח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שִׁלַּח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נָשָׂא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נִשָּׂא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320415"/>
              </p:ext>
            </p:extLst>
          </p:nvPr>
        </p:nvGraphicFramePr>
        <p:xfrm>
          <a:off x="457198" y="3505200"/>
          <a:ext cx="8153402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1"/>
                <a:gridCol w="40767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err="1" smtClean="0">
                          <a:solidFill>
                            <a:sysClr val="windowText" lastClr="000000"/>
                          </a:solidFill>
                        </a:rPr>
                        <a:t>Qal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ysClr val="windowText" lastClr="000000"/>
                          </a:solidFill>
                        </a:rPr>
                        <a:t>Piel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שָׁב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קָם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שָׂם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מֵת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743200" y="3352800"/>
            <a:ext cx="1703736" cy="156966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Compare</a:t>
            </a:r>
          </a:p>
          <a:p>
            <a:pPr algn="ctr"/>
            <a:r>
              <a:rPr lang="en-US" sz="3200" dirty="0" smtClean="0"/>
              <a:t>first root</a:t>
            </a:r>
          </a:p>
          <a:p>
            <a:pPr algn="ctr"/>
            <a:r>
              <a:rPr lang="en-US" sz="3200" dirty="0" smtClean="0"/>
              <a:t>vowels</a:t>
            </a:r>
            <a:endParaRPr lang="en-US" sz="3200" dirty="0"/>
          </a:p>
        </p:txBody>
      </p:sp>
      <p:sp>
        <p:nvSpPr>
          <p:cNvPr id="26" name="Right Brace 25"/>
          <p:cNvSpPr/>
          <p:nvPr/>
        </p:nvSpPr>
        <p:spPr>
          <a:xfrm>
            <a:off x="1371600" y="2362200"/>
            <a:ext cx="304800" cy="914400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Brace 26"/>
          <p:cNvSpPr/>
          <p:nvPr/>
        </p:nvSpPr>
        <p:spPr>
          <a:xfrm>
            <a:off x="1371600" y="4038600"/>
            <a:ext cx="304800" cy="2133600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Arrow Connector 27"/>
          <p:cNvCxnSpPr>
            <a:stCxn id="12" idx="1"/>
          </p:cNvCxnSpPr>
          <p:nvPr/>
        </p:nvCxnSpPr>
        <p:spPr>
          <a:xfrm flipH="1" flipV="1">
            <a:off x="1787867" y="2819400"/>
            <a:ext cx="955333" cy="131823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1"/>
          </p:cNvCxnSpPr>
          <p:nvPr/>
        </p:nvCxnSpPr>
        <p:spPr>
          <a:xfrm flipH="1">
            <a:off x="1787867" y="4137630"/>
            <a:ext cx="955333" cy="96777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153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err="1"/>
              <a:t>Qatal</a:t>
            </a:r>
            <a:r>
              <a:rPr lang="en-US" dirty="0"/>
              <a:t> of hollow roots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וַיָּבֹא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עַד־הַיַּרְדֵּן וִיהוּדָה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בָּא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87165" y="268069"/>
            <a:ext cx="832279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77200" y="268067"/>
            <a:ext cx="825867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745121"/>
              </p:ext>
            </p:extLst>
          </p:nvPr>
        </p:nvGraphicFramePr>
        <p:xfrm>
          <a:off x="457198" y="1828800"/>
          <a:ext cx="8153402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1"/>
                <a:gridCol w="40767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err="1" smtClean="0">
                          <a:solidFill>
                            <a:sysClr val="windowText" lastClr="000000"/>
                          </a:solidFill>
                        </a:rPr>
                        <a:t>Qal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ysClr val="windowText" lastClr="000000"/>
                          </a:solidFill>
                        </a:rPr>
                        <a:t>Piel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שָׁלַח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שִׁלַּח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נָשָׂא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נִשָּׂא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381324"/>
              </p:ext>
            </p:extLst>
          </p:nvPr>
        </p:nvGraphicFramePr>
        <p:xfrm>
          <a:off x="457198" y="3505200"/>
          <a:ext cx="8153402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1"/>
                <a:gridCol w="40767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err="1" smtClean="0">
                          <a:solidFill>
                            <a:sysClr val="windowText" lastClr="000000"/>
                          </a:solidFill>
                        </a:rPr>
                        <a:t>Qal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ysClr val="windowText" lastClr="000000"/>
                          </a:solidFill>
                        </a:rPr>
                        <a:t>Piel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שָׁב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he-IL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he-IL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קָם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קִיַּם</a:t>
                      </a: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only</a:t>
                      </a:r>
                      <a:r>
                        <a:rPr lang="en-US" sz="18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2x</a:t>
                      </a:r>
                      <a:endParaRPr lang="en-US" sz="18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שָׂם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he-IL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מֵת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he-IL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583702" y="3657600"/>
            <a:ext cx="1537600" cy="1015663"/>
          </a:xfrm>
          <a:prstGeom prst="rect">
            <a:avLst/>
          </a:prstGeom>
          <a:solidFill>
            <a:schemeClr val="bg1"/>
          </a:solidFill>
          <a:ln w="12700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Hollow verbs</a:t>
            </a:r>
          </a:p>
          <a:p>
            <a:pPr algn="ctr"/>
            <a:r>
              <a:rPr lang="en-US" sz="2000" dirty="0" smtClean="0"/>
              <a:t>rarely </a:t>
            </a:r>
          </a:p>
          <a:p>
            <a:pPr algn="ctr"/>
            <a:r>
              <a:rPr lang="en-US" sz="2000" dirty="0" smtClean="0"/>
              <a:t>form </a:t>
            </a:r>
            <a:r>
              <a:rPr lang="en-US" sz="2000" dirty="0" err="1" smtClean="0"/>
              <a:t>Piels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32886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err="1"/>
              <a:t>Qatal</a:t>
            </a:r>
            <a:r>
              <a:rPr lang="en-US" dirty="0"/>
              <a:t> of hollow roots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וַיָּבֹא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עַד־הַיַּרְדֵּן וִיהוּדָה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בָּא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87165" y="268069"/>
            <a:ext cx="832279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77200" y="268067"/>
            <a:ext cx="825867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448906"/>
              </p:ext>
            </p:extLst>
          </p:nvPr>
        </p:nvGraphicFramePr>
        <p:xfrm>
          <a:off x="457198" y="1828800"/>
          <a:ext cx="8153402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1"/>
                <a:gridCol w="40767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err="1" smtClean="0">
                          <a:solidFill>
                            <a:sysClr val="windowText" lastClr="000000"/>
                          </a:solidFill>
                        </a:rPr>
                        <a:t>Qal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ysClr val="windowText" lastClr="000000"/>
                          </a:solidFill>
                        </a:rPr>
                        <a:t>Piel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שָׁלַח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שִׁלַּח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נָשָׂא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נִשָּׂא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74706"/>
              </p:ext>
            </p:extLst>
          </p:nvPr>
        </p:nvGraphicFramePr>
        <p:xfrm>
          <a:off x="457198" y="3505200"/>
          <a:ext cx="8153402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1"/>
                <a:gridCol w="40767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err="1" smtClean="0">
                          <a:solidFill>
                            <a:sysClr val="windowText" lastClr="000000"/>
                          </a:solidFill>
                        </a:rPr>
                        <a:t>Qal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ysClr val="windowText" lastClr="000000"/>
                          </a:solidFill>
                        </a:rPr>
                        <a:t>Piel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שָׁב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he-IL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he-IL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קָם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קִיַּם</a:t>
                      </a: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only</a:t>
                      </a:r>
                      <a:r>
                        <a:rPr lang="en-US" sz="18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2x</a:t>
                      </a:r>
                      <a:endParaRPr lang="en-US" sz="18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שָׂם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he-IL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מֵת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he-IL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72200" y="3657600"/>
            <a:ext cx="2317933" cy="3170099"/>
          </a:xfrm>
          <a:prstGeom prst="rect">
            <a:avLst/>
          </a:prstGeom>
          <a:solidFill>
            <a:schemeClr val="bg1"/>
          </a:solidFill>
          <a:ln w="127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Why?</a:t>
            </a:r>
          </a:p>
          <a:p>
            <a:pPr algn="ctr"/>
            <a:r>
              <a:rPr lang="en-US" sz="2000" dirty="0" smtClean="0"/>
              <a:t>It’s hard to double the “nothing” </a:t>
            </a:r>
          </a:p>
          <a:p>
            <a:pPr algn="ctr"/>
            <a:r>
              <a:rPr lang="en-US" sz="2000" dirty="0" smtClean="0"/>
              <a:t>in the middle.</a:t>
            </a:r>
          </a:p>
          <a:p>
            <a:pPr algn="ctr"/>
            <a:endParaRPr lang="en-US" sz="2000" dirty="0"/>
          </a:p>
          <a:p>
            <a:pPr algn="ctr"/>
            <a:endParaRPr lang="en-US" sz="2000" dirty="0" smtClean="0"/>
          </a:p>
          <a:p>
            <a:pPr algn="ctr"/>
            <a:endParaRPr lang="en-US" sz="2000" dirty="0"/>
          </a:p>
          <a:p>
            <a:pPr algn="ctr"/>
            <a:endParaRPr lang="en-US" sz="2000" dirty="0" smtClean="0"/>
          </a:p>
          <a:p>
            <a:pPr algn="ctr"/>
            <a:endParaRPr lang="en-US" sz="2000" dirty="0"/>
          </a:p>
          <a:p>
            <a:pPr algn="ctr"/>
            <a:endParaRPr lang="en-US" sz="2000" dirty="0" smtClean="0"/>
          </a:p>
        </p:txBody>
      </p:sp>
      <p:pic>
        <p:nvPicPr>
          <p:cNvPr id="12" name="Picture 2" descr="D:\My Documents\HebrewCourseBriercrestFirstYear2014\pics\fun pictures\doughnuts\doughnu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5097" y="4981039"/>
            <a:ext cx="2295035" cy="171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6482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err="1"/>
              <a:t>Qatal</a:t>
            </a:r>
            <a:r>
              <a:rPr lang="en-US" dirty="0"/>
              <a:t> of hollow roots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וַיָּבֹא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עַד־הַיַּרְדֵּן וִיהוּדָה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בָּא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87165" y="268069"/>
            <a:ext cx="832279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77200" y="268067"/>
            <a:ext cx="825867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360867"/>
              </p:ext>
            </p:extLst>
          </p:nvPr>
        </p:nvGraphicFramePr>
        <p:xfrm>
          <a:off x="457198" y="1828800"/>
          <a:ext cx="8153402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1"/>
                <a:gridCol w="40767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err="1" smtClean="0">
                          <a:solidFill>
                            <a:sysClr val="windowText" lastClr="000000"/>
                          </a:solidFill>
                        </a:rPr>
                        <a:t>Qal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ysClr val="windowText" lastClr="000000"/>
                          </a:solidFill>
                        </a:rPr>
                        <a:t>Piel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שָׁלַח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שִׁלַּח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נָשָׂא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נִשָּׂא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960830"/>
              </p:ext>
            </p:extLst>
          </p:nvPr>
        </p:nvGraphicFramePr>
        <p:xfrm>
          <a:off x="457198" y="3505200"/>
          <a:ext cx="8153403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2"/>
                <a:gridCol w="2630786"/>
                <a:gridCol w="40748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err="1" smtClean="0">
                          <a:solidFill>
                            <a:sysClr val="windowText" lastClr="000000"/>
                          </a:solidFill>
                        </a:rPr>
                        <a:t>Qal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(dictionary form)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ysClr val="windowText" lastClr="000000"/>
                          </a:solidFill>
                        </a:rPr>
                        <a:t>Piel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שָׁב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32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שׁוּב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he-IL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32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בּוֹא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he-IL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קָם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32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קוּם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קִיַּם</a:t>
                      </a:r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only</a:t>
                      </a:r>
                      <a:r>
                        <a:rPr lang="en-US" sz="18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2x</a:t>
                      </a:r>
                      <a:endParaRPr lang="en-US" sz="18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שָׂם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32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שִׂים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he-IL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מֵת</a:t>
                      </a:r>
                      <a:endParaRPr lang="he-IL" sz="3200" baseline="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32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מוּת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</a:t>
                      </a:r>
                      <a:endParaRPr lang="he-IL" sz="32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581400" y="4080808"/>
            <a:ext cx="4800600" cy="193899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lexical form for </a:t>
            </a:r>
            <a:r>
              <a:rPr lang="en-US" sz="2000" dirty="0"/>
              <a:t>verbs </a:t>
            </a:r>
            <a:endParaRPr lang="en-US" sz="2000" dirty="0" smtClean="0"/>
          </a:p>
          <a:p>
            <a:r>
              <a:rPr lang="en-US" sz="2000" dirty="0" smtClean="0"/>
              <a:t>(i.e. the form you look up in a dictionary)</a:t>
            </a:r>
          </a:p>
          <a:p>
            <a:r>
              <a:rPr lang="en-US" sz="2000" dirty="0" smtClean="0"/>
              <a:t>is </a:t>
            </a:r>
            <a:r>
              <a:rPr lang="en-US" sz="2000" dirty="0" err="1" smtClean="0"/>
              <a:t>Qatal</a:t>
            </a:r>
            <a:r>
              <a:rPr lang="en-US" sz="2000" dirty="0" smtClean="0"/>
              <a:t> 3ms.</a:t>
            </a:r>
          </a:p>
          <a:p>
            <a:endParaRPr lang="en-US" sz="2000" dirty="0" smtClean="0"/>
          </a:p>
          <a:p>
            <a:r>
              <a:rPr lang="en-US" sz="2000" dirty="0" smtClean="0"/>
              <a:t>However, for Hollow verbs, a different form is used so we can see all three root letters.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94511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76200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Identify and read </a:t>
            </a:r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wayyiqtol</a:t>
            </a:r>
            <a:r>
              <a:rPr lang="en-US" dirty="0"/>
              <a:t> and </a:t>
            </a:r>
            <a:r>
              <a:rPr lang="en-US" dirty="0" err="1"/>
              <a:t>qatal</a:t>
            </a:r>
            <a:r>
              <a:rPr lang="en-US" dirty="0"/>
              <a:t> forms derived from hollow roots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2" descr="D:\My Documents\HebrewCourseBriercrestFirstYear2014\pics\fun pictures\doughnuts\doughnu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457" y="2651426"/>
            <a:ext cx="3073086" cy="2301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83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2209801"/>
            <a:ext cx="8534400" cy="121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do you recognize in the first word of our lesson </a:t>
            </a:r>
            <a:r>
              <a:rPr lang="en-US" dirty="0" smtClean="0"/>
              <a:t>sentence?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וַיָּבֹא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עַד־הַיַּרְדֵּן וִיהוּדָה בָּא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556879"/>
              </p:ext>
            </p:extLst>
          </p:nvPr>
        </p:nvGraphicFramePr>
        <p:xfrm>
          <a:off x="304800" y="3352800"/>
          <a:ext cx="7962900" cy="1737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1400"/>
                <a:gridCol w="4381500"/>
              </a:tblGrid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 smtClean="0"/>
                        <a:t>Form: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 smtClean="0"/>
                        <a:t>Function: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 smtClean="0"/>
                        <a:t>Subject pronoun: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586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2209801"/>
            <a:ext cx="8534400" cy="121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do you recognize in the first word of our lesson </a:t>
            </a:r>
            <a:r>
              <a:rPr lang="en-US" dirty="0" smtClean="0"/>
              <a:t>sentence?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וַיָּבֹא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עַד־הַיַּרְדֵּן וִיהוּדָה בָּא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915711"/>
              </p:ext>
            </p:extLst>
          </p:nvPr>
        </p:nvGraphicFramePr>
        <p:xfrm>
          <a:off x="304800" y="3352800"/>
          <a:ext cx="7962900" cy="1737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1400"/>
                <a:gridCol w="4381500"/>
              </a:tblGrid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 smtClean="0"/>
                        <a:t>Form: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rgbClr val="FF00FF"/>
                          </a:solidFill>
                        </a:rPr>
                        <a:t>Wayyiqtol</a:t>
                      </a:r>
                      <a:endParaRPr lang="en-US" sz="1600" dirty="0">
                        <a:solidFill>
                          <a:srgbClr val="FF00FF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 smtClean="0"/>
                        <a:t>Function: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FF"/>
                          </a:solidFill>
                        </a:rPr>
                        <a:t>Historical narrative; mainline</a:t>
                      </a:r>
                      <a:endParaRPr lang="en-US" sz="1600" dirty="0">
                        <a:solidFill>
                          <a:srgbClr val="FF00FF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 smtClean="0"/>
                        <a:t>Subject pronoun: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dirty="0" err="1" smtClean="0">
                          <a:solidFill>
                            <a:srgbClr val="FF00FF"/>
                          </a:solidFill>
                        </a:rPr>
                        <a:t>Yod</a:t>
                      </a:r>
                      <a:r>
                        <a:rPr lang="en-US" sz="1600" baseline="0" dirty="0" smtClean="0">
                          <a:solidFill>
                            <a:srgbClr val="FF00FF"/>
                          </a:solidFill>
                        </a:rPr>
                        <a:t> (3 m)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aseline="0" dirty="0" smtClean="0">
                          <a:solidFill>
                            <a:srgbClr val="FF00FF"/>
                          </a:solidFill>
                        </a:rPr>
                        <a:t>No</a:t>
                      </a:r>
                      <a:r>
                        <a:rPr lang="en-US" sz="1600" baseline="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600" baseline="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וּ</a:t>
                      </a:r>
                      <a:r>
                        <a:rPr lang="en-US" sz="1600" baseline="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rgbClr val="FF00FF"/>
                          </a:solidFill>
                        </a:rPr>
                        <a:t>affix complement, therefore not plural</a:t>
                      </a:r>
                      <a:endParaRPr lang="en-US" sz="1600" dirty="0">
                        <a:solidFill>
                          <a:srgbClr val="FF00FF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916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Wayyiqtol</a:t>
            </a:r>
            <a:r>
              <a:rPr lang="en-US" dirty="0"/>
              <a:t> of hollow or </a:t>
            </a:r>
            <a:r>
              <a:rPr lang="en-US" dirty="0" smtClean="0"/>
              <a:t>second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וֹ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וּ י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verbs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2209800"/>
            <a:ext cx="8534400" cy="3276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see </a:t>
            </a:r>
            <a:r>
              <a:rPr lang="en-US" dirty="0" smtClean="0">
                <a:solidFill>
                  <a:srgbClr val="FF0000"/>
                </a:solidFill>
              </a:rPr>
              <a:t>only 2</a:t>
            </a:r>
            <a:r>
              <a:rPr lang="en-US" dirty="0" smtClean="0"/>
              <a:t> root letters, so where do we look?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וַיָּבֹא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עַד־הַיַּרְדֵּן וִיהוּדָה בָּא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27366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Wayyiqtol</a:t>
            </a:r>
            <a:r>
              <a:rPr lang="en-US" dirty="0"/>
              <a:t> of hollow or </a:t>
            </a:r>
            <a:r>
              <a:rPr lang="en-US" dirty="0" smtClean="0"/>
              <a:t>second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וֹ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וּ י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verbs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2209800"/>
            <a:ext cx="8534400" cy="3276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see </a:t>
            </a:r>
            <a:r>
              <a:rPr lang="en-US" dirty="0" smtClean="0">
                <a:solidFill>
                  <a:srgbClr val="FF0000"/>
                </a:solidFill>
              </a:rPr>
              <a:t>only 2</a:t>
            </a:r>
            <a:r>
              <a:rPr lang="en-US" dirty="0" smtClean="0"/>
              <a:t> root letters, so where do we look?</a:t>
            </a:r>
          </a:p>
          <a:p>
            <a:r>
              <a:rPr lang="en-US" dirty="0" smtClean="0"/>
              <a:t>Under the prefix consonant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וַיָּבֹא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עַד־הַיַּרְדֵּן וִיהוּדָה בָּא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5367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Wayyiqtol</a:t>
            </a:r>
            <a:r>
              <a:rPr lang="en-US" dirty="0"/>
              <a:t> of hollow or </a:t>
            </a:r>
            <a:r>
              <a:rPr lang="en-US" dirty="0" smtClean="0"/>
              <a:t>second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וֹ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וּ י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verbs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2209800"/>
            <a:ext cx="8534400" cy="32765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Our 4</a:t>
            </a:r>
            <a:r>
              <a:rPr lang="en-US" baseline="30000" dirty="0" smtClean="0"/>
              <a:t>th</a:t>
            </a:r>
            <a:r>
              <a:rPr lang="en-US" dirty="0" smtClean="0"/>
              <a:t> Missing Letter Rule</a:t>
            </a:r>
          </a:p>
          <a:p>
            <a:r>
              <a:rPr lang="en-US" dirty="0" smtClean="0"/>
              <a:t>When </a:t>
            </a:r>
            <a:r>
              <a:rPr lang="en-US" dirty="0"/>
              <a:t>we see a </a:t>
            </a:r>
            <a:r>
              <a:rPr lang="en-US" dirty="0" err="1" smtClean="0">
                <a:solidFill>
                  <a:srgbClr val="FF00FF"/>
                </a:solidFill>
              </a:rPr>
              <a:t>qamets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ָ</a:t>
            </a:r>
            <a:r>
              <a:rPr lang="en-US" dirty="0" smtClean="0"/>
              <a:t> under the </a:t>
            </a:r>
            <a:r>
              <a:rPr lang="en-US" dirty="0"/>
              <a:t>prefix pronoun 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missing letter is the </a:t>
            </a:r>
            <a:r>
              <a:rPr lang="en-US" dirty="0">
                <a:solidFill>
                  <a:srgbClr val="0000FF"/>
                </a:solidFill>
              </a:rPr>
              <a:t>second</a:t>
            </a:r>
            <a:r>
              <a:rPr lang="en-US" dirty="0"/>
              <a:t> or </a:t>
            </a:r>
            <a:r>
              <a:rPr lang="en-US" dirty="0">
                <a:solidFill>
                  <a:srgbClr val="0000FF"/>
                </a:solidFill>
              </a:rPr>
              <a:t>middle</a:t>
            </a:r>
            <a:r>
              <a:rPr lang="en-US" dirty="0"/>
              <a:t> letter 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and </a:t>
            </a:r>
            <a:r>
              <a:rPr lang="en-US" dirty="0"/>
              <a:t>will be </a:t>
            </a:r>
            <a:r>
              <a:rPr lang="en-US" dirty="0" smtClean="0"/>
              <a:t>a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 smtClean="0">
                <a:solidFill>
                  <a:srgbClr val="0000FF"/>
                </a:solidFill>
              </a:rPr>
              <a:t>ֹ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Any root with one of these letters as its middle letter has the nickname hollow root.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וַיָּבֹא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עַד־הַיַּרְדֵּן וִיהוּדָה בָּא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72760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Wayyiqtol</a:t>
            </a:r>
            <a:r>
              <a:rPr lang="en-US" dirty="0"/>
              <a:t> of hollow or </a:t>
            </a:r>
            <a:r>
              <a:rPr lang="en-US" dirty="0" smtClean="0"/>
              <a:t>second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וֹ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וּ י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verbs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2209800"/>
            <a:ext cx="8534400" cy="32765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Our 4</a:t>
            </a:r>
            <a:r>
              <a:rPr lang="en-US" baseline="30000" dirty="0" smtClean="0"/>
              <a:t>th</a:t>
            </a:r>
            <a:r>
              <a:rPr lang="en-US" dirty="0" smtClean="0"/>
              <a:t> Missing Letter Rule</a:t>
            </a:r>
          </a:p>
          <a:p>
            <a:r>
              <a:rPr lang="en-US" dirty="0" smtClean="0"/>
              <a:t>When </a:t>
            </a:r>
            <a:r>
              <a:rPr lang="en-US" dirty="0"/>
              <a:t>we see a </a:t>
            </a:r>
            <a:r>
              <a:rPr lang="en-US" dirty="0" err="1" smtClean="0">
                <a:solidFill>
                  <a:srgbClr val="FF00FF"/>
                </a:solidFill>
              </a:rPr>
              <a:t>qamets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ָ</a:t>
            </a:r>
            <a:r>
              <a:rPr lang="en-US" dirty="0" smtClean="0"/>
              <a:t> under the </a:t>
            </a:r>
            <a:r>
              <a:rPr lang="en-US" dirty="0"/>
              <a:t>prefix pronoun 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missing letter is the </a:t>
            </a:r>
            <a:r>
              <a:rPr lang="en-US" dirty="0">
                <a:solidFill>
                  <a:srgbClr val="0000FF"/>
                </a:solidFill>
              </a:rPr>
              <a:t>second</a:t>
            </a:r>
            <a:r>
              <a:rPr lang="en-US" dirty="0"/>
              <a:t> or </a:t>
            </a:r>
            <a:r>
              <a:rPr lang="en-US" dirty="0">
                <a:solidFill>
                  <a:srgbClr val="0000FF"/>
                </a:solidFill>
              </a:rPr>
              <a:t>middle</a:t>
            </a:r>
            <a:r>
              <a:rPr lang="en-US" dirty="0"/>
              <a:t> letter 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and </a:t>
            </a:r>
            <a:r>
              <a:rPr lang="en-US" dirty="0"/>
              <a:t>will be </a:t>
            </a:r>
            <a:r>
              <a:rPr lang="en-US" dirty="0" smtClean="0"/>
              <a:t>a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 smtClean="0">
                <a:solidFill>
                  <a:srgbClr val="0000FF"/>
                </a:solidFill>
              </a:rPr>
              <a:t>ֹ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Any root </a:t>
            </a:r>
            <a:r>
              <a:rPr lang="en-US" dirty="0"/>
              <a:t>with one of these letters as its middle letter has the nickname hollow root.</a:t>
            </a:r>
            <a:endParaRPr lang="en-US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וַיָּבֹא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עַד־הַיַּרְדֵּן וִיהוּדָה בָּא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9" name="Picture 2" descr="D:\My Documents\HebrewCourseBriercrestFirstYear2014\pics\fun pictures\doughnuts\doughnu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41435"/>
            <a:ext cx="1384143" cy="1036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847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6827</TotalTime>
  <Words>854</Words>
  <Application>Microsoft Office PowerPoint</Application>
  <PresentationFormat>On-screen Show (4:3)</PresentationFormat>
  <Paragraphs>275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Rocine Lesson 10</vt:lpstr>
      <vt:lpstr>Goals</vt:lpstr>
      <vt:lpstr>Goals</vt:lpstr>
      <vt:lpstr>What we already know</vt:lpstr>
      <vt:lpstr>What we already know</vt:lpstr>
      <vt:lpstr>Wayyiqtol of hollow or secondוֹ וּ י  verbs</vt:lpstr>
      <vt:lpstr>Wayyiqtol of hollow or secondוֹ וּ י  verbs</vt:lpstr>
      <vt:lpstr>Wayyiqtol of hollow or secondוֹ וּ י  verbs</vt:lpstr>
      <vt:lpstr>Wayyiqtol of hollow or secondוֹ וּ י  verbs</vt:lpstr>
      <vt:lpstr>Wayyiqtol of hollow or secondוֹ וּ י  verbs</vt:lpstr>
      <vt:lpstr>4 types of missing letter verbs</vt:lpstr>
      <vt:lpstr>4 types of missing letter verbs</vt:lpstr>
      <vt:lpstr>4 types of missing letter verbs</vt:lpstr>
      <vt:lpstr>4 types of missing letter verbs</vt:lpstr>
      <vt:lpstr>4 types of missing letter verbs</vt:lpstr>
      <vt:lpstr>4 types of missing letter verbs</vt:lpstr>
      <vt:lpstr>Qatal of hollow roots</vt:lpstr>
      <vt:lpstr>Qatal of hollow roots</vt:lpstr>
      <vt:lpstr>Qatal of hollow roots</vt:lpstr>
      <vt:lpstr>Qatal of hollow roots</vt:lpstr>
      <vt:lpstr>Qatal of hollow roots</vt:lpstr>
      <vt:lpstr>Qatal of hollow roots</vt:lpstr>
      <vt:lpstr>Qatal of hollow roots</vt:lpstr>
      <vt:lpstr>Qatal of hollow roots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573</cp:revision>
  <cp:lastPrinted>2013-11-05T02:18:07Z</cp:lastPrinted>
  <dcterms:created xsi:type="dcterms:W3CDTF">2006-08-16T00:00:00Z</dcterms:created>
  <dcterms:modified xsi:type="dcterms:W3CDTF">2014-10-20T13:08:44Z</dcterms:modified>
</cp:coreProperties>
</file>