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318" r:id="rId2"/>
    <p:sldId id="442" r:id="rId3"/>
    <p:sldId id="446" r:id="rId4"/>
    <p:sldId id="447" r:id="rId5"/>
    <p:sldId id="448" r:id="rId6"/>
    <p:sldId id="445" r:id="rId7"/>
    <p:sldId id="449" r:id="rId8"/>
    <p:sldId id="451" r:id="rId9"/>
    <p:sldId id="358" r:id="rId10"/>
    <p:sldId id="455" r:id="rId11"/>
    <p:sldId id="456" r:id="rId12"/>
    <p:sldId id="458" r:id="rId13"/>
    <p:sldId id="459" r:id="rId14"/>
    <p:sldId id="461" r:id="rId15"/>
    <p:sldId id="462" r:id="rId16"/>
    <p:sldId id="463" r:id="rId17"/>
    <p:sldId id="465" r:id="rId18"/>
    <p:sldId id="467" r:id="rId19"/>
    <p:sldId id="466" r:id="rId20"/>
    <p:sldId id="468" r:id="rId21"/>
    <p:sldId id="470" r:id="rId22"/>
    <p:sldId id="471" r:id="rId23"/>
    <p:sldId id="472" r:id="rId24"/>
    <p:sldId id="474" r:id="rId25"/>
    <p:sldId id="473" r:id="rId26"/>
    <p:sldId id="481" r:id="rId27"/>
    <p:sldId id="511" r:id="rId28"/>
    <p:sldId id="513" r:id="rId29"/>
    <p:sldId id="475" r:id="rId30"/>
    <p:sldId id="476" r:id="rId31"/>
    <p:sldId id="477" r:id="rId32"/>
    <p:sldId id="478" r:id="rId33"/>
    <p:sldId id="479" r:id="rId34"/>
    <p:sldId id="480" r:id="rId35"/>
    <p:sldId id="514" r:id="rId36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  <a:srgbClr val="008000"/>
    <a:srgbClr val="7C3B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21" autoAdjust="0"/>
    <p:restoredTop sz="96462" autoAdjust="0"/>
  </p:normalViewPr>
  <p:slideViewPr>
    <p:cSldViewPr>
      <p:cViewPr varScale="1">
        <p:scale>
          <a:sx n="105" d="100"/>
          <a:sy n="105" d="100"/>
        </p:scale>
        <p:origin x="11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E3CB8F9-8643-459B-915A-0ED1C2124AF6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81E48B9-BB65-4169-89A1-675F08145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9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Rocine</a:t>
            </a:r>
            <a:r>
              <a:rPr lang="en-US" dirty="0"/>
              <a:t>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783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Rocine</a:t>
            </a:r>
            <a:r>
              <a:rPr lang="en-US" dirty="0"/>
              <a:t>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802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Rocine</a:t>
            </a:r>
            <a:r>
              <a:rPr lang="en-US" dirty="0"/>
              <a:t>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182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err="1"/>
              <a:t>Rocine</a:t>
            </a:r>
            <a:r>
              <a:rPr lang="en-US" dirty="0"/>
              <a:t> Lesson 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830513"/>
            <a:ext cx="9144000" cy="827087"/>
          </a:xfrm>
        </p:spPr>
        <p:txBody>
          <a:bodyPr>
            <a:normAutofit/>
          </a:bodyPr>
          <a:lstStyle/>
          <a:p>
            <a:pPr rtl="1"/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וַיִּקַּח מֹשֶׁה מִדָּמוֹ וַיִּתֵּן עַל־תְּנוּךְ אֹ֫זֶן־אַהֲרֹן</a:t>
            </a:r>
            <a:endParaRPr lang="en-US" dirty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1026" name="Picture 2" descr="D:\My Documents\HebrewCourseBriercrestFirstYear2014\pics\Rocine Book Co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0" y="3733801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Leviticus 8:23</a:t>
            </a:r>
          </a:p>
        </p:txBody>
      </p:sp>
    </p:spTree>
    <p:extLst>
      <p:ext uri="{BB962C8B-B14F-4D97-AF65-F5344CB8AC3E}">
        <p14:creationId xmlns:p14="http://schemas.microsoft.com/office/powerpoint/2010/main" val="25724359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First nun roots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304800" y="2209800"/>
            <a:ext cx="8534400" cy="3276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Examining our two </a:t>
            </a:r>
            <a:r>
              <a:rPr lang="en-US" dirty="0" err="1"/>
              <a:t>wayyiqtols</a:t>
            </a:r>
            <a:r>
              <a:rPr lang="en-US" dirty="0"/>
              <a:t> you should notice some similarities.</a:t>
            </a:r>
          </a:p>
          <a:p>
            <a:r>
              <a:rPr lang="en-US" dirty="0"/>
              <a:t>What is the prefix vowel?</a:t>
            </a:r>
          </a:p>
          <a:p>
            <a:r>
              <a:rPr lang="en-US" dirty="0"/>
              <a:t>What kind of </a:t>
            </a:r>
            <a:r>
              <a:rPr lang="en-US" dirty="0" err="1"/>
              <a:t>dagesh</a:t>
            </a:r>
            <a:r>
              <a:rPr lang="en-US" dirty="0"/>
              <a:t> is in the consonant following the prefix?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1430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וַיִּקַּח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מֹשֶׁה מִדָּמוֹ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וַיִּתֵּן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עַל־תְּנוּךְ אֹ֫זֶן־אַהֲרֹן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64259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First nun roots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11430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וַיִּקַּח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מֹשֶׁה מִדָּמוֹ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וַיִּתֵּן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עַל־תְּנוּךְ אֹ֫זֶן־אַהֲרֹן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51995" y="2133600"/>
            <a:ext cx="673774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hireq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00800" y="2133600"/>
            <a:ext cx="851195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dagesh</a:t>
            </a:r>
            <a:endParaRPr lang="en-US" dirty="0"/>
          </a:p>
          <a:p>
            <a:pPr algn="ctr"/>
            <a:r>
              <a:rPr lang="en-US" dirty="0"/>
              <a:t>forte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7299620" y="1666875"/>
            <a:ext cx="1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7143750" y="1438275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4804070" y="1666875"/>
            <a:ext cx="1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4657725" y="1438275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746920" y="2124075"/>
            <a:ext cx="673774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hireq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895725" y="2124075"/>
            <a:ext cx="851195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dagesh</a:t>
            </a:r>
            <a:endParaRPr lang="en-US" dirty="0"/>
          </a:p>
          <a:p>
            <a:pPr algn="ctr"/>
            <a:r>
              <a:rPr lang="en-US" dirty="0"/>
              <a:t>forte</a:t>
            </a:r>
          </a:p>
        </p:txBody>
      </p:sp>
    </p:spTree>
    <p:extLst>
      <p:ext uri="{BB962C8B-B14F-4D97-AF65-F5344CB8AC3E}">
        <p14:creationId xmlns:p14="http://schemas.microsoft.com/office/powerpoint/2010/main" val="2246279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First nun roots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11430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וַיִּקַּח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מֹשֶׁה מִדָּמוֹ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וַיִּתֵּן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עַל־תְּנוּךְ אֹ֫זֶן־אַהֲרֹן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51995" y="2133600"/>
            <a:ext cx="673774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hireq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00800" y="2133600"/>
            <a:ext cx="851195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dagesh</a:t>
            </a:r>
            <a:endParaRPr lang="en-US" dirty="0"/>
          </a:p>
          <a:p>
            <a:pPr algn="ctr"/>
            <a:r>
              <a:rPr lang="en-US" dirty="0"/>
              <a:t>forte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7299620" y="1666875"/>
            <a:ext cx="1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7143750" y="1438275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4804070" y="1666875"/>
            <a:ext cx="1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4657725" y="1438275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746920" y="2124075"/>
            <a:ext cx="673774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hireq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895725" y="2124075"/>
            <a:ext cx="851195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dagesh</a:t>
            </a:r>
            <a:endParaRPr lang="en-US" dirty="0"/>
          </a:p>
          <a:p>
            <a:pPr algn="ctr"/>
            <a:r>
              <a:rPr lang="en-US" dirty="0"/>
              <a:t>forte</a:t>
            </a: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5638800" y="3352800"/>
            <a:ext cx="2009775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 י י ק ק ח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2971800" y="3352800"/>
            <a:ext cx="2057399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 י י ת ת ן</a:t>
            </a:r>
            <a:endParaRPr lang="en-US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98279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First nun roots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11430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וַיִּקַּח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מֹשֶׁה מִדָּמוֹ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וַיִּתֵּן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עַל־תְּנוּךְ אֹ֫זֶן־אַהֲרֹן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51995" y="2133600"/>
            <a:ext cx="673774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hireq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00800" y="2133600"/>
            <a:ext cx="851195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dagesh</a:t>
            </a:r>
            <a:endParaRPr lang="en-US" dirty="0"/>
          </a:p>
          <a:p>
            <a:pPr algn="ctr"/>
            <a:r>
              <a:rPr lang="en-US" dirty="0"/>
              <a:t>forte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7299620" y="1666875"/>
            <a:ext cx="1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7143750" y="1438275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4804070" y="1666875"/>
            <a:ext cx="1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4657725" y="1438275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746920" y="2124075"/>
            <a:ext cx="673774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hireq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895725" y="2124075"/>
            <a:ext cx="851195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dagesh</a:t>
            </a:r>
            <a:endParaRPr lang="en-US" dirty="0"/>
          </a:p>
          <a:p>
            <a:pPr algn="ctr"/>
            <a:r>
              <a:rPr lang="en-US" dirty="0"/>
              <a:t>forte</a:t>
            </a: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5638800" y="3352800"/>
            <a:ext cx="2009775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 י י ק ק ח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2971800" y="3352800"/>
            <a:ext cx="2057399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 י י ת ת ן</a:t>
            </a:r>
            <a:endParaRPr lang="en-US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4" name="Content Placeholder 3"/>
          <p:cNvSpPr>
            <a:spLocks noGrp="1"/>
          </p:cNvSpPr>
          <p:nvPr>
            <p:ph idx="1"/>
          </p:nvPr>
        </p:nvSpPr>
        <p:spPr>
          <a:xfrm>
            <a:off x="304800" y="4495800"/>
            <a:ext cx="8534400" cy="2133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Looks a bit like a </a:t>
            </a:r>
            <a:r>
              <a:rPr lang="en-US" dirty="0" err="1"/>
              <a:t>Piel</a:t>
            </a:r>
            <a:r>
              <a:rPr lang="en-US" dirty="0"/>
              <a:t> but it’s not. It’s just a plain Jane </a:t>
            </a:r>
            <a:r>
              <a:rPr lang="en-US" dirty="0" err="1"/>
              <a:t>Qal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Piels</a:t>
            </a:r>
            <a:r>
              <a:rPr lang="en-US" dirty="0"/>
              <a:t> have</a:t>
            </a:r>
          </a:p>
          <a:p>
            <a:r>
              <a:rPr lang="en-US" dirty="0"/>
              <a:t>a </a:t>
            </a:r>
            <a:r>
              <a:rPr lang="en-US" dirty="0" err="1"/>
              <a:t>shewa</a:t>
            </a:r>
            <a:r>
              <a:rPr lang="en-US" dirty="0"/>
              <a:t> under the prefix </a:t>
            </a:r>
          </a:p>
          <a:p>
            <a:r>
              <a:rPr lang="en-US" dirty="0"/>
              <a:t>no </a:t>
            </a:r>
            <a:r>
              <a:rPr lang="en-US" dirty="0" err="1"/>
              <a:t>dagesh</a:t>
            </a:r>
            <a:r>
              <a:rPr lang="en-US" dirty="0"/>
              <a:t> forte in the next letter.</a:t>
            </a:r>
          </a:p>
          <a:p>
            <a:r>
              <a:rPr lang="en-US" dirty="0"/>
              <a:t>E.g.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וַיְּדַבֵּר</a:t>
            </a:r>
            <a:r>
              <a:rPr lang="en-US" dirty="0"/>
              <a:t> (</a:t>
            </a:r>
            <a:r>
              <a:rPr lang="en-US" dirty="0" err="1"/>
              <a:t>Rocine</a:t>
            </a:r>
            <a:r>
              <a:rPr lang="en-US" dirty="0"/>
              <a:t> Lesson 2)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759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First nun roots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11430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וַיִּקַּח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מֹשֶׁה מִדָּמוֹ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וַיִּתֵּן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עַל־תְּנוּךְ אֹ֫זֶן־אַהֲרֹן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51995" y="2133600"/>
            <a:ext cx="673774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hireq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00800" y="2133600"/>
            <a:ext cx="851195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dagesh</a:t>
            </a:r>
            <a:endParaRPr lang="en-US" dirty="0"/>
          </a:p>
          <a:p>
            <a:pPr algn="ctr"/>
            <a:r>
              <a:rPr lang="en-US" dirty="0"/>
              <a:t>forte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7299620" y="1666875"/>
            <a:ext cx="1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7143750" y="1438275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4804070" y="1666875"/>
            <a:ext cx="1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4657725" y="1438275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746920" y="2124075"/>
            <a:ext cx="673774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hireq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895725" y="2124075"/>
            <a:ext cx="851195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dagesh</a:t>
            </a:r>
            <a:endParaRPr lang="en-US" dirty="0"/>
          </a:p>
          <a:p>
            <a:pPr algn="ctr"/>
            <a:r>
              <a:rPr lang="en-US" dirty="0"/>
              <a:t>forte</a:t>
            </a: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5638800" y="3352800"/>
            <a:ext cx="2009775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 י י ק ק ח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2971800" y="3352800"/>
            <a:ext cx="2057399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 י י ת ת ן</a:t>
            </a:r>
            <a:endParaRPr lang="en-US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4" name="Content Placeholder 3"/>
          <p:cNvSpPr>
            <a:spLocks noGrp="1"/>
          </p:cNvSpPr>
          <p:nvPr>
            <p:ph idx="1"/>
          </p:nvPr>
        </p:nvSpPr>
        <p:spPr>
          <a:xfrm>
            <a:off x="304800" y="4495800"/>
            <a:ext cx="8534400" cy="2133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Looks a bit like a </a:t>
            </a:r>
            <a:r>
              <a:rPr lang="en-US" dirty="0" err="1"/>
              <a:t>Piel</a:t>
            </a:r>
            <a:r>
              <a:rPr lang="en-US" dirty="0"/>
              <a:t> but it’s not. It’s just a plain Jane </a:t>
            </a:r>
            <a:r>
              <a:rPr lang="en-US" dirty="0" err="1"/>
              <a:t>Qal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Piels</a:t>
            </a:r>
            <a:r>
              <a:rPr lang="en-US" dirty="0"/>
              <a:t> have</a:t>
            </a:r>
          </a:p>
          <a:p>
            <a:r>
              <a:rPr lang="en-US" dirty="0"/>
              <a:t>a </a:t>
            </a:r>
            <a:r>
              <a:rPr lang="en-US" dirty="0" err="1"/>
              <a:t>shewa</a:t>
            </a:r>
            <a:r>
              <a:rPr lang="en-US" dirty="0"/>
              <a:t> under the prefix </a:t>
            </a:r>
          </a:p>
          <a:p>
            <a:r>
              <a:rPr lang="en-US" dirty="0"/>
              <a:t>no </a:t>
            </a:r>
            <a:r>
              <a:rPr lang="en-US" dirty="0" err="1"/>
              <a:t>dagesh</a:t>
            </a:r>
            <a:r>
              <a:rPr lang="en-US" dirty="0"/>
              <a:t> forte in the next letter.</a:t>
            </a:r>
          </a:p>
          <a:p>
            <a:r>
              <a:rPr lang="en-US" dirty="0"/>
              <a:t>E.g.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וַיְּדַבֵּר</a:t>
            </a:r>
            <a:r>
              <a:rPr lang="en-US" dirty="0"/>
              <a:t> (</a:t>
            </a:r>
            <a:r>
              <a:rPr lang="en-US" dirty="0" err="1"/>
              <a:t>Rocine</a:t>
            </a:r>
            <a:r>
              <a:rPr lang="en-US" dirty="0"/>
              <a:t> Lesson 2)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983823" y="5030450"/>
            <a:ext cx="2693366" cy="1446550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4400" dirty="0">
                <a:solidFill>
                  <a:srgbClr val="FF0000"/>
                </a:solidFill>
                <a:latin typeface="Showcard Gothic" panose="04020904020102020604" pitchFamily="82" charset="0"/>
                <a:cs typeface="Times New Roman" panose="02020603050405020304" pitchFamily="18" charset="0"/>
              </a:rPr>
              <a:t>So what</a:t>
            </a:r>
          </a:p>
          <a:p>
            <a:pPr algn="ctr"/>
            <a:r>
              <a:rPr lang="en-US" sz="4400" dirty="0">
                <a:solidFill>
                  <a:srgbClr val="FF0000"/>
                </a:solidFill>
                <a:latin typeface="Showcard Gothic" panose="04020904020102020604" pitchFamily="82" charset="0"/>
                <a:cs typeface="Times New Roman" panose="02020603050405020304" pitchFamily="18" charset="0"/>
              </a:rPr>
              <a:t>is it?</a:t>
            </a:r>
            <a:endParaRPr lang="en-US" sz="4400" dirty="0">
              <a:solidFill>
                <a:srgbClr val="FF0000"/>
              </a:solidFill>
              <a:latin typeface="Showcard Gothic" panose="04020904020102020604" pitchFamily="82" charset="0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509051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First nun roots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11430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וַיִּקַּח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מֹשֶׁה מִדָּמוֹ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וַיִּתֵּן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עַל־תְּנוּךְ אֹ֫זֶן־אַהֲרֹן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51995" y="2133600"/>
            <a:ext cx="673774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hireq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00800" y="2133600"/>
            <a:ext cx="851195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dagesh</a:t>
            </a:r>
            <a:endParaRPr lang="en-US" dirty="0"/>
          </a:p>
          <a:p>
            <a:pPr algn="ctr"/>
            <a:r>
              <a:rPr lang="en-US" dirty="0"/>
              <a:t>forte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7299620" y="1666875"/>
            <a:ext cx="1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7143750" y="1438275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4804070" y="1666875"/>
            <a:ext cx="1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4657725" y="1438275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746920" y="2124075"/>
            <a:ext cx="673774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hireq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895725" y="2124075"/>
            <a:ext cx="851195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dagesh</a:t>
            </a:r>
            <a:endParaRPr lang="en-US" dirty="0"/>
          </a:p>
          <a:p>
            <a:pPr algn="ctr"/>
            <a:r>
              <a:rPr lang="en-US" dirty="0"/>
              <a:t>forte</a:t>
            </a: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5638800" y="3352800"/>
            <a:ext cx="2009775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 י י ק ק ח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2971800" y="3352800"/>
            <a:ext cx="2057399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 י י ת ת ן</a:t>
            </a:r>
            <a:endParaRPr lang="en-US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4" name="Content Placeholder 3"/>
          <p:cNvSpPr>
            <a:spLocks noGrp="1"/>
          </p:cNvSpPr>
          <p:nvPr>
            <p:ph idx="1"/>
          </p:nvPr>
        </p:nvSpPr>
        <p:spPr>
          <a:xfrm>
            <a:off x="304800" y="4495800"/>
            <a:ext cx="8534400" cy="1752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It’s a first Nun verb where the first Nun has assimilated to the next consonant so you get two of them and it is written as a </a:t>
            </a:r>
            <a:r>
              <a:rPr lang="en-US" dirty="0" err="1"/>
              <a:t>dagesh</a:t>
            </a:r>
            <a:r>
              <a:rPr lang="en-US" dirty="0"/>
              <a:t> forte.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7686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What is Assimilation?</a:t>
            </a:r>
          </a:p>
        </p:txBody>
      </p:sp>
      <p:sp>
        <p:nvSpPr>
          <p:cNvPr id="17" name="Content Placeholder 3"/>
          <p:cNvSpPr txBox="1">
            <a:spLocks/>
          </p:cNvSpPr>
          <p:nvPr/>
        </p:nvSpPr>
        <p:spPr>
          <a:xfrm>
            <a:off x="476250" y="1143000"/>
            <a:ext cx="8534400" cy="571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dirty="0"/>
              <a:t>In English, “</a:t>
            </a:r>
            <a:r>
              <a:rPr lang="en-US" sz="2400" dirty="0">
                <a:solidFill>
                  <a:srgbClr val="FF0000"/>
                </a:solidFill>
              </a:rPr>
              <a:t>in</a:t>
            </a:r>
            <a:r>
              <a:rPr lang="en-US" sz="2400" dirty="0"/>
              <a:t>” is a prefix </a:t>
            </a:r>
            <a:r>
              <a:rPr lang="en-US" sz="2400" dirty="0" err="1"/>
              <a:t>negator</a:t>
            </a:r>
            <a:r>
              <a:rPr lang="en-US" sz="2400" dirty="0"/>
              <a:t> for many words.</a:t>
            </a:r>
          </a:p>
          <a:p>
            <a:endParaRPr lang="en-US" sz="24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391267"/>
              </p:ext>
            </p:extLst>
          </p:nvPr>
        </p:nvGraphicFramePr>
        <p:xfrm>
          <a:off x="1524000" y="1905000"/>
          <a:ext cx="6096000" cy="274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-&gt;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in</a:t>
                      </a:r>
                      <a:r>
                        <a:rPr lang="en-US" sz="2400" dirty="0"/>
                        <a:t>ability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active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-&gt;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in</a:t>
                      </a:r>
                      <a:r>
                        <a:rPr lang="en-US" sz="2400" dirty="0"/>
                        <a:t>active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7483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What is Assimilation?</a:t>
            </a:r>
          </a:p>
        </p:txBody>
      </p:sp>
      <p:sp>
        <p:nvSpPr>
          <p:cNvPr id="17" name="Content Placeholder 3"/>
          <p:cNvSpPr txBox="1">
            <a:spLocks/>
          </p:cNvSpPr>
          <p:nvPr/>
        </p:nvSpPr>
        <p:spPr>
          <a:xfrm>
            <a:off x="476250" y="1143000"/>
            <a:ext cx="8534400" cy="571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In English, “in” is a prefix </a:t>
            </a:r>
            <a:r>
              <a:rPr lang="en-US" sz="2400" dirty="0" err="1"/>
              <a:t>negator</a:t>
            </a:r>
            <a:r>
              <a:rPr lang="en-US" sz="2400" dirty="0"/>
              <a:t> for many words.</a:t>
            </a:r>
          </a:p>
          <a:p>
            <a:endParaRPr lang="en-US" sz="24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013579"/>
              </p:ext>
            </p:extLst>
          </p:nvPr>
        </p:nvGraphicFramePr>
        <p:xfrm>
          <a:off x="1524000" y="1905000"/>
          <a:ext cx="6096000" cy="274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-&gt;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in</a:t>
                      </a:r>
                      <a:r>
                        <a:rPr lang="en-US" sz="2400" dirty="0"/>
                        <a:t>ability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active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-&gt;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in</a:t>
                      </a:r>
                      <a:r>
                        <a:rPr lang="en-US" sz="2400" dirty="0"/>
                        <a:t>active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mobile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-&gt;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97877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What is Assimilation?</a:t>
            </a:r>
          </a:p>
        </p:txBody>
      </p:sp>
      <p:sp>
        <p:nvSpPr>
          <p:cNvPr id="17" name="Content Placeholder 3"/>
          <p:cNvSpPr txBox="1">
            <a:spLocks/>
          </p:cNvSpPr>
          <p:nvPr/>
        </p:nvSpPr>
        <p:spPr>
          <a:xfrm>
            <a:off x="476250" y="1143000"/>
            <a:ext cx="8534400" cy="571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In English, “in” is a prefix </a:t>
            </a:r>
            <a:r>
              <a:rPr lang="en-US" sz="2400" dirty="0" err="1"/>
              <a:t>negator</a:t>
            </a:r>
            <a:r>
              <a:rPr lang="en-US" sz="2400" dirty="0"/>
              <a:t> for many words.</a:t>
            </a:r>
          </a:p>
          <a:p>
            <a:endParaRPr lang="en-US" sz="24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610849"/>
              </p:ext>
            </p:extLst>
          </p:nvPr>
        </p:nvGraphicFramePr>
        <p:xfrm>
          <a:off x="1524000" y="1905000"/>
          <a:ext cx="6096000" cy="274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-&gt;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in</a:t>
                      </a:r>
                      <a:r>
                        <a:rPr lang="en-US" sz="2400" dirty="0"/>
                        <a:t>ability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active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-&gt;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in</a:t>
                      </a:r>
                      <a:r>
                        <a:rPr lang="en-US" sz="2400" dirty="0"/>
                        <a:t>active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mobile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-&gt;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>
                          <a:solidFill>
                            <a:srgbClr val="FF0000"/>
                          </a:solidFill>
                        </a:rPr>
                        <a:t>in</a:t>
                      </a:r>
                      <a:r>
                        <a:rPr lang="en-US" sz="2400" dirty="0" err="1"/>
                        <a:t>mobile</a:t>
                      </a:r>
                      <a:r>
                        <a:rPr lang="en-US" sz="2400" dirty="0"/>
                        <a:t> ??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17622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What is Assimilation?</a:t>
            </a:r>
          </a:p>
        </p:txBody>
      </p:sp>
      <p:sp>
        <p:nvSpPr>
          <p:cNvPr id="17" name="Content Placeholder 3"/>
          <p:cNvSpPr txBox="1">
            <a:spLocks/>
          </p:cNvSpPr>
          <p:nvPr/>
        </p:nvSpPr>
        <p:spPr>
          <a:xfrm>
            <a:off x="476250" y="1143000"/>
            <a:ext cx="8534400" cy="571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In English, “in” is a prefix </a:t>
            </a:r>
            <a:r>
              <a:rPr lang="en-US" sz="2400" dirty="0" err="1"/>
              <a:t>negator</a:t>
            </a:r>
            <a:r>
              <a:rPr lang="en-US" sz="2400" dirty="0"/>
              <a:t> for many words.</a:t>
            </a:r>
          </a:p>
          <a:p>
            <a:endParaRPr lang="en-US" sz="24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332762"/>
              </p:ext>
            </p:extLst>
          </p:nvPr>
        </p:nvGraphicFramePr>
        <p:xfrm>
          <a:off x="1524000" y="1905000"/>
          <a:ext cx="6096000" cy="274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-&gt;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in</a:t>
                      </a:r>
                      <a:r>
                        <a:rPr lang="en-US" sz="2400" dirty="0"/>
                        <a:t>ability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active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-&gt;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in</a:t>
                      </a:r>
                      <a:r>
                        <a:rPr lang="en-US" sz="2400" dirty="0"/>
                        <a:t>active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mobile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-&gt;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strike="sngStrike" dirty="0" err="1">
                          <a:solidFill>
                            <a:srgbClr val="FF0000"/>
                          </a:solidFill>
                        </a:rPr>
                        <a:t>in</a:t>
                      </a:r>
                      <a:r>
                        <a:rPr lang="en-US" sz="2400" strike="sngStrike" dirty="0" err="1"/>
                        <a:t>mobile</a:t>
                      </a:r>
                      <a:r>
                        <a:rPr lang="en-US" sz="2400" dirty="0"/>
                        <a:t> ??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mobile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-&gt;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mm</a:t>
                      </a:r>
                      <a:r>
                        <a:rPr lang="en-US" sz="2400" dirty="0"/>
                        <a:t>obile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Content Placeholder 3"/>
          <p:cNvSpPr txBox="1">
            <a:spLocks/>
          </p:cNvSpPr>
          <p:nvPr/>
        </p:nvSpPr>
        <p:spPr>
          <a:xfrm>
            <a:off x="476250" y="4648200"/>
            <a:ext cx="85344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The “</a:t>
            </a:r>
            <a:r>
              <a:rPr lang="en-US" sz="2400" dirty="0">
                <a:solidFill>
                  <a:srgbClr val="FF0000"/>
                </a:solidFill>
              </a:rPr>
              <a:t>n</a:t>
            </a:r>
            <a:r>
              <a:rPr lang="en-US" sz="2400" dirty="0"/>
              <a:t>” has assimilated to the next consonant and become an “</a:t>
            </a:r>
            <a:r>
              <a:rPr lang="en-US" sz="2400" dirty="0">
                <a:solidFill>
                  <a:srgbClr val="0000FF"/>
                </a:solidFill>
              </a:rPr>
              <a:t>m</a:t>
            </a:r>
            <a:r>
              <a:rPr lang="en-US" sz="2400" dirty="0"/>
              <a:t>”.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71723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57399"/>
          </a:xfrm>
        </p:spPr>
        <p:txBody>
          <a:bodyPr>
            <a:normAutofit/>
          </a:bodyPr>
          <a:lstStyle/>
          <a:p>
            <a:r>
              <a:rPr lang="en-US" dirty="0"/>
              <a:t>Identify and read </a:t>
            </a:r>
            <a:r>
              <a:rPr lang="en-US" dirty="0" err="1"/>
              <a:t>Qal</a:t>
            </a:r>
            <a:r>
              <a:rPr lang="en-US" dirty="0"/>
              <a:t> </a:t>
            </a:r>
            <a:r>
              <a:rPr lang="en-US" dirty="0" err="1"/>
              <a:t>wayyiqtol</a:t>
            </a:r>
            <a:r>
              <a:rPr lang="en-US" dirty="0"/>
              <a:t> forms derived from first nun [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r>
              <a:rPr lang="en-US" dirty="0"/>
              <a:t>] roots and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לקח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02624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What is Assimilation?</a:t>
            </a:r>
          </a:p>
        </p:txBody>
      </p:sp>
      <p:sp>
        <p:nvSpPr>
          <p:cNvPr id="17" name="Content Placeholder 3"/>
          <p:cNvSpPr txBox="1">
            <a:spLocks/>
          </p:cNvSpPr>
          <p:nvPr/>
        </p:nvSpPr>
        <p:spPr>
          <a:xfrm>
            <a:off x="476250" y="1143000"/>
            <a:ext cx="8534400" cy="571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In English, “in” is a prefix </a:t>
            </a:r>
            <a:r>
              <a:rPr lang="en-US" sz="2400" dirty="0" err="1"/>
              <a:t>negator</a:t>
            </a:r>
            <a:r>
              <a:rPr lang="en-US" sz="2400" dirty="0"/>
              <a:t> for many words.</a:t>
            </a:r>
          </a:p>
          <a:p>
            <a:endParaRPr lang="en-US" sz="24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01386"/>
              </p:ext>
            </p:extLst>
          </p:nvPr>
        </p:nvGraphicFramePr>
        <p:xfrm>
          <a:off x="1524000" y="1905000"/>
          <a:ext cx="6096000" cy="3200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-&gt;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in</a:t>
                      </a:r>
                      <a:r>
                        <a:rPr lang="en-US" sz="2400" dirty="0"/>
                        <a:t>ability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active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-&gt;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in</a:t>
                      </a:r>
                      <a:r>
                        <a:rPr lang="en-US" sz="2400" dirty="0"/>
                        <a:t>active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mobile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-&gt;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strike="sngStrike" dirty="0" err="1">
                          <a:solidFill>
                            <a:srgbClr val="FF0000"/>
                          </a:solidFill>
                        </a:rPr>
                        <a:t>in</a:t>
                      </a:r>
                      <a:r>
                        <a:rPr lang="en-US" sz="2400" strike="sngStrike" dirty="0" err="1"/>
                        <a:t>mobile</a:t>
                      </a:r>
                      <a:r>
                        <a:rPr lang="en-US" sz="2400" dirty="0"/>
                        <a:t> ??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mobile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-&gt;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mm</a:t>
                      </a:r>
                      <a:r>
                        <a:rPr lang="en-US" sz="2400" dirty="0"/>
                        <a:t>obile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modest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-&gt;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i</a:t>
                      </a:r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mm</a:t>
                      </a:r>
                      <a:r>
                        <a:rPr lang="en-US" sz="2400" dirty="0"/>
                        <a:t>odest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moral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-&gt;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i</a:t>
                      </a:r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mm</a:t>
                      </a:r>
                      <a:r>
                        <a:rPr lang="en-US" sz="2400" dirty="0"/>
                        <a:t>oral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mature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-&gt;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i</a:t>
                      </a:r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mm</a:t>
                      </a:r>
                      <a:r>
                        <a:rPr lang="en-US" sz="2400" dirty="0"/>
                        <a:t>ature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Content Placeholder 3"/>
          <p:cNvSpPr txBox="1">
            <a:spLocks/>
          </p:cNvSpPr>
          <p:nvPr/>
        </p:nvSpPr>
        <p:spPr>
          <a:xfrm>
            <a:off x="228600" y="5638800"/>
            <a:ext cx="878205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In Hebrew, the resulting double letter is written with a </a:t>
            </a:r>
            <a:r>
              <a:rPr lang="en-US" sz="2400" dirty="0" err="1"/>
              <a:t>dagesh</a:t>
            </a:r>
            <a:r>
              <a:rPr lang="en-US" sz="2400" dirty="0"/>
              <a:t> forte.</a:t>
            </a:r>
          </a:p>
        </p:txBody>
      </p:sp>
    </p:spTree>
    <p:extLst>
      <p:ext uri="{BB962C8B-B14F-4D97-AF65-F5344CB8AC3E}">
        <p14:creationId xmlns:p14="http://schemas.microsoft.com/office/powerpoint/2010/main" val="24667215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First nun roots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11430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וַיִּקַּח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מֹשֶׁה מִדָּמוֹ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וַיִּתֵּן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עַל־תְּנוּךְ אֹ֫זֶן־אַהֲרֹן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37720" y="2133600"/>
            <a:ext cx="673774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hireq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86525" y="2133600"/>
            <a:ext cx="851195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dagesh</a:t>
            </a:r>
            <a:endParaRPr lang="en-US" dirty="0"/>
          </a:p>
          <a:p>
            <a:pPr algn="ctr"/>
            <a:r>
              <a:rPr lang="en-US" dirty="0"/>
              <a:t>forte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7299620" y="1666875"/>
            <a:ext cx="1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7143750" y="1438275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4804070" y="1666875"/>
            <a:ext cx="1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4657725" y="1438275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746920" y="2124075"/>
            <a:ext cx="673774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hireq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895725" y="2124075"/>
            <a:ext cx="851195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dagesh</a:t>
            </a:r>
            <a:endParaRPr lang="en-US" dirty="0"/>
          </a:p>
          <a:p>
            <a:pPr algn="ctr"/>
            <a:r>
              <a:rPr lang="en-US" dirty="0"/>
              <a:t>forte</a:t>
            </a: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5638800" y="3200400"/>
            <a:ext cx="2009775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 י י ק ק ח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2971800" y="3200400"/>
            <a:ext cx="2057399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 י י ת ת ן</a:t>
            </a:r>
            <a:endParaRPr lang="en-US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4" name="Content Placeholder 3"/>
          <p:cNvSpPr>
            <a:spLocks noGrp="1"/>
          </p:cNvSpPr>
          <p:nvPr>
            <p:ph idx="1"/>
          </p:nvPr>
        </p:nvSpPr>
        <p:spPr>
          <a:xfrm>
            <a:off x="304800" y="5105400"/>
            <a:ext cx="8534400" cy="114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So, what we see here is the result of assimilation.</a:t>
            </a:r>
          </a:p>
          <a:p>
            <a:endParaRPr lang="en-US" dirty="0"/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4048124" y="3886200"/>
            <a:ext cx="320823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4208535" y="3657600"/>
            <a:ext cx="0" cy="2936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ubtitle 2"/>
          <p:cNvSpPr txBox="1">
            <a:spLocks/>
          </p:cNvSpPr>
          <p:nvPr/>
        </p:nvSpPr>
        <p:spPr>
          <a:xfrm>
            <a:off x="3390902" y="3886200"/>
            <a:ext cx="666748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 ן</a:t>
            </a:r>
            <a:endParaRPr lang="en-US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553605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First nun roots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11430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וַיִּקַּח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מֹשֶׁה מִדָּמוֹ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וַיִּתֵּן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עַל־תְּנוּךְ אֹ֫זֶן־אַהֲרֹן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37720" y="2133600"/>
            <a:ext cx="673774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hireq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86525" y="2133600"/>
            <a:ext cx="851195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dagesh</a:t>
            </a:r>
            <a:endParaRPr lang="en-US" dirty="0"/>
          </a:p>
          <a:p>
            <a:pPr algn="ctr"/>
            <a:r>
              <a:rPr lang="en-US" dirty="0"/>
              <a:t>forte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7299620" y="1666875"/>
            <a:ext cx="1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7143750" y="1438275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4804070" y="1666875"/>
            <a:ext cx="1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4657725" y="1438275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746920" y="2124075"/>
            <a:ext cx="673774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hireq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895725" y="2124075"/>
            <a:ext cx="851195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dagesh</a:t>
            </a:r>
            <a:endParaRPr lang="en-US" dirty="0"/>
          </a:p>
          <a:p>
            <a:pPr algn="ctr"/>
            <a:r>
              <a:rPr lang="en-US" dirty="0"/>
              <a:t>forte</a:t>
            </a: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5638800" y="3200400"/>
            <a:ext cx="2009775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 י י ק ק ח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2971800" y="3200400"/>
            <a:ext cx="2057399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 י י ת ת ן</a:t>
            </a:r>
            <a:endParaRPr lang="en-US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4" name="Content Placeholder 3"/>
          <p:cNvSpPr>
            <a:spLocks noGrp="1"/>
          </p:cNvSpPr>
          <p:nvPr>
            <p:ph idx="1"/>
          </p:nvPr>
        </p:nvSpPr>
        <p:spPr>
          <a:xfrm>
            <a:off x="304800" y="5105400"/>
            <a:ext cx="8534400" cy="1143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So, what we see here is the result of assimilation.</a:t>
            </a:r>
          </a:p>
          <a:p>
            <a:pPr marL="0" indent="0">
              <a:buNone/>
            </a:pPr>
            <a:r>
              <a:rPr lang="en-US" dirty="0"/>
              <a:t>And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לקח</a:t>
            </a:r>
            <a:r>
              <a:rPr lang="en-US" dirty="0"/>
              <a:t> happens to follow the I-Nun pattern.</a:t>
            </a:r>
          </a:p>
          <a:p>
            <a:endParaRPr lang="en-US" dirty="0"/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4048124" y="3886200"/>
            <a:ext cx="320823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4208535" y="3657600"/>
            <a:ext cx="0" cy="2936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ubtitle 2"/>
          <p:cNvSpPr txBox="1">
            <a:spLocks/>
          </p:cNvSpPr>
          <p:nvPr/>
        </p:nvSpPr>
        <p:spPr>
          <a:xfrm>
            <a:off x="3390902" y="3886200"/>
            <a:ext cx="666748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 ן</a:t>
            </a:r>
            <a:endParaRPr lang="en-US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0" name="Subtitle 2"/>
          <p:cNvSpPr txBox="1">
            <a:spLocks/>
          </p:cNvSpPr>
          <p:nvPr/>
        </p:nvSpPr>
        <p:spPr>
          <a:xfrm>
            <a:off x="6670527" y="3886200"/>
            <a:ext cx="320823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7030A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</a:t>
            </a:r>
            <a:endParaRPr lang="en-US" dirty="0">
              <a:solidFill>
                <a:srgbClr val="7030A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6830938" y="3657600"/>
            <a:ext cx="0" cy="2936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ubtitle 2"/>
          <p:cNvSpPr txBox="1">
            <a:spLocks/>
          </p:cNvSpPr>
          <p:nvPr/>
        </p:nvSpPr>
        <p:spPr>
          <a:xfrm>
            <a:off x="5849864" y="3886200"/>
            <a:ext cx="830189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ק ח</a:t>
            </a:r>
            <a:endParaRPr lang="en-US" dirty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339600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Missing Letter Rule #3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11430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וַיִּקַּח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מֹשֶׁה מִדָּמוֹ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וַיִּתֵּן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עַל־תְּנוּךְ אֹ֫זֶן־אַהֲרֹן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4" name="Content Placeholder 3"/>
          <p:cNvSpPr>
            <a:spLocks noGrp="1"/>
          </p:cNvSpPr>
          <p:nvPr>
            <p:ph idx="1"/>
          </p:nvPr>
        </p:nvSpPr>
        <p:spPr>
          <a:xfrm>
            <a:off x="304800" y="1979612"/>
            <a:ext cx="8534400" cy="3125788"/>
          </a:xfrm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RULE: </a:t>
            </a:r>
          </a:p>
          <a:p>
            <a:pPr marL="0" indent="0">
              <a:buNone/>
            </a:pPr>
            <a:r>
              <a:rPr lang="en-US" dirty="0"/>
              <a:t>When the first root letter which appears in the </a:t>
            </a:r>
            <a:r>
              <a:rPr lang="en-US" dirty="0" err="1"/>
              <a:t>wayyiqtol</a:t>
            </a:r>
            <a:r>
              <a:rPr lang="en-US" dirty="0"/>
              <a:t> (or </a:t>
            </a:r>
            <a:r>
              <a:rPr lang="en-US" dirty="0" err="1"/>
              <a:t>yiqtol</a:t>
            </a:r>
            <a:r>
              <a:rPr lang="en-US" dirty="0"/>
              <a:t>) verb form is doubled by a </a:t>
            </a:r>
            <a:r>
              <a:rPr lang="en-US" dirty="0" err="1"/>
              <a:t>dagesh</a:t>
            </a:r>
            <a:r>
              <a:rPr lang="en-US" dirty="0"/>
              <a:t> forte, </a:t>
            </a:r>
          </a:p>
          <a:p>
            <a:r>
              <a:rPr lang="en-US" dirty="0"/>
              <a:t>the first root letter is a missing </a:t>
            </a:r>
            <a:r>
              <a:rPr lang="en-US" dirty="0">
                <a:solidFill>
                  <a:srgbClr val="0000FF"/>
                </a:solidFill>
              </a:rPr>
              <a:t>first nun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r>
              <a:rPr lang="en-US" dirty="0"/>
              <a:t>or the special case of the </a:t>
            </a:r>
            <a:r>
              <a:rPr lang="en-US" dirty="0">
                <a:solidFill>
                  <a:srgbClr val="FF00FF"/>
                </a:solidFill>
              </a:rPr>
              <a:t>first lamed</a:t>
            </a:r>
            <a:r>
              <a:rPr lang="he-IL" dirty="0">
                <a:solidFill>
                  <a:srgbClr val="FF00FF"/>
                </a:solidFill>
              </a:rPr>
              <a:t> </a:t>
            </a:r>
            <a:r>
              <a:rPr lang="en-US" dirty="0">
                <a:solidFill>
                  <a:srgbClr val="FF00FF"/>
                </a:solidFill>
              </a:rPr>
              <a:t>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לקח</a:t>
            </a:r>
            <a:r>
              <a:rPr lang="en-US" dirty="0"/>
              <a:t> meaning “take”.</a:t>
            </a:r>
          </a:p>
        </p:txBody>
      </p:sp>
    </p:spTree>
    <p:extLst>
      <p:ext uri="{BB962C8B-B14F-4D97-AF65-F5344CB8AC3E}">
        <p14:creationId xmlns:p14="http://schemas.microsoft.com/office/powerpoint/2010/main" val="21292518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 err="1"/>
              <a:t>Piel</a:t>
            </a:r>
            <a:r>
              <a:rPr lang="en-US" dirty="0"/>
              <a:t> or I-Nun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11430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וַיִּקַּח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מֹשֶׁה מִדָּמוֹ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וַיִּתֵּן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עַל־תְּנוּךְ אֹ֫זֶן־אַהֲרֹן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304800" y="1970087"/>
            <a:ext cx="8534400" cy="1611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3000" dirty="0" err="1"/>
              <a:t>Rocine</a:t>
            </a:r>
            <a:r>
              <a:rPr lang="en-US" sz="3000" dirty="0"/>
              <a:t> calls the </a:t>
            </a:r>
            <a:r>
              <a:rPr lang="en-US" sz="3000" dirty="0" err="1"/>
              <a:t>dagesh</a:t>
            </a:r>
            <a:r>
              <a:rPr lang="en-US" sz="3000" dirty="0"/>
              <a:t> resulting from an assimilated nun a “</a:t>
            </a:r>
            <a:r>
              <a:rPr lang="en-US" sz="3000" dirty="0" err="1"/>
              <a:t>dagesh</a:t>
            </a:r>
            <a:r>
              <a:rPr lang="en-US" sz="3000" dirty="0"/>
              <a:t> footprint”.</a:t>
            </a:r>
          </a:p>
        </p:txBody>
      </p:sp>
    </p:spTree>
    <p:extLst>
      <p:ext uri="{BB962C8B-B14F-4D97-AF65-F5344CB8AC3E}">
        <p14:creationId xmlns:p14="http://schemas.microsoft.com/office/powerpoint/2010/main" val="40810953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 err="1"/>
              <a:t>Piel</a:t>
            </a:r>
            <a:r>
              <a:rPr lang="en-US" dirty="0"/>
              <a:t> or I-Nun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11430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וַיִּקַּח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מֹשֶׁה מִדָּמוֹ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וַיִּתֵּן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עַל־תְּנוּךְ אֹ֫זֶן־אַהֲרֹן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4" name="Content Placeholder 3"/>
          <p:cNvSpPr>
            <a:spLocks noGrp="1"/>
          </p:cNvSpPr>
          <p:nvPr>
            <p:ph idx="1"/>
          </p:nvPr>
        </p:nvSpPr>
        <p:spPr>
          <a:xfrm>
            <a:off x="304800" y="2057400"/>
            <a:ext cx="8534400" cy="3049588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RULE: A </a:t>
            </a:r>
            <a:r>
              <a:rPr lang="en-US" dirty="0" err="1"/>
              <a:t>dagesh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cannot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be both </a:t>
            </a:r>
          </a:p>
          <a:p>
            <a:r>
              <a:rPr lang="en-US" dirty="0"/>
              <a:t>the sign of the </a:t>
            </a:r>
            <a:r>
              <a:rPr lang="en-US" dirty="0" err="1"/>
              <a:t>Piel</a:t>
            </a:r>
            <a:r>
              <a:rPr lang="en-US" dirty="0"/>
              <a:t> stem </a:t>
            </a:r>
          </a:p>
          <a:p>
            <a:r>
              <a:rPr lang="en-US" dirty="0"/>
              <a:t>and a footprint </a:t>
            </a:r>
            <a:r>
              <a:rPr lang="en-US" dirty="0" err="1"/>
              <a:t>dagesh</a:t>
            </a:r>
            <a:r>
              <a:rPr lang="en-US" dirty="0"/>
              <a:t> at the same time.</a:t>
            </a:r>
            <a:endParaRPr lang="en-US" sz="1700" dirty="0"/>
          </a:p>
          <a:p>
            <a:pPr marL="0" indent="0">
              <a:buNone/>
            </a:pPr>
            <a:r>
              <a:rPr lang="en-US" dirty="0"/>
              <a:t>I.e., if we have a footprint </a:t>
            </a:r>
            <a:r>
              <a:rPr lang="en-US" dirty="0" err="1"/>
              <a:t>dagesh</a:t>
            </a:r>
            <a:r>
              <a:rPr lang="en-US" dirty="0"/>
              <a:t>, we have the </a:t>
            </a:r>
            <a:r>
              <a:rPr lang="en-US" dirty="0" err="1"/>
              <a:t>Qal</a:t>
            </a:r>
            <a:r>
              <a:rPr lang="en-US" dirty="0"/>
              <a:t> stem. In the </a:t>
            </a:r>
            <a:r>
              <a:rPr lang="en-US" dirty="0" err="1"/>
              <a:t>Piel</a:t>
            </a:r>
            <a:r>
              <a:rPr lang="en-US" dirty="0"/>
              <a:t> stem, a first nun does </a:t>
            </a:r>
            <a:r>
              <a:rPr lang="en-US" u="sng" dirty="0"/>
              <a:t>not</a:t>
            </a:r>
            <a:r>
              <a:rPr lang="en-US" dirty="0"/>
              <a:t> assimilate.</a:t>
            </a:r>
          </a:p>
        </p:txBody>
      </p:sp>
    </p:spTree>
    <p:extLst>
      <p:ext uri="{BB962C8B-B14F-4D97-AF65-F5344CB8AC3E}">
        <p14:creationId xmlns:p14="http://schemas.microsoft.com/office/powerpoint/2010/main" val="40316572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 err="1"/>
              <a:t>Piel</a:t>
            </a:r>
            <a:r>
              <a:rPr lang="en-US" dirty="0"/>
              <a:t> or I-Nun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11430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וַיִּקַּח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מֹשֶׁה מִדָּמוֹ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וַיִּתֵּן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עַל־תְּנוּךְ אֹ֫זֶן־אַהֲרֹן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4" name="Content Placeholder 3"/>
          <p:cNvSpPr>
            <a:spLocks noGrp="1"/>
          </p:cNvSpPr>
          <p:nvPr>
            <p:ph idx="1"/>
          </p:nvPr>
        </p:nvSpPr>
        <p:spPr>
          <a:xfrm>
            <a:off x="304800" y="2057400"/>
            <a:ext cx="8534400" cy="3049588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RULE: A </a:t>
            </a:r>
            <a:r>
              <a:rPr lang="en-US" dirty="0" err="1"/>
              <a:t>dagesh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cannot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be both </a:t>
            </a:r>
          </a:p>
          <a:p>
            <a:r>
              <a:rPr lang="en-US" dirty="0"/>
              <a:t>the sign of the </a:t>
            </a:r>
            <a:r>
              <a:rPr lang="en-US" dirty="0" err="1"/>
              <a:t>Piel</a:t>
            </a:r>
            <a:r>
              <a:rPr lang="en-US" dirty="0"/>
              <a:t> stem </a:t>
            </a:r>
          </a:p>
          <a:p>
            <a:r>
              <a:rPr lang="en-US" dirty="0"/>
              <a:t>and a footprint </a:t>
            </a:r>
            <a:r>
              <a:rPr lang="en-US" dirty="0" err="1"/>
              <a:t>dagesh</a:t>
            </a:r>
            <a:r>
              <a:rPr lang="en-US" dirty="0"/>
              <a:t> at the same time.</a:t>
            </a:r>
            <a:endParaRPr lang="en-US" sz="1700" dirty="0"/>
          </a:p>
          <a:p>
            <a:pPr marL="0" indent="0">
              <a:buNone/>
            </a:pPr>
            <a:r>
              <a:rPr lang="en-US" dirty="0"/>
              <a:t>I.e., if we have a footprint </a:t>
            </a:r>
            <a:r>
              <a:rPr lang="en-US" dirty="0" err="1"/>
              <a:t>dagesh</a:t>
            </a:r>
            <a:r>
              <a:rPr lang="en-US" dirty="0"/>
              <a:t>, we have the </a:t>
            </a:r>
            <a:r>
              <a:rPr lang="en-US" dirty="0" err="1"/>
              <a:t>Qal</a:t>
            </a:r>
            <a:r>
              <a:rPr lang="en-US" dirty="0"/>
              <a:t> stem. In the </a:t>
            </a:r>
            <a:r>
              <a:rPr lang="en-US" dirty="0" err="1"/>
              <a:t>Piel</a:t>
            </a:r>
            <a:r>
              <a:rPr lang="en-US" dirty="0"/>
              <a:t> stem, a first nun does </a:t>
            </a:r>
            <a:r>
              <a:rPr lang="en-US" u="sng" dirty="0"/>
              <a:t>not</a:t>
            </a:r>
            <a:r>
              <a:rPr lang="en-US" dirty="0"/>
              <a:t> assimilate.</a:t>
            </a:r>
          </a:p>
        </p:txBody>
      </p:sp>
      <p:sp>
        <p:nvSpPr>
          <p:cNvPr id="3" name="Rectangle 2"/>
          <p:cNvSpPr/>
          <p:nvPr/>
        </p:nvSpPr>
        <p:spPr>
          <a:xfrm>
            <a:off x="2362200" y="5105400"/>
            <a:ext cx="174438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6000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וַיְנַשֵּׁק</a:t>
            </a:r>
            <a:endParaRPr lang="en-US" sz="6000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43400" y="5428565"/>
            <a:ext cx="35301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Genesis 45:15 </a:t>
            </a:r>
            <a:r>
              <a:rPr lang="en-US" i="1" dirty="0"/>
              <a:t>And he kissed</a:t>
            </a:r>
            <a:r>
              <a:rPr lang="en-US" dirty="0"/>
              <a:t> [</a:t>
            </a:r>
            <a:r>
              <a:rPr lang="en-US" dirty="0" err="1"/>
              <a:t>Piel</a:t>
            </a:r>
            <a:r>
              <a:rPr lang="en-US" dirty="0"/>
              <a:t>]</a:t>
            </a:r>
            <a:r>
              <a:rPr lang="en-US" i="1" dirty="0"/>
              <a:t>...</a:t>
            </a:r>
          </a:p>
        </p:txBody>
      </p:sp>
      <p:sp>
        <p:nvSpPr>
          <p:cNvPr id="7" name="Rectangle 6"/>
          <p:cNvSpPr/>
          <p:nvPr/>
        </p:nvSpPr>
        <p:spPr>
          <a:xfrm>
            <a:off x="190500" y="6096000"/>
            <a:ext cx="87630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Nun does NOT assimilate because it is in an open syllable. No intervening vowel between it and the next consonant. It is at the end of a closed syllable that Nun will tend to assimilate.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2549575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5390125" y="838200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4 types of missing letter verbs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838200"/>
            <a:ext cx="93166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39624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6482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3340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913359" y="2260937"/>
            <a:ext cx="6094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81000" y="2260937"/>
            <a:ext cx="1776448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39624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6482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3340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334000" y="3708737"/>
            <a:ext cx="44114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81000" y="3708737"/>
            <a:ext cx="99578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39624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6482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3340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48200" y="4953000"/>
            <a:ext cx="38824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81000" y="5537537"/>
            <a:ext cx="1249060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39624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6482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3340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828800" y="5537537"/>
            <a:ext cx="1237839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39624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6482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3340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7429500" y="1173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734300" y="914400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ֵ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6972300" y="1173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7429500" y="58293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734300" y="5569803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ָ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6972300" y="58293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7429500" y="40694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7734300" y="3810000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ִ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6972300" y="40694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7562053" y="4206403"/>
            <a:ext cx="45719" cy="45719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4688386" y="5713069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41" name="Picture 2" descr="D:\My Documents\HebrewCourseBriercrestFirstYear2014\pics\fun pictures\doughnuts\doughnu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746477"/>
            <a:ext cx="887700" cy="664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Oval 64"/>
          <p:cNvSpPr/>
          <p:nvPr/>
        </p:nvSpPr>
        <p:spPr>
          <a:xfrm>
            <a:off x="7429500" y="2374733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7734300" y="2115235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ַ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6972300" y="2374733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7429500" y="29337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7734300" y="2674203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ִ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6972300" y="29337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7059583" y="6581001"/>
            <a:ext cx="20844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 err="1"/>
              <a:t>Rocine</a:t>
            </a:r>
            <a:r>
              <a:rPr lang="en-US" sz="1200" dirty="0"/>
              <a:t> 10 Missing Letter Rules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FF7DE7F-F891-41C4-8F1D-B548E0ECDEB0}"/>
              </a:ext>
            </a:extLst>
          </p:cNvPr>
          <p:cNvSpPr/>
          <p:nvPr/>
        </p:nvSpPr>
        <p:spPr>
          <a:xfrm>
            <a:off x="0" y="5004138"/>
            <a:ext cx="9144000" cy="18538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5693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5390125" y="838200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4 types of missing letter verbs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838200"/>
            <a:ext cx="93166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39624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6482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3340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913359" y="2260937"/>
            <a:ext cx="6094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81000" y="2260937"/>
            <a:ext cx="1776448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39624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6482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3340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334000" y="3708737"/>
            <a:ext cx="44114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81000" y="3708737"/>
            <a:ext cx="99578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39624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6482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3340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48200" y="4953000"/>
            <a:ext cx="38824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81000" y="5537537"/>
            <a:ext cx="1249060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39624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6482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3340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828800" y="5537537"/>
            <a:ext cx="1237839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39624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6482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3340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7429500" y="1173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734300" y="914400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ֵ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6972300" y="1173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7429500" y="58293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734300" y="5569803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ָ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6972300" y="58293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7429500" y="40694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7734300" y="3810000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ִ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6972300" y="40694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7562053" y="4206403"/>
            <a:ext cx="45719" cy="45719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4688386" y="5713069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41" name="Picture 2" descr="D:\My Documents\HebrewCourseBriercrestFirstYear2014\pics\fun pictures\doughnuts\doughnu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746477"/>
            <a:ext cx="887700" cy="664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Oval 64"/>
          <p:cNvSpPr/>
          <p:nvPr/>
        </p:nvSpPr>
        <p:spPr>
          <a:xfrm>
            <a:off x="7429500" y="2374733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7734300" y="2115235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ַ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6972300" y="2374733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7429500" y="29337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7734300" y="2674203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ִ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6972300" y="29337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7059583" y="6581001"/>
            <a:ext cx="20844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 err="1"/>
              <a:t>Rocine</a:t>
            </a:r>
            <a:r>
              <a:rPr lang="en-US" sz="1200" dirty="0"/>
              <a:t> 10 Missing Letter Rules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FF7DE7F-F891-41C4-8F1D-B548E0ECDEB0}"/>
              </a:ext>
            </a:extLst>
          </p:cNvPr>
          <p:cNvSpPr/>
          <p:nvPr/>
        </p:nvSpPr>
        <p:spPr>
          <a:xfrm>
            <a:off x="0" y="5004138"/>
            <a:ext cx="9144000" cy="18538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1E6EA06A-6BAD-4A3A-B699-EEC61129E4D6}"/>
              </a:ext>
            </a:extLst>
          </p:cNvPr>
          <p:cNvSpPr/>
          <p:nvPr/>
        </p:nvSpPr>
        <p:spPr>
          <a:xfrm>
            <a:off x="6754368" y="3317851"/>
            <a:ext cx="740664" cy="257717"/>
          </a:xfrm>
          <a:custGeom>
            <a:avLst/>
            <a:gdLst>
              <a:gd name="connsiteX0" fmla="*/ 0 w 594360"/>
              <a:gd name="connsiteY0" fmla="*/ 256032 h 261964"/>
              <a:gd name="connsiteX1" fmla="*/ 457200 w 594360"/>
              <a:gd name="connsiteY1" fmla="*/ 228600 h 261964"/>
              <a:gd name="connsiteX2" fmla="*/ 594360 w 594360"/>
              <a:gd name="connsiteY2" fmla="*/ 0 h 261964"/>
              <a:gd name="connsiteX0" fmla="*/ 0 w 594360"/>
              <a:gd name="connsiteY0" fmla="*/ 256032 h 262884"/>
              <a:gd name="connsiteX1" fmla="*/ 457200 w 594360"/>
              <a:gd name="connsiteY1" fmla="*/ 228600 h 262884"/>
              <a:gd name="connsiteX2" fmla="*/ 594360 w 594360"/>
              <a:gd name="connsiteY2" fmla="*/ 0 h 262884"/>
              <a:gd name="connsiteX0" fmla="*/ 0 w 594360"/>
              <a:gd name="connsiteY0" fmla="*/ 256032 h 262884"/>
              <a:gd name="connsiteX1" fmla="*/ 457200 w 594360"/>
              <a:gd name="connsiteY1" fmla="*/ 228600 h 262884"/>
              <a:gd name="connsiteX2" fmla="*/ 594360 w 594360"/>
              <a:gd name="connsiteY2" fmla="*/ 0 h 262884"/>
              <a:gd name="connsiteX0" fmla="*/ 0 w 594360"/>
              <a:gd name="connsiteY0" fmla="*/ 256032 h 262884"/>
              <a:gd name="connsiteX1" fmla="*/ 457200 w 594360"/>
              <a:gd name="connsiteY1" fmla="*/ 228600 h 262884"/>
              <a:gd name="connsiteX2" fmla="*/ 594360 w 594360"/>
              <a:gd name="connsiteY2" fmla="*/ 0 h 262884"/>
              <a:gd name="connsiteX0" fmla="*/ 0 w 594360"/>
              <a:gd name="connsiteY0" fmla="*/ 256032 h 257421"/>
              <a:gd name="connsiteX1" fmla="*/ 447009 w 594360"/>
              <a:gd name="connsiteY1" fmla="*/ 193675 h 257421"/>
              <a:gd name="connsiteX2" fmla="*/ 594360 w 594360"/>
              <a:gd name="connsiteY2" fmla="*/ 0 h 257421"/>
              <a:gd name="connsiteX0" fmla="*/ 0 w 594360"/>
              <a:gd name="connsiteY0" fmla="*/ 256032 h 260024"/>
              <a:gd name="connsiteX1" fmla="*/ 447009 w 594360"/>
              <a:gd name="connsiteY1" fmla="*/ 193675 h 260024"/>
              <a:gd name="connsiteX2" fmla="*/ 594360 w 594360"/>
              <a:gd name="connsiteY2" fmla="*/ 0 h 260024"/>
              <a:gd name="connsiteX0" fmla="*/ 0 w 594360"/>
              <a:gd name="connsiteY0" fmla="*/ 256032 h 257717"/>
              <a:gd name="connsiteX1" fmla="*/ 447009 w 594360"/>
              <a:gd name="connsiteY1" fmla="*/ 193675 h 257717"/>
              <a:gd name="connsiteX2" fmla="*/ 594360 w 594360"/>
              <a:gd name="connsiteY2" fmla="*/ 0 h 257717"/>
              <a:gd name="connsiteX0" fmla="*/ 0 w 594360"/>
              <a:gd name="connsiteY0" fmla="*/ 256032 h 257717"/>
              <a:gd name="connsiteX1" fmla="*/ 447009 w 594360"/>
              <a:gd name="connsiteY1" fmla="*/ 193675 h 257717"/>
              <a:gd name="connsiteX2" fmla="*/ 594360 w 594360"/>
              <a:gd name="connsiteY2" fmla="*/ 0 h 257717"/>
              <a:gd name="connsiteX0" fmla="*/ 0 w 594360"/>
              <a:gd name="connsiteY0" fmla="*/ 256032 h 257717"/>
              <a:gd name="connsiteX1" fmla="*/ 447009 w 594360"/>
              <a:gd name="connsiteY1" fmla="*/ 193675 h 257717"/>
              <a:gd name="connsiteX2" fmla="*/ 594360 w 594360"/>
              <a:gd name="connsiteY2" fmla="*/ 0 h 257717"/>
              <a:gd name="connsiteX0" fmla="*/ 0 w 594360"/>
              <a:gd name="connsiteY0" fmla="*/ 256032 h 257717"/>
              <a:gd name="connsiteX1" fmla="*/ 447009 w 594360"/>
              <a:gd name="connsiteY1" fmla="*/ 193675 h 257717"/>
              <a:gd name="connsiteX2" fmla="*/ 594360 w 594360"/>
              <a:gd name="connsiteY2" fmla="*/ 0 h 257717"/>
              <a:gd name="connsiteX0" fmla="*/ 0 w 594360"/>
              <a:gd name="connsiteY0" fmla="*/ 256032 h 257717"/>
              <a:gd name="connsiteX1" fmla="*/ 447009 w 594360"/>
              <a:gd name="connsiteY1" fmla="*/ 193675 h 257717"/>
              <a:gd name="connsiteX2" fmla="*/ 594360 w 594360"/>
              <a:gd name="connsiteY2" fmla="*/ 0 h 257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4360" h="257717">
                <a:moveTo>
                  <a:pt x="0" y="256032"/>
                </a:moveTo>
                <a:cubicBezTo>
                  <a:pt x="179070" y="263652"/>
                  <a:pt x="355593" y="245872"/>
                  <a:pt x="447009" y="193675"/>
                </a:cubicBezTo>
                <a:cubicBezTo>
                  <a:pt x="538425" y="141478"/>
                  <a:pt x="544735" y="102489"/>
                  <a:pt x="594360" y="0"/>
                </a:cubicBezTo>
              </a:path>
            </a:pathLst>
          </a:custGeom>
          <a:noFill/>
          <a:ln>
            <a:solidFill>
              <a:srgbClr val="FF00FF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5E6C6193-714B-4EB1-8ECF-42E0E97DF78B}"/>
              </a:ext>
            </a:extLst>
          </p:cNvPr>
          <p:cNvSpPr/>
          <p:nvPr/>
        </p:nvSpPr>
        <p:spPr>
          <a:xfrm flipV="1">
            <a:off x="6754368" y="3739482"/>
            <a:ext cx="740664" cy="257717"/>
          </a:xfrm>
          <a:custGeom>
            <a:avLst/>
            <a:gdLst>
              <a:gd name="connsiteX0" fmla="*/ 0 w 594360"/>
              <a:gd name="connsiteY0" fmla="*/ 256032 h 261964"/>
              <a:gd name="connsiteX1" fmla="*/ 457200 w 594360"/>
              <a:gd name="connsiteY1" fmla="*/ 228600 h 261964"/>
              <a:gd name="connsiteX2" fmla="*/ 594360 w 594360"/>
              <a:gd name="connsiteY2" fmla="*/ 0 h 261964"/>
              <a:gd name="connsiteX0" fmla="*/ 0 w 594360"/>
              <a:gd name="connsiteY0" fmla="*/ 256032 h 262884"/>
              <a:gd name="connsiteX1" fmla="*/ 457200 w 594360"/>
              <a:gd name="connsiteY1" fmla="*/ 228600 h 262884"/>
              <a:gd name="connsiteX2" fmla="*/ 594360 w 594360"/>
              <a:gd name="connsiteY2" fmla="*/ 0 h 262884"/>
              <a:gd name="connsiteX0" fmla="*/ 0 w 594360"/>
              <a:gd name="connsiteY0" fmla="*/ 256032 h 262884"/>
              <a:gd name="connsiteX1" fmla="*/ 457200 w 594360"/>
              <a:gd name="connsiteY1" fmla="*/ 228600 h 262884"/>
              <a:gd name="connsiteX2" fmla="*/ 594360 w 594360"/>
              <a:gd name="connsiteY2" fmla="*/ 0 h 262884"/>
              <a:gd name="connsiteX0" fmla="*/ 0 w 594360"/>
              <a:gd name="connsiteY0" fmla="*/ 256032 h 262884"/>
              <a:gd name="connsiteX1" fmla="*/ 457200 w 594360"/>
              <a:gd name="connsiteY1" fmla="*/ 228600 h 262884"/>
              <a:gd name="connsiteX2" fmla="*/ 594360 w 594360"/>
              <a:gd name="connsiteY2" fmla="*/ 0 h 262884"/>
              <a:gd name="connsiteX0" fmla="*/ 0 w 594360"/>
              <a:gd name="connsiteY0" fmla="*/ 256032 h 257421"/>
              <a:gd name="connsiteX1" fmla="*/ 447009 w 594360"/>
              <a:gd name="connsiteY1" fmla="*/ 193675 h 257421"/>
              <a:gd name="connsiteX2" fmla="*/ 594360 w 594360"/>
              <a:gd name="connsiteY2" fmla="*/ 0 h 257421"/>
              <a:gd name="connsiteX0" fmla="*/ 0 w 594360"/>
              <a:gd name="connsiteY0" fmla="*/ 256032 h 260024"/>
              <a:gd name="connsiteX1" fmla="*/ 447009 w 594360"/>
              <a:gd name="connsiteY1" fmla="*/ 193675 h 260024"/>
              <a:gd name="connsiteX2" fmla="*/ 594360 w 594360"/>
              <a:gd name="connsiteY2" fmla="*/ 0 h 260024"/>
              <a:gd name="connsiteX0" fmla="*/ 0 w 594360"/>
              <a:gd name="connsiteY0" fmla="*/ 256032 h 257717"/>
              <a:gd name="connsiteX1" fmla="*/ 447009 w 594360"/>
              <a:gd name="connsiteY1" fmla="*/ 193675 h 257717"/>
              <a:gd name="connsiteX2" fmla="*/ 594360 w 594360"/>
              <a:gd name="connsiteY2" fmla="*/ 0 h 257717"/>
              <a:gd name="connsiteX0" fmla="*/ 0 w 594360"/>
              <a:gd name="connsiteY0" fmla="*/ 256032 h 257717"/>
              <a:gd name="connsiteX1" fmla="*/ 447009 w 594360"/>
              <a:gd name="connsiteY1" fmla="*/ 193675 h 257717"/>
              <a:gd name="connsiteX2" fmla="*/ 594360 w 594360"/>
              <a:gd name="connsiteY2" fmla="*/ 0 h 257717"/>
              <a:gd name="connsiteX0" fmla="*/ 0 w 594360"/>
              <a:gd name="connsiteY0" fmla="*/ 256032 h 257717"/>
              <a:gd name="connsiteX1" fmla="*/ 447009 w 594360"/>
              <a:gd name="connsiteY1" fmla="*/ 193675 h 257717"/>
              <a:gd name="connsiteX2" fmla="*/ 594360 w 594360"/>
              <a:gd name="connsiteY2" fmla="*/ 0 h 257717"/>
              <a:gd name="connsiteX0" fmla="*/ 0 w 594360"/>
              <a:gd name="connsiteY0" fmla="*/ 256032 h 257717"/>
              <a:gd name="connsiteX1" fmla="*/ 447009 w 594360"/>
              <a:gd name="connsiteY1" fmla="*/ 193675 h 257717"/>
              <a:gd name="connsiteX2" fmla="*/ 594360 w 594360"/>
              <a:gd name="connsiteY2" fmla="*/ 0 h 257717"/>
              <a:gd name="connsiteX0" fmla="*/ 0 w 594360"/>
              <a:gd name="connsiteY0" fmla="*/ 256032 h 257717"/>
              <a:gd name="connsiteX1" fmla="*/ 447009 w 594360"/>
              <a:gd name="connsiteY1" fmla="*/ 193675 h 257717"/>
              <a:gd name="connsiteX2" fmla="*/ 594360 w 594360"/>
              <a:gd name="connsiteY2" fmla="*/ 0 h 257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4360" h="257717">
                <a:moveTo>
                  <a:pt x="0" y="256032"/>
                </a:moveTo>
                <a:cubicBezTo>
                  <a:pt x="179070" y="263652"/>
                  <a:pt x="355593" y="245872"/>
                  <a:pt x="447009" y="193675"/>
                </a:cubicBezTo>
                <a:cubicBezTo>
                  <a:pt x="538425" y="141478"/>
                  <a:pt x="544735" y="102489"/>
                  <a:pt x="594360" y="0"/>
                </a:cubicBezTo>
              </a:path>
            </a:pathLst>
          </a:custGeom>
          <a:noFill/>
          <a:ln>
            <a:solidFill>
              <a:srgbClr val="FF00FF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96819D-6291-4333-B652-33D8FEEA1749}"/>
              </a:ext>
            </a:extLst>
          </p:cNvPr>
          <p:cNvSpPr txBox="1"/>
          <p:nvPr/>
        </p:nvSpPr>
        <p:spPr>
          <a:xfrm>
            <a:off x="5712716" y="3470252"/>
            <a:ext cx="1039259" cy="369332"/>
          </a:xfrm>
          <a:prstGeom prst="rect">
            <a:avLst/>
          </a:prstGeom>
          <a:noFill/>
          <a:ln w="34925"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FF"/>
                </a:solidFill>
              </a:rPr>
              <a:t>Compare</a:t>
            </a:r>
          </a:p>
        </p:txBody>
      </p:sp>
    </p:spTree>
    <p:extLst>
      <p:ext uri="{BB962C8B-B14F-4D97-AF65-F5344CB8AC3E}">
        <p14:creationId xmlns:p14="http://schemas.microsoft.com/office/powerpoint/2010/main" val="26004855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Verb Analysis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11430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וַיִּקַּח מֹשֶׁה מִדָּמוֹ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וַיִּתֵּן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עַל־תְּנוּךְ אֹ֫זֶן־אַהֲרֹן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387019"/>
              </p:ext>
            </p:extLst>
          </p:nvPr>
        </p:nvGraphicFramePr>
        <p:xfrm>
          <a:off x="533400" y="2362200"/>
          <a:ext cx="8054062" cy="2057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0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1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8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80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93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2221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Root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Form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Person, Gender,</a:t>
                      </a:r>
                    </a:p>
                    <a:p>
                      <a:pPr algn="ctr"/>
                      <a:r>
                        <a:rPr lang="en-US" dirty="0"/>
                        <a:t>Number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Function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Root</a:t>
                      </a:r>
                      <a:r>
                        <a:rPr lang="en-US" baseline="0" dirty="0"/>
                        <a:t> meaning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5182">
                <a:tc>
                  <a:txBody>
                    <a:bodyPr/>
                    <a:lstStyle/>
                    <a:p>
                      <a:pPr algn="ctr" rtl="1"/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7647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57399"/>
          </a:xfrm>
        </p:spPr>
        <p:txBody>
          <a:bodyPr>
            <a:normAutofit/>
          </a:bodyPr>
          <a:lstStyle/>
          <a:p>
            <a:r>
              <a:rPr lang="en-US" dirty="0"/>
              <a:t>Identify and read </a:t>
            </a:r>
            <a:r>
              <a:rPr lang="en-US" dirty="0" err="1"/>
              <a:t>Qal</a:t>
            </a:r>
            <a:r>
              <a:rPr lang="en-US" dirty="0"/>
              <a:t> </a:t>
            </a:r>
            <a:r>
              <a:rPr lang="en-US" dirty="0" err="1"/>
              <a:t>wayyiqtol</a:t>
            </a:r>
            <a:r>
              <a:rPr lang="en-US" dirty="0"/>
              <a:t> forms derived from first nun [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r>
              <a:rPr lang="en-US" dirty="0"/>
              <a:t>] roots and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לקח</a:t>
            </a:r>
            <a:r>
              <a:rPr lang="en-US" dirty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 rot="1200000">
            <a:off x="7153108" y="258014"/>
            <a:ext cx="1452642" cy="156966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</a:t>
            </a:r>
            <a:r>
              <a:rPr lang="he-IL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9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193810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Verb Analysis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11430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וַיִּקַּח מֹשֶׁה מִדָּמוֹ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וַיִּתֵּן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עַל־תְּנוּךְ אֹ֫זֶן־אַהֲרֹן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087922"/>
              </p:ext>
            </p:extLst>
          </p:nvPr>
        </p:nvGraphicFramePr>
        <p:xfrm>
          <a:off x="533400" y="2362200"/>
          <a:ext cx="8054062" cy="2057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0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1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8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80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93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2221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Root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Form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Person, Gender,</a:t>
                      </a:r>
                    </a:p>
                    <a:p>
                      <a:pPr algn="ctr"/>
                      <a:r>
                        <a:rPr lang="en-US" dirty="0"/>
                        <a:t>Number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Function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Root</a:t>
                      </a:r>
                      <a:r>
                        <a:rPr lang="en-US" baseline="0" dirty="0"/>
                        <a:t> meaning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נתן</a:t>
                      </a:r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00FF"/>
                          </a:solidFill>
                        </a:rPr>
                        <a:t>Qal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00FF"/>
                          </a:solidFill>
                        </a:rPr>
                        <a:t>Wayyiqtol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3ms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Historical</a:t>
                      </a:r>
                      <a:r>
                        <a:rPr lang="en-US" baseline="0" dirty="0">
                          <a:solidFill>
                            <a:srgbClr val="0000FF"/>
                          </a:solidFill>
                        </a:rPr>
                        <a:t> Narrative</a:t>
                      </a:r>
                    </a:p>
                    <a:p>
                      <a:pPr algn="ctr"/>
                      <a:r>
                        <a:rPr lang="en-US" baseline="0" dirty="0">
                          <a:solidFill>
                            <a:srgbClr val="0000FF"/>
                          </a:solidFill>
                        </a:rPr>
                        <a:t>Mainline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To</a:t>
                      </a:r>
                      <a:r>
                        <a:rPr lang="en-US" baseline="0" dirty="0">
                          <a:solidFill>
                            <a:srgbClr val="0000FF"/>
                          </a:solidFill>
                        </a:rPr>
                        <a:t> give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59258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Verb Analysis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11430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וַיִּקַּח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מֹשֶׁה מִדָּמוֹ וַיִּתֵּן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עַל־תְּנוּךְ אֹ֫זֶן־אַהֲרֹן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860464"/>
              </p:ext>
            </p:extLst>
          </p:nvPr>
        </p:nvGraphicFramePr>
        <p:xfrm>
          <a:off x="533400" y="2362200"/>
          <a:ext cx="8054062" cy="2057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0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1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8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80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93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2221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Root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Form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Person, Gender,</a:t>
                      </a:r>
                    </a:p>
                    <a:p>
                      <a:pPr algn="ctr"/>
                      <a:r>
                        <a:rPr lang="en-US" dirty="0"/>
                        <a:t>Number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Function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Root</a:t>
                      </a:r>
                      <a:r>
                        <a:rPr lang="en-US" baseline="0" dirty="0"/>
                        <a:t> meaning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5182">
                <a:tc>
                  <a:txBody>
                    <a:bodyPr/>
                    <a:lstStyle/>
                    <a:p>
                      <a:pPr algn="ctr" rtl="1"/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30645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Verb Analysis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11430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וַיִּקַּח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מֹשֶׁה מִדָּמוֹ וַיִּתֵּן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עַל־תְּנוּךְ אֹ֫זֶן־אַהֲרֹן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634943"/>
              </p:ext>
            </p:extLst>
          </p:nvPr>
        </p:nvGraphicFramePr>
        <p:xfrm>
          <a:off x="533400" y="2362200"/>
          <a:ext cx="8054062" cy="2057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0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1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8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80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93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2221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Root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Form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Person, Gender,</a:t>
                      </a:r>
                    </a:p>
                    <a:p>
                      <a:pPr algn="ctr"/>
                      <a:r>
                        <a:rPr lang="en-US" dirty="0"/>
                        <a:t>Number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Function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Root</a:t>
                      </a:r>
                      <a:r>
                        <a:rPr lang="en-US" baseline="0" dirty="0"/>
                        <a:t> meaning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לקח</a:t>
                      </a:r>
                      <a:endParaRPr lang="en-US" sz="32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FF00FF"/>
                          </a:solidFill>
                        </a:rPr>
                        <a:t>Qal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FF00FF"/>
                          </a:solidFill>
                        </a:rPr>
                        <a:t>Wayyiqtol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FF00FF"/>
                          </a:solidFill>
                        </a:rPr>
                        <a:t>3ms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FF"/>
                          </a:solidFill>
                        </a:rPr>
                        <a:t>Historical</a:t>
                      </a:r>
                      <a:r>
                        <a:rPr lang="en-US" baseline="0" dirty="0">
                          <a:solidFill>
                            <a:srgbClr val="FF00FF"/>
                          </a:solidFill>
                        </a:rPr>
                        <a:t> Narrative</a:t>
                      </a:r>
                    </a:p>
                    <a:p>
                      <a:pPr algn="ctr"/>
                      <a:r>
                        <a:rPr lang="en-US" baseline="0" dirty="0">
                          <a:solidFill>
                            <a:srgbClr val="FF00FF"/>
                          </a:solidFill>
                        </a:rPr>
                        <a:t>Mainline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FF"/>
                          </a:solidFill>
                        </a:rPr>
                        <a:t>To take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78478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Verb Analysis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11430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וַיִּקַּח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מֹשֶׁה מִדָּמוֹ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וַיִּתֵּן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עַל־תְּנוּךְ אֹ֫זֶן־אַהֲרֹן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78299"/>
              </p:ext>
            </p:extLst>
          </p:nvPr>
        </p:nvGraphicFramePr>
        <p:xfrm>
          <a:off x="533400" y="2362200"/>
          <a:ext cx="8054062" cy="29925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0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1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8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80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93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2221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Root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Form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Person, Gender,</a:t>
                      </a:r>
                    </a:p>
                    <a:p>
                      <a:pPr algn="ctr"/>
                      <a:r>
                        <a:rPr lang="en-US" dirty="0"/>
                        <a:t>Number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Function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Root</a:t>
                      </a:r>
                      <a:r>
                        <a:rPr lang="en-US" baseline="0" dirty="0"/>
                        <a:t> meaning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נתן</a:t>
                      </a:r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00FF"/>
                          </a:solidFill>
                        </a:rPr>
                        <a:t>Qal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00FF"/>
                          </a:solidFill>
                        </a:rPr>
                        <a:t>Wayyiqtol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3ms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Historical</a:t>
                      </a:r>
                      <a:r>
                        <a:rPr lang="en-US" baseline="0" dirty="0">
                          <a:solidFill>
                            <a:srgbClr val="0000FF"/>
                          </a:solidFill>
                        </a:rPr>
                        <a:t> Narrative</a:t>
                      </a:r>
                    </a:p>
                    <a:p>
                      <a:pPr algn="ctr"/>
                      <a:r>
                        <a:rPr lang="en-US" baseline="0" dirty="0">
                          <a:solidFill>
                            <a:srgbClr val="0000FF"/>
                          </a:solidFill>
                        </a:rPr>
                        <a:t>Mainline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To</a:t>
                      </a:r>
                      <a:r>
                        <a:rPr lang="en-US" baseline="0" dirty="0">
                          <a:solidFill>
                            <a:srgbClr val="0000FF"/>
                          </a:solidFill>
                        </a:rPr>
                        <a:t> give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לקח</a:t>
                      </a:r>
                      <a:endParaRPr lang="en-US" sz="32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FF00FF"/>
                          </a:solidFill>
                        </a:rPr>
                        <a:t>Qal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FF00FF"/>
                          </a:solidFill>
                        </a:rPr>
                        <a:t>Wayyiqtol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FF00FF"/>
                          </a:solidFill>
                        </a:rPr>
                        <a:t>3ms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FF"/>
                          </a:solidFill>
                        </a:rPr>
                        <a:t>Historical</a:t>
                      </a:r>
                      <a:r>
                        <a:rPr lang="en-US" baseline="0" dirty="0">
                          <a:solidFill>
                            <a:srgbClr val="FF00FF"/>
                          </a:solidFill>
                        </a:rPr>
                        <a:t> Narrative</a:t>
                      </a:r>
                    </a:p>
                    <a:p>
                      <a:pPr algn="ctr"/>
                      <a:r>
                        <a:rPr lang="en-US" baseline="0" dirty="0">
                          <a:solidFill>
                            <a:srgbClr val="FF00FF"/>
                          </a:solidFill>
                        </a:rPr>
                        <a:t>Mainline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FF"/>
                          </a:solidFill>
                        </a:rPr>
                        <a:t>To take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84493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Prepositions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11430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וַיִּקַּח מֹשֶׁה </a:t>
            </a: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מִ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דָּמוֹ וַיִּתֵּן עַל־תְּנוּךְ אֹ֫זֶן־אַהֲרֹן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152400" y="2057400"/>
            <a:ext cx="89154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This </a:t>
            </a:r>
            <a:r>
              <a:rPr lang="en-US" i="1" dirty="0">
                <a:solidFill>
                  <a:srgbClr val="FF00FF"/>
                </a:solidFill>
              </a:rPr>
              <a:t>mem</a:t>
            </a:r>
            <a:r>
              <a:rPr lang="en-US" dirty="0">
                <a:solidFill>
                  <a:srgbClr val="FF00FF"/>
                </a:solidFill>
              </a:rPr>
              <a:t> </a:t>
            </a:r>
            <a:r>
              <a:rPr lang="en-US" dirty="0"/>
              <a:t>is part of the preposition </a:t>
            </a: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מִן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Note the </a:t>
            </a:r>
            <a:r>
              <a:rPr lang="en-US" dirty="0" err="1"/>
              <a:t>dagesh</a:t>
            </a:r>
            <a:r>
              <a:rPr lang="en-US" dirty="0"/>
              <a:t> in the following </a:t>
            </a:r>
            <a:r>
              <a:rPr lang="en-US" dirty="0" err="1"/>
              <a:t>dalet</a:t>
            </a:r>
            <a:r>
              <a:rPr lang="en-US" dirty="0"/>
              <a:t>. This is an assimilated nun, a “footprint </a:t>
            </a:r>
            <a:r>
              <a:rPr lang="en-US" dirty="0" err="1"/>
              <a:t>dagesh</a:t>
            </a:r>
            <a:r>
              <a:rPr lang="en-US" dirty="0"/>
              <a:t>”, as we have seen with I-Nun verbs. </a:t>
            </a:r>
            <a:r>
              <a:rPr lang="en-US" dirty="0" err="1"/>
              <a:t>See</a:t>
            </a:r>
            <a:r>
              <a:rPr lang="en-US" dirty="0"/>
              <a:t> </a:t>
            </a:r>
            <a:r>
              <a:rPr lang="en-US" dirty="0" err="1"/>
              <a:t>Animatedhebrew</a:t>
            </a:r>
            <a:r>
              <a:rPr lang="en-US" dirty="0"/>
              <a:t> Lecture 8 - Preposition Min (11:25) for details.</a:t>
            </a:r>
          </a:p>
        </p:txBody>
      </p:sp>
    </p:spTree>
    <p:extLst>
      <p:ext uri="{BB962C8B-B14F-4D97-AF65-F5344CB8AC3E}">
        <p14:creationId xmlns:p14="http://schemas.microsoft.com/office/powerpoint/2010/main" val="14777307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5390125" y="838200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4 types of missing letter verbs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838200"/>
            <a:ext cx="93166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39624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6482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3340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913359" y="2260937"/>
            <a:ext cx="6094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81000" y="2260937"/>
            <a:ext cx="1776448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39624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6482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3340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334000" y="3708737"/>
            <a:ext cx="44114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81000" y="3708737"/>
            <a:ext cx="99578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39624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6482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3340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48200" y="4953000"/>
            <a:ext cx="38824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81000" y="5537537"/>
            <a:ext cx="1249060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39624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6482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3340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828800" y="5537537"/>
            <a:ext cx="1237839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39624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6482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3340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7429500" y="1173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734300" y="914400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ֵ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6972300" y="1173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7429500" y="58293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734300" y="5569803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ָ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6972300" y="58293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7429500" y="40694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7734300" y="3810000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ִ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6972300" y="40694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7562053" y="4206403"/>
            <a:ext cx="45719" cy="45719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4688386" y="5713069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41" name="Picture 2" descr="D:\My Documents\HebrewCourseBriercrestFirstYear2014\pics\fun pictures\doughnuts\doughnu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746477"/>
            <a:ext cx="887700" cy="664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Oval 64"/>
          <p:cNvSpPr/>
          <p:nvPr/>
        </p:nvSpPr>
        <p:spPr>
          <a:xfrm>
            <a:off x="7429500" y="2374733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7734300" y="2115235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ַ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6972300" y="2374733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7429500" y="29337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7734300" y="2674203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ִ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6972300" y="29337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7059583" y="6581001"/>
            <a:ext cx="20844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 err="1"/>
              <a:t>Rocine</a:t>
            </a:r>
            <a:r>
              <a:rPr lang="en-US" sz="1200" dirty="0"/>
              <a:t> 10 Missing Letter Rules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FF7DE7F-F891-41C4-8F1D-B548E0ECDEB0}"/>
              </a:ext>
            </a:extLst>
          </p:cNvPr>
          <p:cNvSpPr/>
          <p:nvPr/>
        </p:nvSpPr>
        <p:spPr>
          <a:xfrm>
            <a:off x="0" y="5004138"/>
            <a:ext cx="9144000" cy="18538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1E6EA06A-6BAD-4A3A-B699-EEC61129E4D6}"/>
              </a:ext>
            </a:extLst>
          </p:cNvPr>
          <p:cNvSpPr/>
          <p:nvPr/>
        </p:nvSpPr>
        <p:spPr>
          <a:xfrm>
            <a:off x="6754368" y="3317851"/>
            <a:ext cx="740664" cy="257717"/>
          </a:xfrm>
          <a:custGeom>
            <a:avLst/>
            <a:gdLst>
              <a:gd name="connsiteX0" fmla="*/ 0 w 594360"/>
              <a:gd name="connsiteY0" fmla="*/ 256032 h 261964"/>
              <a:gd name="connsiteX1" fmla="*/ 457200 w 594360"/>
              <a:gd name="connsiteY1" fmla="*/ 228600 h 261964"/>
              <a:gd name="connsiteX2" fmla="*/ 594360 w 594360"/>
              <a:gd name="connsiteY2" fmla="*/ 0 h 261964"/>
              <a:gd name="connsiteX0" fmla="*/ 0 w 594360"/>
              <a:gd name="connsiteY0" fmla="*/ 256032 h 262884"/>
              <a:gd name="connsiteX1" fmla="*/ 457200 w 594360"/>
              <a:gd name="connsiteY1" fmla="*/ 228600 h 262884"/>
              <a:gd name="connsiteX2" fmla="*/ 594360 w 594360"/>
              <a:gd name="connsiteY2" fmla="*/ 0 h 262884"/>
              <a:gd name="connsiteX0" fmla="*/ 0 w 594360"/>
              <a:gd name="connsiteY0" fmla="*/ 256032 h 262884"/>
              <a:gd name="connsiteX1" fmla="*/ 457200 w 594360"/>
              <a:gd name="connsiteY1" fmla="*/ 228600 h 262884"/>
              <a:gd name="connsiteX2" fmla="*/ 594360 w 594360"/>
              <a:gd name="connsiteY2" fmla="*/ 0 h 262884"/>
              <a:gd name="connsiteX0" fmla="*/ 0 w 594360"/>
              <a:gd name="connsiteY0" fmla="*/ 256032 h 262884"/>
              <a:gd name="connsiteX1" fmla="*/ 457200 w 594360"/>
              <a:gd name="connsiteY1" fmla="*/ 228600 h 262884"/>
              <a:gd name="connsiteX2" fmla="*/ 594360 w 594360"/>
              <a:gd name="connsiteY2" fmla="*/ 0 h 262884"/>
              <a:gd name="connsiteX0" fmla="*/ 0 w 594360"/>
              <a:gd name="connsiteY0" fmla="*/ 256032 h 257421"/>
              <a:gd name="connsiteX1" fmla="*/ 447009 w 594360"/>
              <a:gd name="connsiteY1" fmla="*/ 193675 h 257421"/>
              <a:gd name="connsiteX2" fmla="*/ 594360 w 594360"/>
              <a:gd name="connsiteY2" fmla="*/ 0 h 257421"/>
              <a:gd name="connsiteX0" fmla="*/ 0 w 594360"/>
              <a:gd name="connsiteY0" fmla="*/ 256032 h 260024"/>
              <a:gd name="connsiteX1" fmla="*/ 447009 w 594360"/>
              <a:gd name="connsiteY1" fmla="*/ 193675 h 260024"/>
              <a:gd name="connsiteX2" fmla="*/ 594360 w 594360"/>
              <a:gd name="connsiteY2" fmla="*/ 0 h 260024"/>
              <a:gd name="connsiteX0" fmla="*/ 0 w 594360"/>
              <a:gd name="connsiteY0" fmla="*/ 256032 h 257717"/>
              <a:gd name="connsiteX1" fmla="*/ 447009 w 594360"/>
              <a:gd name="connsiteY1" fmla="*/ 193675 h 257717"/>
              <a:gd name="connsiteX2" fmla="*/ 594360 w 594360"/>
              <a:gd name="connsiteY2" fmla="*/ 0 h 257717"/>
              <a:gd name="connsiteX0" fmla="*/ 0 w 594360"/>
              <a:gd name="connsiteY0" fmla="*/ 256032 h 257717"/>
              <a:gd name="connsiteX1" fmla="*/ 447009 w 594360"/>
              <a:gd name="connsiteY1" fmla="*/ 193675 h 257717"/>
              <a:gd name="connsiteX2" fmla="*/ 594360 w 594360"/>
              <a:gd name="connsiteY2" fmla="*/ 0 h 257717"/>
              <a:gd name="connsiteX0" fmla="*/ 0 w 594360"/>
              <a:gd name="connsiteY0" fmla="*/ 256032 h 257717"/>
              <a:gd name="connsiteX1" fmla="*/ 447009 w 594360"/>
              <a:gd name="connsiteY1" fmla="*/ 193675 h 257717"/>
              <a:gd name="connsiteX2" fmla="*/ 594360 w 594360"/>
              <a:gd name="connsiteY2" fmla="*/ 0 h 257717"/>
              <a:gd name="connsiteX0" fmla="*/ 0 w 594360"/>
              <a:gd name="connsiteY0" fmla="*/ 256032 h 257717"/>
              <a:gd name="connsiteX1" fmla="*/ 447009 w 594360"/>
              <a:gd name="connsiteY1" fmla="*/ 193675 h 257717"/>
              <a:gd name="connsiteX2" fmla="*/ 594360 w 594360"/>
              <a:gd name="connsiteY2" fmla="*/ 0 h 257717"/>
              <a:gd name="connsiteX0" fmla="*/ 0 w 594360"/>
              <a:gd name="connsiteY0" fmla="*/ 256032 h 257717"/>
              <a:gd name="connsiteX1" fmla="*/ 447009 w 594360"/>
              <a:gd name="connsiteY1" fmla="*/ 193675 h 257717"/>
              <a:gd name="connsiteX2" fmla="*/ 594360 w 594360"/>
              <a:gd name="connsiteY2" fmla="*/ 0 h 257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4360" h="257717">
                <a:moveTo>
                  <a:pt x="0" y="256032"/>
                </a:moveTo>
                <a:cubicBezTo>
                  <a:pt x="179070" y="263652"/>
                  <a:pt x="355593" y="245872"/>
                  <a:pt x="447009" y="193675"/>
                </a:cubicBezTo>
                <a:cubicBezTo>
                  <a:pt x="538425" y="141478"/>
                  <a:pt x="544735" y="102489"/>
                  <a:pt x="594360" y="0"/>
                </a:cubicBezTo>
              </a:path>
            </a:pathLst>
          </a:custGeom>
          <a:noFill/>
          <a:ln>
            <a:solidFill>
              <a:srgbClr val="FF00FF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5E6C6193-714B-4EB1-8ECF-42E0E97DF78B}"/>
              </a:ext>
            </a:extLst>
          </p:cNvPr>
          <p:cNvSpPr/>
          <p:nvPr/>
        </p:nvSpPr>
        <p:spPr>
          <a:xfrm flipV="1">
            <a:off x="6754368" y="3739482"/>
            <a:ext cx="740664" cy="257717"/>
          </a:xfrm>
          <a:custGeom>
            <a:avLst/>
            <a:gdLst>
              <a:gd name="connsiteX0" fmla="*/ 0 w 594360"/>
              <a:gd name="connsiteY0" fmla="*/ 256032 h 261964"/>
              <a:gd name="connsiteX1" fmla="*/ 457200 w 594360"/>
              <a:gd name="connsiteY1" fmla="*/ 228600 h 261964"/>
              <a:gd name="connsiteX2" fmla="*/ 594360 w 594360"/>
              <a:gd name="connsiteY2" fmla="*/ 0 h 261964"/>
              <a:gd name="connsiteX0" fmla="*/ 0 w 594360"/>
              <a:gd name="connsiteY0" fmla="*/ 256032 h 262884"/>
              <a:gd name="connsiteX1" fmla="*/ 457200 w 594360"/>
              <a:gd name="connsiteY1" fmla="*/ 228600 h 262884"/>
              <a:gd name="connsiteX2" fmla="*/ 594360 w 594360"/>
              <a:gd name="connsiteY2" fmla="*/ 0 h 262884"/>
              <a:gd name="connsiteX0" fmla="*/ 0 w 594360"/>
              <a:gd name="connsiteY0" fmla="*/ 256032 h 262884"/>
              <a:gd name="connsiteX1" fmla="*/ 457200 w 594360"/>
              <a:gd name="connsiteY1" fmla="*/ 228600 h 262884"/>
              <a:gd name="connsiteX2" fmla="*/ 594360 w 594360"/>
              <a:gd name="connsiteY2" fmla="*/ 0 h 262884"/>
              <a:gd name="connsiteX0" fmla="*/ 0 w 594360"/>
              <a:gd name="connsiteY0" fmla="*/ 256032 h 262884"/>
              <a:gd name="connsiteX1" fmla="*/ 457200 w 594360"/>
              <a:gd name="connsiteY1" fmla="*/ 228600 h 262884"/>
              <a:gd name="connsiteX2" fmla="*/ 594360 w 594360"/>
              <a:gd name="connsiteY2" fmla="*/ 0 h 262884"/>
              <a:gd name="connsiteX0" fmla="*/ 0 w 594360"/>
              <a:gd name="connsiteY0" fmla="*/ 256032 h 257421"/>
              <a:gd name="connsiteX1" fmla="*/ 447009 w 594360"/>
              <a:gd name="connsiteY1" fmla="*/ 193675 h 257421"/>
              <a:gd name="connsiteX2" fmla="*/ 594360 w 594360"/>
              <a:gd name="connsiteY2" fmla="*/ 0 h 257421"/>
              <a:gd name="connsiteX0" fmla="*/ 0 w 594360"/>
              <a:gd name="connsiteY0" fmla="*/ 256032 h 260024"/>
              <a:gd name="connsiteX1" fmla="*/ 447009 w 594360"/>
              <a:gd name="connsiteY1" fmla="*/ 193675 h 260024"/>
              <a:gd name="connsiteX2" fmla="*/ 594360 w 594360"/>
              <a:gd name="connsiteY2" fmla="*/ 0 h 260024"/>
              <a:gd name="connsiteX0" fmla="*/ 0 w 594360"/>
              <a:gd name="connsiteY0" fmla="*/ 256032 h 257717"/>
              <a:gd name="connsiteX1" fmla="*/ 447009 w 594360"/>
              <a:gd name="connsiteY1" fmla="*/ 193675 h 257717"/>
              <a:gd name="connsiteX2" fmla="*/ 594360 w 594360"/>
              <a:gd name="connsiteY2" fmla="*/ 0 h 257717"/>
              <a:gd name="connsiteX0" fmla="*/ 0 w 594360"/>
              <a:gd name="connsiteY0" fmla="*/ 256032 h 257717"/>
              <a:gd name="connsiteX1" fmla="*/ 447009 w 594360"/>
              <a:gd name="connsiteY1" fmla="*/ 193675 h 257717"/>
              <a:gd name="connsiteX2" fmla="*/ 594360 w 594360"/>
              <a:gd name="connsiteY2" fmla="*/ 0 h 257717"/>
              <a:gd name="connsiteX0" fmla="*/ 0 w 594360"/>
              <a:gd name="connsiteY0" fmla="*/ 256032 h 257717"/>
              <a:gd name="connsiteX1" fmla="*/ 447009 w 594360"/>
              <a:gd name="connsiteY1" fmla="*/ 193675 h 257717"/>
              <a:gd name="connsiteX2" fmla="*/ 594360 w 594360"/>
              <a:gd name="connsiteY2" fmla="*/ 0 h 257717"/>
              <a:gd name="connsiteX0" fmla="*/ 0 w 594360"/>
              <a:gd name="connsiteY0" fmla="*/ 256032 h 257717"/>
              <a:gd name="connsiteX1" fmla="*/ 447009 w 594360"/>
              <a:gd name="connsiteY1" fmla="*/ 193675 h 257717"/>
              <a:gd name="connsiteX2" fmla="*/ 594360 w 594360"/>
              <a:gd name="connsiteY2" fmla="*/ 0 h 257717"/>
              <a:gd name="connsiteX0" fmla="*/ 0 w 594360"/>
              <a:gd name="connsiteY0" fmla="*/ 256032 h 257717"/>
              <a:gd name="connsiteX1" fmla="*/ 447009 w 594360"/>
              <a:gd name="connsiteY1" fmla="*/ 193675 h 257717"/>
              <a:gd name="connsiteX2" fmla="*/ 594360 w 594360"/>
              <a:gd name="connsiteY2" fmla="*/ 0 h 257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4360" h="257717">
                <a:moveTo>
                  <a:pt x="0" y="256032"/>
                </a:moveTo>
                <a:cubicBezTo>
                  <a:pt x="179070" y="263652"/>
                  <a:pt x="355593" y="245872"/>
                  <a:pt x="447009" y="193675"/>
                </a:cubicBezTo>
                <a:cubicBezTo>
                  <a:pt x="538425" y="141478"/>
                  <a:pt x="544735" y="102489"/>
                  <a:pt x="594360" y="0"/>
                </a:cubicBezTo>
              </a:path>
            </a:pathLst>
          </a:custGeom>
          <a:noFill/>
          <a:ln>
            <a:solidFill>
              <a:srgbClr val="FF00FF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96819D-6291-4333-B652-33D8FEEA1749}"/>
              </a:ext>
            </a:extLst>
          </p:cNvPr>
          <p:cNvSpPr txBox="1"/>
          <p:nvPr/>
        </p:nvSpPr>
        <p:spPr>
          <a:xfrm>
            <a:off x="5712716" y="3470252"/>
            <a:ext cx="1039259" cy="369332"/>
          </a:xfrm>
          <a:prstGeom prst="rect">
            <a:avLst/>
          </a:prstGeom>
          <a:noFill/>
          <a:ln w="34925"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FF"/>
                </a:solidFill>
              </a:rPr>
              <a:t>Compare</a:t>
            </a:r>
          </a:p>
        </p:txBody>
      </p:sp>
    </p:spTree>
    <p:extLst>
      <p:ext uri="{BB962C8B-B14F-4D97-AF65-F5344CB8AC3E}">
        <p14:creationId xmlns:p14="http://schemas.microsoft.com/office/powerpoint/2010/main" val="1739698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57399"/>
          </a:xfrm>
        </p:spPr>
        <p:txBody>
          <a:bodyPr>
            <a:normAutofit/>
          </a:bodyPr>
          <a:lstStyle/>
          <a:p>
            <a:r>
              <a:rPr lang="en-US" dirty="0"/>
              <a:t>Identify and read </a:t>
            </a:r>
            <a:r>
              <a:rPr lang="en-US" dirty="0" err="1"/>
              <a:t>Qal</a:t>
            </a:r>
            <a:r>
              <a:rPr lang="en-US" dirty="0"/>
              <a:t> </a:t>
            </a:r>
            <a:r>
              <a:rPr lang="en-US" dirty="0" err="1"/>
              <a:t>wayyiqtol</a:t>
            </a:r>
            <a:r>
              <a:rPr lang="en-US" dirty="0"/>
              <a:t> forms derived from first nun [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r>
              <a:rPr lang="en-US" dirty="0"/>
              <a:t>] roots and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לקח</a:t>
            </a:r>
            <a:r>
              <a:rPr lang="en-US" dirty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 rot="1200000">
            <a:off x="7153108" y="258014"/>
            <a:ext cx="1452642" cy="156966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</a:t>
            </a:r>
            <a:r>
              <a:rPr lang="he-IL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9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31103" y="2743200"/>
            <a:ext cx="441146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he-IL" sz="6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2743200"/>
            <a:ext cx="976549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6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</a:t>
            </a:r>
            <a:r>
              <a:rPr lang="he-IL" sz="6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843449" y="3590925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529249" y="3590925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215049" y="3590925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9239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57399"/>
          </a:xfrm>
        </p:spPr>
        <p:txBody>
          <a:bodyPr>
            <a:normAutofit/>
          </a:bodyPr>
          <a:lstStyle/>
          <a:p>
            <a:r>
              <a:rPr lang="en-US" dirty="0"/>
              <a:t>Identify and read </a:t>
            </a:r>
            <a:r>
              <a:rPr lang="en-US" dirty="0" err="1"/>
              <a:t>Qal</a:t>
            </a:r>
            <a:r>
              <a:rPr lang="en-US" dirty="0"/>
              <a:t> </a:t>
            </a:r>
            <a:r>
              <a:rPr lang="en-US" dirty="0" err="1"/>
              <a:t>wayyiqtol</a:t>
            </a:r>
            <a:r>
              <a:rPr lang="en-US" dirty="0"/>
              <a:t> forms derived from first nun [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r>
              <a:rPr lang="en-US" dirty="0"/>
              <a:t>] roots and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לקח</a:t>
            </a:r>
            <a:r>
              <a:rPr lang="en-US" dirty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 rot="1200000">
            <a:off x="7153108" y="258014"/>
            <a:ext cx="1452642" cy="156966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</a:t>
            </a:r>
            <a:r>
              <a:rPr lang="he-IL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9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31103" y="2743200"/>
            <a:ext cx="441146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he-IL" sz="6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2743200"/>
            <a:ext cx="976549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6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</a:t>
            </a:r>
            <a:r>
              <a:rPr lang="he-IL" sz="6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843449" y="3590925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529249" y="3590925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215049" y="3590925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767387" y="3861137"/>
            <a:ext cx="6094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71174" y="5004137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9600" y="3861137"/>
            <a:ext cx="174438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en-US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-</a:t>
            </a:r>
            <a:r>
              <a:rPr lang="he-IL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9600" y="5004137"/>
            <a:ext cx="91242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-</a:t>
            </a:r>
            <a:r>
              <a:rPr lang="he-IL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2843449" y="46482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529249" y="46482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215049" y="46482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843449" y="57912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529249" y="57912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215049" y="57912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4895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2767387" y="3861137"/>
            <a:ext cx="6094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71174" y="5004137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31103" y="2743200"/>
            <a:ext cx="441146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he-IL" sz="6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57399"/>
          </a:xfrm>
        </p:spPr>
        <p:txBody>
          <a:bodyPr>
            <a:normAutofit/>
          </a:bodyPr>
          <a:lstStyle/>
          <a:p>
            <a:r>
              <a:rPr lang="en-US" dirty="0"/>
              <a:t>Identify and read </a:t>
            </a:r>
            <a:r>
              <a:rPr lang="en-US" dirty="0" err="1"/>
              <a:t>Qal</a:t>
            </a:r>
            <a:r>
              <a:rPr lang="en-US" dirty="0"/>
              <a:t> </a:t>
            </a:r>
            <a:r>
              <a:rPr lang="en-US" dirty="0" err="1"/>
              <a:t>wayyiqtol</a:t>
            </a:r>
            <a:r>
              <a:rPr lang="en-US" dirty="0"/>
              <a:t> forms derived from first nun [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r>
              <a:rPr lang="en-US" dirty="0"/>
              <a:t>] roots and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לקח</a:t>
            </a:r>
            <a:r>
              <a:rPr lang="en-US" dirty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3861137"/>
            <a:ext cx="174438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en-US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-</a:t>
            </a:r>
            <a:r>
              <a:rPr lang="he-IL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5004137"/>
            <a:ext cx="91242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-</a:t>
            </a:r>
            <a:r>
              <a:rPr lang="he-IL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2743200"/>
            <a:ext cx="976549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6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</a:t>
            </a:r>
            <a:r>
              <a:rPr lang="he-IL" sz="6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843449" y="3590925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529249" y="3590925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215049" y="3590925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843449" y="46482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529249" y="46482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215049" y="46482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843449" y="57912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529249" y="57912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215049" y="57912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rot="1200000">
            <a:off x="7153108" y="258014"/>
            <a:ext cx="1452642" cy="156966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</a:t>
            </a:r>
            <a:r>
              <a:rPr lang="he-IL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9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924938" y="5004136"/>
            <a:ext cx="6094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6649613" y="5791199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335413" y="5791199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8021213" y="5791199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259282" y="5004135"/>
            <a:ext cx="5309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ל</a:t>
            </a:r>
            <a:endParaRPr lang="en-US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573482" y="5004135"/>
            <a:ext cx="55816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ךְ</a:t>
            </a:r>
            <a:endParaRPr lang="en-US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08841" y="5344180"/>
            <a:ext cx="7681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also</a:t>
            </a:r>
          </a:p>
        </p:txBody>
      </p:sp>
    </p:spTree>
    <p:extLst>
      <p:ext uri="{BB962C8B-B14F-4D97-AF65-F5344CB8AC3E}">
        <p14:creationId xmlns:p14="http://schemas.microsoft.com/office/powerpoint/2010/main" val="910951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2767387" y="3861137"/>
            <a:ext cx="6094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71174" y="5004137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31103" y="2743200"/>
            <a:ext cx="441146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he-IL" sz="6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57399"/>
          </a:xfrm>
        </p:spPr>
        <p:txBody>
          <a:bodyPr>
            <a:normAutofit/>
          </a:bodyPr>
          <a:lstStyle/>
          <a:p>
            <a:r>
              <a:rPr lang="en-US" dirty="0"/>
              <a:t>Identify and read </a:t>
            </a:r>
            <a:r>
              <a:rPr lang="en-US" dirty="0" err="1"/>
              <a:t>Qal</a:t>
            </a:r>
            <a:r>
              <a:rPr lang="en-US" dirty="0"/>
              <a:t> </a:t>
            </a:r>
            <a:r>
              <a:rPr lang="en-US" dirty="0" err="1"/>
              <a:t>wayyiqtol</a:t>
            </a:r>
            <a:r>
              <a:rPr lang="en-US" dirty="0"/>
              <a:t> forms derived from first nun [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r>
              <a:rPr lang="en-US" dirty="0"/>
              <a:t>] roots and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לקח</a:t>
            </a:r>
            <a:r>
              <a:rPr lang="en-US" dirty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3861137"/>
            <a:ext cx="174438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en-US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-</a:t>
            </a:r>
            <a:r>
              <a:rPr lang="he-IL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5004137"/>
            <a:ext cx="91242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-</a:t>
            </a:r>
            <a:r>
              <a:rPr lang="he-IL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2743200"/>
            <a:ext cx="976549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6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</a:t>
            </a:r>
            <a:r>
              <a:rPr lang="he-IL" sz="6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843449" y="3590925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529249" y="3590925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215049" y="3590925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843449" y="46482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529249" y="46482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215049" y="46482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843449" y="57912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529249" y="57912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215049" y="57912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rot="1200000">
            <a:off x="7153108" y="258014"/>
            <a:ext cx="1452642" cy="156966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</a:t>
            </a:r>
            <a:r>
              <a:rPr lang="he-IL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9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924938" y="5004136"/>
            <a:ext cx="6094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6649613" y="5791199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335413" y="5791199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8021213" y="5791199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259282" y="5004135"/>
            <a:ext cx="5309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ל</a:t>
            </a:r>
            <a:endParaRPr lang="en-US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573482" y="5004135"/>
            <a:ext cx="55816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ךְ</a:t>
            </a:r>
            <a:endParaRPr lang="en-US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08841" y="5344180"/>
            <a:ext cx="7681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also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924938" y="2819401"/>
            <a:ext cx="53091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he-IL" sz="6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ל</a:t>
            </a:r>
            <a:endParaRPr lang="en-US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6649613" y="3606464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335413" y="3606464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8021213" y="3606464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259282" y="2819400"/>
            <a:ext cx="601447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he-IL" sz="6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</a:t>
            </a:r>
            <a:endParaRPr lang="en-US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573482" y="2819400"/>
            <a:ext cx="558166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he-IL" sz="6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ךְ</a:t>
            </a:r>
            <a:endParaRPr lang="en-US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708841" y="3134380"/>
            <a:ext cx="7681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also</a:t>
            </a:r>
          </a:p>
        </p:txBody>
      </p:sp>
    </p:spTree>
    <p:extLst>
      <p:ext uri="{BB962C8B-B14F-4D97-AF65-F5344CB8AC3E}">
        <p14:creationId xmlns:p14="http://schemas.microsoft.com/office/powerpoint/2010/main" val="2774190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2767387" y="3861137"/>
            <a:ext cx="6094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71174" y="5004137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31103" y="2743200"/>
            <a:ext cx="441146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he-IL" sz="6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57399"/>
          </a:xfrm>
        </p:spPr>
        <p:txBody>
          <a:bodyPr>
            <a:normAutofit/>
          </a:bodyPr>
          <a:lstStyle/>
          <a:p>
            <a:r>
              <a:rPr lang="en-US" dirty="0"/>
              <a:t>Identify and read </a:t>
            </a:r>
            <a:r>
              <a:rPr lang="en-US" dirty="0" err="1"/>
              <a:t>Qal</a:t>
            </a:r>
            <a:r>
              <a:rPr lang="en-US" dirty="0"/>
              <a:t> </a:t>
            </a:r>
            <a:r>
              <a:rPr lang="en-US" dirty="0" err="1"/>
              <a:t>wayyiqtol</a:t>
            </a:r>
            <a:r>
              <a:rPr lang="en-US" dirty="0"/>
              <a:t> forms derived from first nun [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r>
              <a:rPr lang="en-US" dirty="0"/>
              <a:t>] roots and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לקח</a:t>
            </a:r>
            <a:r>
              <a:rPr lang="en-US" dirty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3861137"/>
            <a:ext cx="174438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en-US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-</a:t>
            </a:r>
            <a:r>
              <a:rPr lang="he-IL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5004137"/>
            <a:ext cx="91242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-</a:t>
            </a:r>
            <a:r>
              <a:rPr lang="he-IL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2743200"/>
            <a:ext cx="976549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6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</a:t>
            </a:r>
            <a:r>
              <a:rPr lang="he-IL" sz="6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843449" y="3590925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529249" y="3590925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215049" y="3590925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843449" y="46482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529249" y="46482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215049" y="46482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843449" y="57912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529249" y="57912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215049" y="57912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rot="1200000">
            <a:off x="7153108" y="258014"/>
            <a:ext cx="1452642" cy="156966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</a:t>
            </a:r>
            <a:r>
              <a:rPr lang="he-IL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9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924938" y="5004136"/>
            <a:ext cx="6094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6649613" y="5791199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335413" y="5791199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8021213" y="5791199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259282" y="5004135"/>
            <a:ext cx="5309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ל</a:t>
            </a:r>
            <a:endParaRPr lang="en-US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573482" y="5004135"/>
            <a:ext cx="55816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ךְ</a:t>
            </a:r>
            <a:endParaRPr lang="en-US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08841" y="5344180"/>
            <a:ext cx="7681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also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924938" y="2819401"/>
            <a:ext cx="53091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he-IL" sz="6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ל</a:t>
            </a:r>
            <a:endParaRPr lang="en-US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6649613" y="3606464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335413" y="3606464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8021213" y="3606464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259282" y="2819400"/>
            <a:ext cx="601447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he-IL" sz="6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</a:t>
            </a:r>
            <a:endParaRPr lang="en-US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573482" y="2819400"/>
            <a:ext cx="558166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he-IL" sz="6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ךְ</a:t>
            </a:r>
            <a:endParaRPr lang="en-US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708841" y="3134380"/>
            <a:ext cx="7681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also</a:t>
            </a:r>
          </a:p>
        </p:txBody>
      </p:sp>
      <p:sp>
        <p:nvSpPr>
          <p:cNvPr id="37" name="Content Placeholder 3"/>
          <p:cNvSpPr txBox="1">
            <a:spLocks/>
          </p:cNvSpPr>
          <p:nvPr/>
        </p:nvSpPr>
        <p:spPr>
          <a:xfrm>
            <a:off x="685800" y="60198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Just to be clear… There is no such thing as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/>
              <a:t>-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r>
              <a:rPr lang="en-US" dirty="0"/>
              <a:t> 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/>
              <a:t>-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ל</a:t>
            </a:r>
            <a:r>
              <a:rPr lang="en-US" dirty="0"/>
              <a:t> verbs. These are not classes of verbs.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הלך</a:t>
            </a:r>
            <a:r>
              <a:rPr lang="en-US" dirty="0"/>
              <a:t> and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לקח</a:t>
            </a:r>
            <a:r>
              <a:rPr lang="en-US" dirty="0"/>
              <a:t> are just two individual verbs, albeit very common verbs, that happen to follow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/>
              <a:t>-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r>
              <a:rPr lang="en-US" dirty="0"/>
              <a:t> 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/>
              <a:t>-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r>
              <a:rPr lang="en-US" dirty="0"/>
              <a:t> patterns respectively.</a:t>
            </a:r>
          </a:p>
        </p:txBody>
      </p:sp>
    </p:spTree>
    <p:extLst>
      <p:ext uri="{BB962C8B-B14F-4D97-AF65-F5344CB8AC3E}">
        <p14:creationId xmlns:p14="http://schemas.microsoft.com/office/powerpoint/2010/main" val="1989024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2209800"/>
            <a:ext cx="8534400" cy="3276599"/>
          </a:xfrm>
        </p:spPr>
        <p:txBody>
          <a:bodyPr>
            <a:normAutofit/>
          </a:bodyPr>
          <a:lstStyle/>
          <a:p>
            <a:r>
              <a:rPr lang="en-US" dirty="0"/>
              <a:t>How many </a:t>
            </a:r>
            <a:r>
              <a:rPr lang="en-US" dirty="0" err="1"/>
              <a:t>wayyiqtols</a:t>
            </a:r>
            <a:r>
              <a:rPr lang="en-US" dirty="0"/>
              <a:t> can you spot?</a:t>
            </a:r>
          </a:p>
          <a:p>
            <a:r>
              <a:rPr lang="en-US" dirty="0"/>
              <a:t>What does a string of </a:t>
            </a:r>
            <a:r>
              <a:rPr lang="en-US" dirty="0" err="1"/>
              <a:t>wayyiqtols</a:t>
            </a:r>
            <a:r>
              <a:rPr lang="en-US" dirty="0"/>
              <a:t> indicate?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11430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וַיִּקַּח מֹשֶׁה מִדָּמוֹ וַיִּתֵּן עַל־תְּנוּךְ אֹ֫זֶן־אַהֲרֹן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52881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6621</TotalTime>
  <Words>1474</Words>
  <Application>Microsoft Office PowerPoint</Application>
  <PresentationFormat>On-screen Show (4:3)</PresentationFormat>
  <Paragraphs>397</Paragraphs>
  <Slides>35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Arial</vt:lpstr>
      <vt:lpstr>Calibri</vt:lpstr>
      <vt:lpstr>SBL Hebrew</vt:lpstr>
      <vt:lpstr>Showcard Gothic</vt:lpstr>
      <vt:lpstr>Times New Roman</vt:lpstr>
      <vt:lpstr>Office Theme</vt:lpstr>
      <vt:lpstr>Rocine Lesson 9</vt:lpstr>
      <vt:lpstr>Goals</vt:lpstr>
      <vt:lpstr>Goals</vt:lpstr>
      <vt:lpstr>Goals</vt:lpstr>
      <vt:lpstr>Goals</vt:lpstr>
      <vt:lpstr>Goals</vt:lpstr>
      <vt:lpstr>Goals</vt:lpstr>
      <vt:lpstr>Goals</vt:lpstr>
      <vt:lpstr>What we already know</vt:lpstr>
      <vt:lpstr>First nun roots</vt:lpstr>
      <vt:lpstr>First nun roots</vt:lpstr>
      <vt:lpstr>First nun roots</vt:lpstr>
      <vt:lpstr>First nun roots</vt:lpstr>
      <vt:lpstr>First nun roots</vt:lpstr>
      <vt:lpstr>First nun roots</vt:lpstr>
      <vt:lpstr>What is Assimilation?</vt:lpstr>
      <vt:lpstr>What is Assimilation?</vt:lpstr>
      <vt:lpstr>What is Assimilation?</vt:lpstr>
      <vt:lpstr>What is Assimilation?</vt:lpstr>
      <vt:lpstr>What is Assimilation?</vt:lpstr>
      <vt:lpstr>First nun roots</vt:lpstr>
      <vt:lpstr>First nun roots</vt:lpstr>
      <vt:lpstr>Missing Letter Rule #3</vt:lpstr>
      <vt:lpstr>Piel or I-Nun</vt:lpstr>
      <vt:lpstr>Piel or I-Nun</vt:lpstr>
      <vt:lpstr>Piel or I-Nun</vt:lpstr>
      <vt:lpstr>4 types of missing letter verbs</vt:lpstr>
      <vt:lpstr>4 types of missing letter verbs</vt:lpstr>
      <vt:lpstr>Verb Analysis</vt:lpstr>
      <vt:lpstr>Verb Analysis</vt:lpstr>
      <vt:lpstr>Verb Analysis</vt:lpstr>
      <vt:lpstr>Verb Analysis</vt:lpstr>
      <vt:lpstr>Verb Analysis</vt:lpstr>
      <vt:lpstr>Prepositions</vt:lpstr>
      <vt:lpstr>4 types of missing letter verbs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Charles Grebe</cp:lastModifiedBy>
  <cp:revision>548</cp:revision>
  <cp:lastPrinted>2013-11-05T02:18:07Z</cp:lastPrinted>
  <dcterms:created xsi:type="dcterms:W3CDTF">2006-08-16T00:00:00Z</dcterms:created>
  <dcterms:modified xsi:type="dcterms:W3CDTF">2020-10-15T13:51:24Z</dcterms:modified>
</cp:coreProperties>
</file>