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8" r:id="rId2"/>
    <p:sldId id="423" r:id="rId3"/>
    <p:sldId id="439" r:id="rId4"/>
    <p:sldId id="440" r:id="rId5"/>
    <p:sldId id="358" r:id="rId6"/>
    <p:sldId id="427" r:id="rId7"/>
    <p:sldId id="428" r:id="rId8"/>
    <p:sldId id="431" r:id="rId9"/>
    <p:sldId id="538" r:id="rId10"/>
    <p:sldId id="429" r:id="rId11"/>
    <p:sldId id="511" r:id="rId12"/>
    <p:sldId id="514" r:id="rId13"/>
    <p:sldId id="523" r:id="rId14"/>
    <p:sldId id="515" r:id="rId15"/>
    <p:sldId id="524" r:id="rId16"/>
    <p:sldId id="517" r:id="rId17"/>
    <p:sldId id="518" r:id="rId18"/>
    <p:sldId id="520" r:id="rId19"/>
    <p:sldId id="521" r:id="rId20"/>
    <p:sldId id="539" r:id="rId21"/>
    <p:sldId id="540" r:id="rId22"/>
    <p:sldId id="525" r:id="rId23"/>
    <p:sldId id="528" r:id="rId24"/>
    <p:sldId id="527" r:id="rId25"/>
    <p:sldId id="529" r:id="rId26"/>
    <p:sldId id="533" r:id="rId27"/>
    <p:sldId id="534" r:id="rId28"/>
    <p:sldId id="535" r:id="rId29"/>
    <p:sldId id="536" r:id="rId30"/>
    <p:sldId id="537" r:id="rId31"/>
    <p:sldId id="432" r:id="rId32"/>
    <p:sldId id="434" r:id="rId33"/>
    <p:sldId id="433" r:id="rId34"/>
    <p:sldId id="436" r:id="rId35"/>
    <p:sldId id="437" r:id="rId36"/>
    <p:sldId id="441" r:id="rId3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5" d="100"/>
          <a:sy n="105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3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1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9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40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9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1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1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41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32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585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1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73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58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67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Lesson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 fontScale="92500"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בְּנֵי יִשְׂרָאֵל כַּאֲשֶׁר צִוָּה יְהוָה אֶת־מֹשֶׁה וְאַהֲרֹן כֵּן עָשׂוּ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Exodus 12:28</a:t>
            </a:r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200000">
            <a:off x="6414484" y="-3086"/>
            <a:ext cx="1997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9124950" cy="1143000"/>
          </a:xfrm>
        </p:spPr>
        <p:txBody>
          <a:bodyPr>
            <a:normAutofit/>
          </a:bodyPr>
          <a:lstStyle/>
          <a:p>
            <a:r>
              <a:rPr lang="en-US" dirty="0"/>
              <a:t>Third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he-IL" dirty="0"/>
              <a:t> </a:t>
            </a:r>
            <a:r>
              <a:rPr lang="en-US" dirty="0"/>
              <a:t>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2209802"/>
            <a:ext cx="8705850" cy="20042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/>
              <a:t>Our Second Missing Letter Rule</a:t>
            </a:r>
          </a:p>
          <a:p>
            <a:r>
              <a:rPr lang="en-US" sz="2500" dirty="0">
                <a:solidFill>
                  <a:srgbClr val="FF0000"/>
                </a:solidFill>
              </a:rPr>
              <a:t>RULE 2</a:t>
            </a:r>
            <a:r>
              <a:rPr lang="en-US" sz="2500" dirty="0"/>
              <a:t>: When a root letter is completely missing and the </a:t>
            </a:r>
            <a:r>
              <a:rPr lang="en-US" sz="2500" dirty="0" err="1"/>
              <a:t>nikkud</a:t>
            </a:r>
            <a:r>
              <a:rPr lang="en-US" sz="2500" dirty="0"/>
              <a:t> under the prefix pronoun is anything other than </a:t>
            </a:r>
            <a:r>
              <a:rPr lang="en-US" sz="2500" dirty="0" err="1"/>
              <a:t>tsere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ֵ</a:t>
            </a:r>
            <a:r>
              <a:rPr lang="en-US" sz="2500" dirty="0"/>
              <a:t> or </a:t>
            </a:r>
            <a:r>
              <a:rPr lang="en-US" sz="2500" dirty="0" err="1"/>
              <a:t>qamets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sz="2500" dirty="0"/>
              <a:t>, the missing letter is a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sz="2500" dirty="0"/>
              <a:t> from the end of the root.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לְכוּ וַ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עֲשׂוּ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85750" y="41910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500" dirty="0"/>
              <a:t>First Missing Letter Rule </a:t>
            </a:r>
            <a:r>
              <a:rPr lang="en-US" sz="1400" dirty="0"/>
              <a:t>(</a:t>
            </a:r>
            <a:r>
              <a:rPr lang="en-US" sz="1400" dirty="0" err="1"/>
              <a:t>Rocine</a:t>
            </a:r>
            <a:r>
              <a:rPr lang="en-US" sz="1400" dirty="0"/>
              <a:t> 3.2a)</a:t>
            </a:r>
          </a:p>
          <a:p>
            <a:r>
              <a:rPr lang="en-US" sz="2500" dirty="0">
                <a:solidFill>
                  <a:srgbClr val="0000FF"/>
                </a:solidFill>
              </a:rPr>
              <a:t>RULE 1</a:t>
            </a:r>
            <a:r>
              <a:rPr lang="en-US" sz="2500" dirty="0"/>
              <a:t>: When one of the letters of a root is missing from a </a:t>
            </a:r>
            <a:r>
              <a:rPr lang="en-US" sz="2500" dirty="0" err="1"/>
              <a:t>wayyiqtol</a:t>
            </a:r>
            <a:r>
              <a:rPr lang="en-US" sz="2500" dirty="0"/>
              <a:t> (or </a:t>
            </a:r>
            <a:r>
              <a:rPr lang="en-US" sz="2500" dirty="0" err="1"/>
              <a:t>yiqtol</a:t>
            </a:r>
            <a:r>
              <a:rPr lang="en-US" sz="2500" dirty="0"/>
              <a:t>) verb form, the </a:t>
            </a:r>
            <a:r>
              <a:rPr lang="en-US" sz="2500" dirty="0" err="1"/>
              <a:t>nikkud</a:t>
            </a:r>
            <a:r>
              <a:rPr lang="en-US" sz="2500" dirty="0"/>
              <a:t> under the prefix subject pronoun will indicate what the missing letter is. In the case of a </a:t>
            </a:r>
            <a:r>
              <a:rPr lang="en-US" sz="2500" dirty="0" err="1"/>
              <a:t>tsere</a:t>
            </a:r>
            <a:r>
              <a:rPr lang="en-US" sz="2500" dirty="0"/>
              <a:t>, the missing letter will normally be the first letter of the root, and the missing letter is </a:t>
            </a:r>
            <a:r>
              <a:rPr lang="en-US" sz="2500" dirty="0" err="1"/>
              <a:t>yod</a:t>
            </a:r>
            <a:r>
              <a:rPr lang="en-US" sz="25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 rot="1200000">
            <a:off x="7919271" y="1512221"/>
            <a:ext cx="1029449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-</a:t>
            </a:r>
            <a:r>
              <a:rPr lang="he-IL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216939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775" y="426720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-</a:t>
            </a:r>
            <a:r>
              <a:rPr lang="he-IL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31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0" y="1966796"/>
            <a:ext cx="9144000" cy="489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1" y="3708737"/>
            <a:ext cx="9144000" cy="314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8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3066639" y="3708737"/>
            <a:ext cx="6077361" cy="314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37C9D-E257-4E59-83B7-179E21B347E6}"/>
              </a:ext>
            </a:extLst>
          </p:cNvPr>
          <p:cNvSpPr txBox="1"/>
          <p:nvPr/>
        </p:nvSpPr>
        <p:spPr>
          <a:xfrm>
            <a:off x="6762715" y="4223856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Lesson 9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05A5CC3-E054-42BB-84CB-4D0E3FDA33AA}"/>
              </a:ext>
            </a:extLst>
          </p:cNvPr>
          <p:cNvSpPr txBox="1"/>
          <p:nvPr/>
        </p:nvSpPr>
        <p:spPr>
          <a:xfrm>
            <a:off x="6762715" y="5898191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Lesson 10</a:t>
            </a:r>
          </a:p>
        </p:txBody>
      </p:sp>
    </p:spTree>
    <p:extLst>
      <p:ext uri="{BB962C8B-B14F-4D97-AF65-F5344CB8AC3E}">
        <p14:creationId xmlns:p14="http://schemas.microsoft.com/office/powerpoint/2010/main" val="272458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 Yod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DC435-B573-46BC-9400-E3146DF9F15B}"/>
              </a:ext>
            </a:extLst>
          </p:cNvPr>
          <p:cNvSpPr txBox="1"/>
          <p:nvPr/>
        </p:nvSpPr>
        <p:spPr>
          <a:xfrm>
            <a:off x="1143000" y="4990553"/>
            <a:ext cx="1152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וַיֵּצֵא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7C21F4-41D9-438F-B1B0-9191200E4DD9}"/>
              </a:ext>
            </a:extLst>
          </p:cNvPr>
          <p:cNvSpPr txBox="1"/>
          <p:nvPr/>
        </p:nvSpPr>
        <p:spPr>
          <a:xfrm>
            <a:off x="1946268" y="2438400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D6F811-61FB-4AD0-B3B6-2170D936B0C9}"/>
              </a:ext>
            </a:extLst>
          </p:cNvPr>
          <p:cNvSpPr txBox="1"/>
          <p:nvPr/>
        </p:nvSpPr>
        <p:spPr>
          <a:xfrm>
            <a:off x="2743200" y="4005072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וַיֵּדַע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08EDAC-0152-4D2B-B694-9E48E055FB2E}"/>
              </a:ext>
            </a:extLst>
          </p:cNvPr>
          <p:cNvSpPr txBox="1"/>
          <p:nvPr/>
        </p:nvSpPr>
        <p:spPr>
          <a:xfrm>
            <a:off x="504043" y="3406991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וַתֵּלֶד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4F78EA-E2B6-4F7B-BC7C-01C43AB574BA}"/>
              </a:ext>
            </a:extLst>
          </p:cNvPr>
          <p:cNvSpPr txBox="1"/>
          <p:nvPr/>
        </p:nvSpPr>
        <p:spPr>
          <a:xfrm>
            <a:off x="5029200" y="2630434"/>
            <a:ext cx="3831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Then Cain ____ from the presence of the LORD and he ____ in the land of Nod, east of Eden. (Gen 4:16)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FE406D-7F08-463C-9470-98CC4CB1F09C}"/>
              </a:ext>
            </a:extLst>
          </p:cNvPr>
          <p:cNvSpPr txBox="1"/>
          <p:nvPr/>
        </p:nvSpPr>
        <p:spPr>
          <a:xfrm>
            <a:off x="5029200" y="5037087"/>
            <a:ext cx="3831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Cain ____ his wife, and she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conceived </a:t>
            </a:r>
            <a:r>
              <a:rPr lang="en-US" dirty="0"/>
              <a:t>and ____ Enoch. (Gen 4:17)</a:t>
            </a:r>
          </a:p>
        </p:txBody>
      </p:sp>
    </p:spTree>
    <p:extLst>
      <p:ext uri="{BB962C8B-B14F-4D97-AF65-F5344CB8AC3E}">
        <p14:creationId xmlns:p14="http://schemas.microsoft.com/office/powerpoint/2010/main" val="398312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DC435-B573-46BC-9400-E3146DF9F15B}"/>
              </a:ext>
            </a:extLst>
          </p:cNvPr>
          <p:cNvSpPr txBox="1"/>
          <p:nvPr/>
        </p:nvSpPr>
        <p:spPr>
          <a:xfrm>
            <a:off x="3419119" y="2165994"/>
            <a:ext cx="1152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וַיֵּצֵא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7C21F4-41D9-438F-B1B0-9191200E4DD9}"/>
              </a:ext>
            </a:extLst>
          </p:cNvPr>
          <p:cNvSpPr txBox="1"/>
          <p:nvPr/>
        </p:nvSpPr>
        <p:spPr>
          <a:xfrm>
            <a:off x="3327749" y="3027471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D6F811-61FB-4AD0-B3B6-2170D936B0C9}"/>
              </a:ext>
            </a:extLst>
          </p:cNvPr>
          <p:cNvSpPr txBox="1"/>
          <p:nvPr/>
        </p:nvSpPr>
        <p:spPr>
          <a:xfrm>
            <a:off x="3455989" y="4529256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וַיֵּדַע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08EDAC-0152-4D2B-B694-9E48E055FB2E}"/>
              </a:ext>
            </a:extLst>
          </p:cNvPr>
          <p:cNvSpPr txBox="1"/>
          <p:nvPr/>
        </p:nvSpPr>
        <p:spPr>
          <a:xfrm>
            <a:off x="3306278" y="5463049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וַתֵּלֶד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2C16B5D-1F87-494E-9A4D-EE57A92E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 Yod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A288C-075A-40C1-80B1-9A7D8A863861}"/>
              </a:ext>
            </a:extLst>
          </p:cNvPr>
          <p:cNvSpPr txBox="1"/>
          <p:nvPr/>
        </p:nvSpPr>
        <p:spPr>
          <a:xfrm>
            <a:off x="5029200" y="2630434"/>
            <a:ext cx="3831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Then Cain ____ from the presence of the LORD and he ____ in the land of Nod, east of Eden. (Gen 4:16)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D9F14-CEFC-47CD-B511-EDD1D090FBE4}"/>
              </a:ext>
            </a:extLst>
          </p:cNvPr>
          <p:cNvSpPr txBox="1"/>
          <p:nvPr/>
        </p:nvSpPr>
        <p:spPr>
          <a:xfrm>
            <a:off x="5029200" y="5037087"/>
            <a:ext cx="3831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Cain ____ his wife, and she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conceived </a:t>
            </a:r>
            <a:r>
              <a:rPr lang="en-US" dirty="0"/>
              <a:t>and ____ Enoch. (Gen 4:17)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3B6F72-913F-4224-9FA5-1A2CF27FF4C6}"/>
              </a:ext>
            </a:extLst>
          </p:cNvPr>
          <p:cNvSpPr/>
          <p:nvPr/>
        </p:nvSpPr>
        <p:spPr>
          <a:xfrm>
            <a:off x="4690872" y="2259625"/>
            <a:ext cx="1633728" cy="599405"/>
          </a:xfrm>
          <a:custGeom>
            <a:avLst/>
            <a:gdLst>
              <a:gd name="connsiteX0" fmla="*/ 0 w 1801368"/>
              <a:gd name="connsiteY0" fmla="*/ 337270 h 520150"/>
              <a:gd name="connsiteX1" fmla="*/ 1216152 w 1801368"/>
              <a:gd name="connsiteY1" fmla="*/ 8086 h 520150"/>
              <a:gd name="connsiteX2" fmla="*/ 1700784 w 1801368"/>
              <a:gd name="connsiteY2" fmla="*/ 136102 h 520150"/>
              <a:gd name="connsiteX3" fmla="*/ 1801368 w 1801368"/>
              <a:gd name="connsiteY3" fmla="*/ 520150 h 52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368" h="520150">
                <a:moveTo>
                  <a:pt x="0" y="337270"/>
                </a:moveTo>
                <a:cubicBezTo>
                  <a:pt x="466344" y="189442"/>
                  <a:pt x="932688" y="41614"/>
                  <a:pt x="1216152" y="8086"/>
                </a:cubicBezTo>
                <a:cubicBezTo>
                  <a:pt x="1499616" y="-25442"/>
                  <a:pt x="1603248" y="50758"/>
                  <a:pt x="1700784" y="136102"/>
                </a:cubicBezTo>
                <a:cubicBezTo>
                  <a:pt x="1798320" y="221446"/>
                  <a:pt x="1799844" y="370798"/>
                  <a:pt x="1801368" y="5201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BB81A34-8465-4236-BFF2-77420ABEFD5F}"/>
              </a:ext>
            </a:extLst>
          </p:cNvPr>
          <p:cNvSpPr/>
          <p:nvPr/>
        </p:nvSpPr>
        <p:spPr>
          <a:xfrm>
            <a:off x="4700016" y="3191256"/>
            <a:ext cx="2029968" cy="265176"/>
          </a:xfrm>
          <a:custGeom>
            <a:avLst/>
            <a:gdLst>
              <a:gd name="connsiteX0" fmla="*/ 0 w 2029968"/>
              <a:gd name="connsiteY0" fmla="*/ 265176 h 265176"/>
              <a:gd name="connsiteX1" fmla="*/ 347472 w 2029968"/>
              <a:gd name="connsiteY1" fmla="*/ 73152 h 265176"/>
              <a:gd name="connsiteX2" fmla="*/ 740664 w 2029968"/>
              <a:gd name="connsiteY2" fmla="*/ 45720 h 265176"/>
              <a:gd name="connsiteX3" fmla="*/ 1746504 w 2029968"/>
              <a:gd name="connsiteY3" fmla="*/ 36576 h 265176"/>
              <a:gd name="connsiteX4" fmla="*/ 2029968 w 2029968"/>
              <a:gd name="connsiteY4" fmla="*/ 0 h 26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968" h="265176">
                <a:moveTo>
                  <a:pt x="0" y="265176"/>
                </a:moveTo>
                <a:cubicBezTo>
                  <a:pt x="112014" y="187452"/>
                  <a:pt x="224028" y="109728"/>
                  <a:pt x="347472" y="73152"/>
                </a:cubicBezTo>
                <a:cubicBezTo>
                  <a:pt x="470916" y="36576"/>
                  <a:pt x="507492" y="51816"/>
                  <a:pt x="740664" y="45720"/>
                </a:cubicBezTo>
                <a:cubicBezTo>
                  <a:pt x="973836" y="39624"/>
                  <a:pt x="1531620" y="44196"/>
                  <a:pt x="1746504" y="36576"/>
                </a:cubicBezTo>
                <a:cubicBezTo>
                  <a:pt x="1961388" y="28956"/>
                  <a:pt x="1995678" y="14478"/>
                  <a:pt x="2029968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BC392F-6A8C-4E46-AA61-42C7EFCE7E0A}"/>
              </a:ext>
            </a:extLst>
          </p:cNvPr>
          <p:cNvSpPr/>
          <p:nvPr/>
        </p:nvSpPr>
        <p:spPr>
          <a:xfrm>
            <a:off x="4636008" y="4645282"/>
            <a:ext cx="1155192" cy="575942"/>
          </a:xfrm>
          <a:custGeom>
            <a:avLst/>
            <a:gdLst>
              <a:gd name="connsiteX0" fmla="*/ 0 w 1252728"/>
              <a:gd name="connsiteY0" fmla="*/ 319910 h 575942"/>
              <a:gd name="connsiteX1" fmla="*/ 758952 w 1252728"/>
              <a:gd name="connsiteY1" fmla="*/ 9014 h 575942"/>
              <a:gd name="connsiteX2" fmla="*/ 1152144 w 1252728"/>
              <a:gd name="connsiteY2" fmla="*/ 127886 h 575942"/>
              <a:gd name="connsiteX3" fmla="*/ 1252728 w 1252728"/>
              <a:gd name="connsiteY3" fmla="*/ 575942 h 5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728" h="575942">
                <a:moveTo>
                  <a:pt x="0" y="319910"/>
                </a:moveTo>
                <a:cubicBezTo>
                  <a:pt x="283464" y="180464"/>
                  <a:pt x="566928" y="41018"/>
                  <a:pt x="758952" y="9014"/>
                </a:cubicBezTo>
                <a:cubicBezTo>
                  <a:pt x="950976" y="-22990"/>
                  <a:pt x="1069848" y="33398"/>
                  <a:pt x="1152144" y="127886"/>
                </a:cubicBezTo>
                <a:cubicBezTo>
                  <a:pt x="1234440" y="222374"/>
                  <a:pt x="1243584" y="399158"/>
                  <a:pt x="1252728" y="575942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FFF9ABB-3362-48F7-85FA-32763F69A08A}"/>
              </a:ext>
            </a:extLst>
          </p:cNvPr>
          <p:cNvSpPr/>
          <p:nvPr/>
        </p:nvSpPr>
        <p:spPr>
          <a:xfrm>
            <a:off x="4626863" y="5641848"/>
            <a:ext cx="1140287" cy="356734"/>
          </a:xfrm>
          <a:custGeom>
            <a:avLst/>
            <a:gdLst>
              <a:gd name="connsiteX0" fmla="*/ 0 w 1106424"/>
              <a:gd name="connsiteY0" fmla="*/ 246888 h 356734"/>
              <a:gd name="connsiteX1" fmla="*/ 649224 w 1106424"/>
              <a:gd name="connsiteY1" fmla="*/ 356616 h 356734"/>
              <a:gd name="connsiteX2" fmla="*/ 996696 w 1106424"/>
              <a:gd name="connsiteY2" fmla="*/ 228600 h 356734"/>
              <a:gd name="connsiteX3" fmla="*/ 1106424 w 1106424"/>
              <a:gd name="connsiteY3" fmla="*/ 0 h 3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424" h="356734">
                <a:moveTo>
                  <a:pt x="0" y="246888"/>
                </a:moveTo>
                <a:cubicBezTo>
                  <a:pt x="241554" y="303276"/>
                  <a:pt x="483108" y="359664"/>
                  <a:pt x="649224" y="356616"/>
                </a:cubicBezTo>
                <a:cubicBezTo>
                  <a:pt x="815340" y="353568"/>
                  <a:pt x="920496" y="288036"/>
                  <a:pt x="996696" y="228600"/>
                </a:cubicBezTo>
                <a:cubicBezTo>
                  <a:pt x="1072896" y="169164"/>
                  <a:pt x="1089660" y="84582"/>
                  <a:pt x="1106424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DC435-B573-46BC-9400-E3146DF9F15B}"/>
              </a:ext>
            </a:extLst>
          </p:cNvPr>
          <p:cNvSpPr txBox="1"/>
          <p:nvPr/>
        </p:nvSpPr>
        <p:spPr>
          <a:xfrm>
            <a:off x="3419119" y="2165994"/>
            <a:ext cx="1152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וַיֵּצֵא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7C21F4-41D9-438F-B1B0-9191200E4DD9}"/>
              </a:ext>
            </a:extLst>
          </p:cNvPr>
          <p:cNvSpPr txBox="1"/>
          <p:nvPr/>
        </p:nvSpPr>
        <p:spPr>
          <a:xfrm>
            <a:off x="3327749" y="3027471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D6F811-61FB-4AD0-B3B6-2170D936B0C9}"/>
              </a:ext>
            </a:extLst>
          </p:cNvPr>
          <p:cNvSpPr txBox="1"/>
          <p:nvPr/>
        </p:nvSpPr>
        <p:spPr>
          <a:xfrm>
            <a:off x="3455989" y="4529256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וַיֵּדַע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08EDAC-0152-4D2B-B694-9E48E055FB2E}"/>
              </a:ext>
            </a:extLst>
          </p:cNvPr>
          <p:cNvSpPr txBox="1"/>
          <p:nvPr/>
        </p:nvSpPr>
        <p:spPr>
          <a:xfrm>
            <a:off x="3306278" y="5463049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וַתֵּלֶד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10254E8-2DFF-4F8A-A3DE-34697E307992}"/>
              </a:ext>
            </a:extLst>
          </p:cNvPr>
          <p:cNvSpPr txBox="1"/>
          <p:nvPr/>
        </p:nvSpPr>
        <p:spPr>
          <a:xfrm>
            <a:off x="1884925" y="2011808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FE947C6-06EF-494E-8BAC-4D43EBE25EA9}"/>
              </a:ext>
            </a:extLst>
          </p:cNvPr>
          <p:cNvCxnSpPr/>
          <p:nvPr/>
        </p:nvCxnSpPr>
        <p:spPr>
          <a:xfrm>
            <a:off x="4572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3B04C41-1C6E-4FBC-800F-AFD4405041AF}"/>
              </a:ext>
            </a:extLst>
          </p:cNvPr>
          <p:cNvCxnSpPr/>
          <p:nvPr/>
        </p:nvCxnSpPr>
        <p:spPr>
          <a:xfrm>
            <a:off x="11430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517F6D-E209-40F6-95D9-43C2E1E9A920}"/>
              </a:ext>
            </a:extLst>
          </p:cNvPr>
          <p:cNvCxnSpPr/>
          <p:nvPr/>
        </p:nvCxnSpPr>
        <p:spPr>
          <a:xfrm>
            <a:off x="18288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53C3362-0BE0-4746-89E6-385210A414D6}"/>
              </a:ext>
            </a:extLst>
          </p:cNvPr>
          <p:cNvSpPr txBox="1"/>
          <p:nvPr/>
        </p:nvSpPr>
        <p:spPr>
          <a:xfrm>
            <a:off x="1884925" y="28705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81A149-8587-4133-AE60-E1FE19BF8AA2}"/>
              </a:ext>
            </a:extLst>
          </p:cNvPr>
          <p:cNvCxnSpPr/>
          <p:nvPr/>
        </p:nvCxnSpPr>
        <p:spPr>
          <a:xfrm>
            <a:off x="4572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54A799-0497-4CEB-AFC1-A3F56B408F1E}"/>
              </a:ext>
            </a:extLst>
          </p:cNvPr>
          <p:cNvCxnSpPr/>
          <p:nvPr/>
        </p:nvCxnSpPr>
        <p:spPr>
          <a:xfrm>
            <a:off x="11430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C5CDB94-4F58-4D46-A74C-6DE66CAAA3FC}"/>
              </a:ext>
            </a:extLst>
          </p:cNvPr>
          <p:cNvCxnSpPr/>
          <p:nvPr/>
        </p:nvCxnSpPr>
        <p:spPr>
          <a:xfrm>
            <a:off x="18288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298FD452-D6DF-4F33-A0B1-64E2206E5E13}"/>
              </a:ext>
            </a:extLst>
          </p:cNvPr>
          <p:cNvSpPr txBox="1"/>
          <p:nvPr/>
        </p:nvSpPr>
        <p:spPr>
          <a:xfrm>
            <a:off x="1884925" y="4330836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8380B97-C564-4589-9107-BBD7B8B81D7B}"/>
              </a:ext>
            </a:extLst>
          </p:cNvPr>
          <p:cNvCxnSpPr/>
          <p:nvPr/>
        </p:nvCxnSpPr>
        <p:spPr>
          <a:xfrm>
            <a:off x="4572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665E9E8-A872-461C-98D4-7619A6741BE3}"/>
              </a:ext>
            </a:extLst>
          </p:cNvPr>
          <p:cNvCxnSpPr/>
          <p:nvPr/>
        </p:nvCxnSpPr>
        <p:spPr>
          <a:xfrm>
            <a:off x="11430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470445D-6ED0-4B2E-B3A3-F6AC761D3E65}"/>
              </a:ext>
            </a:extLst>
          </p:cNvPr>
          <p:cNvCxnSpPr/>
          <p:nvPr/>
        </p:nvCxnSpPr>
        <p:spPr>
          <a:xfrm>
            <a:off x="18288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DB9141D7-B23C-48FA-8BA3-7AD9A100D222}"/>
              </a:ext>
            </a:extLst>
          </p:cNvPr>
          <p:cNvSpPr txBox="1"/>
          <p:nvPr/>
        </p:nvSpPr>
        <p:spPr>
          <a:xfrm>
            <a:off x="1884925" y="529393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8A908BE-6449-461E-AF6F-080BEDB01ABA}"/>
              </a:ext>
            </a:extLst>
          </p:cNvPr>
          <p:cNvCxnSpPr/>
          <p:nvPr/>
        </p:nvCxnSpPr>
        <p:spPr>
          <a:xfrm>
            <a:off x="4572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5D11629-A06B-4EDB-8FE3-D9069C67CA08}"/>
              </a:ext>
            </a:extLst>
          </p:cNvPr>
          <p:cNvCxnSpPr/>
          <p:nvPr/>
        </p:nvCxnSpPr>
        <p:spPr>
          <a:xfrm>
            <a:off x="11430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9F5CCE-FFE3-435E-8190-2EDFCE4D7D2B}"/>
              </a:ext>
            </a:extLst>
          </p:cNvPr>
          <p:cNvCxnSpPr/>
          <p:nvPr/>
        </p:nvCxnSpPr>
        <p:spPr>
          <a:xfrm>
            <a:off x="18288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3E0CF4AF-4686-4EC8-AB5C-DF7B674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 Yod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AAA6F2-2696-443B-83F1-EC4B70F9BA6D}"/>
              </a:ext>
            </a:extLst>
          </p:cNvPr>
          <p:cNvSpPr txBox="1"/>
          <p:nvPr/>
        </p:nvSpPr>
        <p:spPr>
          <a:xfrm>
            <a:off x="5029200" y="2630434"/>
            <a:ext cx="3831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Then Cain ____ from the presence of the LORD and he ____ in the land of Nod, east of Eden. (Gen 4:16)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72F42A-3FD7-4BDC-942A-03825C37DAF6}"/>
              </a:ext>
            </a:extLst>
          </p:cNvPr>
          <p:cNvSpPr txBox="1"/>
          <p:nvPr/>
        </p:nvSpPr>
        <p:spPr>
          <a:xfrm>
            <a:off x="5029200" y="5037087"/>
            <a:ext cx="3831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Cain ____ his wife, and she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conceived </a:t>
            </a:r>
            <a:r>
              <a:rPr lang="en-US" dirty="0"/>
              <a:t>and ____ Enoch. (Gen 4:17)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AB18D80-6B7B-4C16-A82F-CD301CB472E2}"/>
              </a:ext>
            </a:extLst>
          </p:cNvPr>
          <p:cNvSpPr/>
          <p:nvPr/>
        </p:nvSpPr>
        <p:spPr>
          <a:xfrm>
            <a:off x="4690872" y="2259625"/>
            <a:ext cx="1633728" cy="599405"/>
          </a:xfrm>
          <a:custGeom>
            <a:avLst/>
            <a:gdLst>
              <a:gd name="connsiteX0" fmla="*/ 0 w 1801368"/>
              <a:gd name="connsiteY0" fmla="*/ 337270 h 520150"/>
              <a:gd name="connsiteX1" fmla="*/ 1216152 w 1801368"/>
              <a:gd name="connsiteY1" fmla="*/ 8086 h 520150"/>
              <a:gd name="connsiteX2" fmla="*/ 1700784 w 1801368"/>
              <a:gd name="connsiteY2" fmla="*/ 136102 h 520150"/>
              <a:gd name="connsiteX3" fmla="*/ 1801368 w 1801368"/>
              <a:gd name="connsiteY3" fmla="*/ 520150 h 52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368" h="520150">
                <a:moveTo>
                  <a:pt x="0" y="337270"/>
                </a:moveTo>
                <a:cubicBezTo>
                  <a:pt x="466344" y="189442"/>
                  <a:pt x="932688" y="41614"/>
                  <a:pt x="1216152" y="8086"/>
                </a:cubicBezTo>
                <a:cubicBezTo>
                  <a:pt x="1499616" y="-25442"/>
                  <a:pt x="1603248" y="50758"/>
                  <a:pt x="1700784" y="136102"/>
                </a:cubicBezTo>
                <a:cubicBezTo>
                  <a:pt x="1798320" y="221446"/>
                  <a:pt x="1799844" y="370798"/>
                  <a:pt x="1801368" y="5201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79752D-30C5-401E-98EC-73095B2403DD}"/>
              </a:ext>
            </a:extLst>
          </p:cNvPr>
          <p:cNvSpPr/>
          <p:nvPr/>
        </p:nvSpPr>
        <p:spPr>
          <a:xfrm>
            <a:off x="4700016" y="3191256"/>
            <a:ext cx="2029968" cy="265176"/>
          </a:xfrm>
          <a:custGeom>
            <a:avLst/>
            <a:gdLst>
              <a:gd name="connsiteX0" fmla="*/ 0 w 2029968"/>
              <a:gd name="connsiteY0" fmla="*/ 265176 h 265176"/>
              <a:gd name="connsiteX1" fmla="*/ 347472 w 2029968"/>
              <a:gd name="connsiteY1" fmla="*/ 73152 h 265176"/>
              <a:gd name="connsiteX2" fmla="*/ 740664 w 2029968"/>
              <a:gd name="connsiteY2" fmla="*/ 45720 h 265176"/>
              <a:gd name="connsiteX3" fmla="*/ 1746504 w 2029968"/>
              <a:gd name="connsiteY3" fmla="*/ 36576 h 265176"/>
              <a:gd name="connsiteX4" fmla="*/ 2029968 w 2029968"/>
              <a:gd name="connsiteY4" fmla="*/ 0 h 26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968" h="265176">
                <a:moveTo>
                  <a:pt x="0" y="265176"/>
                </a:moveTo>
                <a:cubicBezTo>
                  <a:pt x="112014" y="187452"/>
                  <a:pt x="224028" y="109728"/>
                  <a:pt x="347472" y="73152"/>
                </a:cubicBezTo>
                <a:cubicBezTo>
                  <a:pt x="470916" y="36576"/>
                  <a:pt x="507492" y="51816"/>
                  <a:pt x="740664" y="45720"/>
                </a:cubicBezTo>
                <a:cubicBezTo>
                  <a:pt x="973836" y="39624"/>
                  <a:pt x="1531620" y="44196"/>
                  <a:pt x="1746504" y="36576"/>
                </a:cubicBezTo>
                <a:cubicBezTo>
                  <a:pt x="1961388" y="28956"/>
                  <a:pt x="1995678" y="14478"/>
                  <a:pt x="2029968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7CC1A8-FDCE-489A-8211-C30716C627F2}"/>
              </a:ext>
            </a:extLst>
          </p:cNvPr>
          <p:cNvSpPr/>
          <p:nvPr/>
        </p:nvSpPr>
        <p:spPr>
          <a:xfrm>
            <a:off x="4636008" y="4645282"/>
            <a:ext cx="1155192" cy="575942"/>
          </a:xfrm>
          <a:custGeom>
            <a:avLst/>
            <a:gdLst>
              <a:gd name="connsiteX0" fmla="*/ 0 w 1252728"/>
              <a:gd name="connsiteY0" fmla="*/ 319910 h 575942"/>
              <a:gd name="connsiteX1" fmla="*/ 758952 w 1252728"/>
              <a:gd name="connsiteY1" fmla="*/ 9014 h 575942"/>
              <a:gd name="connsiteX2" fmla="*/ 1152144 w 1252728"/>
              <a:gd name="connsiteY2" fmla="*/ 127886 h 575942"/>
              <a:gd name="connsiteX3" fmla="*/ 1252728 w 1252728"/>
              <a:gd name="connsiteY3" fmla="*/ 575942 h 5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728" h="575942">
                <a:moveTo>
                  <a:pt x="0" y="319910"/>
                </a:moveTo>
                <a:cubicBezTo>
                  <a:pt x="283464" y="180464"/>
                  <a:pt x="566928" y="41018"/>
                  <a:pt x="758952" y="9014"/>
                </a:cubicBezTo>
                <a:cubicBezTo>
                  <a:pt x="950976" y="-22990"/>
                  <a:pt x="1069848" y="33398"/>
                  <a:pt x="1152144" y="127886"/>
                </a:cubicBezTo>
                <a:cubicBezTo>
                  <a:pt x="1234440" y="222374"/>
                  <a:pt x="1243584" y="399158"/>
                  <a:pt x="1252728" y="575942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D7FDFB-E605-4464-A49E-FB3639BAEBBC}"/>
              </a:ext>
            </a:extLst>
          </p:cNvPr>
          <p:cNvSpPr/>
          <p:nvPr/>
        </p:nvSpPr>
        <p:spPr>
          <a:xfrm>
            <a:off x="4626863" y="5641848"/>
            <a:ext cx="1140287" cy="356734"/>
          </a:xfrm>
          <a:custGeom>
            <a:avLst/>
            <a:gdLst>
              <a:gd name="connsiteX0" fmla="*/ 0 w 1106424"/>
              <a:gd name="connsiteY0" fmla="*/ 246888 h 356734"/>
              <a:gd name="connsiteX1" fmla="*/ 649224 w 1106424"/>
              <a:gd name="connsiteY1" fmla="*/ 356616 h 356734"/>
              <a:gd name="connsiteX2" fmla="*/ 996696 w 1106424"/>
              <a:gd name="connsiteY2" fmla="*/ 228600 h 356734"/>
              <a:gd name="connsiteX3" fmla="*/ 1106424 w 1106424"/>
              <a:gd name="connsiteY3" fmla="*/ 0 h 3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424" h="356734">
                <a:moveTo>
                  <a:pt x="0" y="246888"/>
                </a:moveTo>
                <a:cubicBezTo>
                  <a:pt x="241554" y="303276"/>
                  <a:pt x="483108" y="359664"/>
                  <a:pt x="649224" y="356616"/>
                </a:cubicBezTo>
                <a:cubicBezTo>
                  <a:pt x="815340" y="353568"/>
                  <a:pt x="920496" y="288036"/>
                  <a:pt x="996696" y="228600"/>
                </a:cubicBezTo>
                <a:cubicBezTo>
                  <a:pt x="1072896" y="169164"/>
                  <a:pt x="1089660" y="84582"/>
                  <a:pt x="1106424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8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DC435-B573-46BC-9400-E3146DF9F15B}"/>
              </a:ext>
            </a:extLst>
          </p:cNvPr>
          <p:cNvSpPr txBox="1"/>
          <p:nvPr/>
        </p:nvSpPr>
        <p:spPr>
          <a:xfrm>
            <a:off x="3419119" y="2165994"/>
            <a:ext cx="1152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וַיֵּצֵא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7C21F4-41D9-438F-B1B0-9191200E4DD9}"/>
              </a:ext>
            </a:extLst>
          </p:cNvPr>
          <p:cNvSpPr txBox="1"/>
          <p:nvPr/>
        </p:nvSpPr>
        <p:spPr>
          <a:xfrm>
            <a:off x="3327749" y="3027471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D6F811-61FB-4AD0-B3B6-2170D936B0C9}"/>
              </a:ext>
            </a:extLst>
          </p:cNvPr>
          <p:cNvSpPr txBox="1"/>
          <p:nvPr/>
        </p:nvSpPr>
        <p:spPr>
          <a:xfrm>
            <a:off x="3455989" y="4529256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וַיֵּדַע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08EDAC-0152-4D2B-B694-9E48E055FB2E}"/>
              </a:ext>
            </a:extLst>
          </p:cNvPr>
          <p:cNvSpPr txBox="1"/>
          <p:nvPr/>
        </p:nvSpPr>
        <p:spPr>
          <a:xfrm>
            <a:off x="3306278" y="5463049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וַתֵּלֶד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10254E8-2DFF-4F8A-A3DE-34697E307992}"/>
              </a:ext>
            </a:extLst>
          </p:cNvPr>
          <p:cNvSpPr txBox="1"/>
          <p:nvPr/>
        </p:nvSpPr>
        <p:spPr>
          <a:xfrm>
            <a:off x="1884925" y="2011808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FE947C6-06EF-494E-8BAC-4D43EBE25EA9}"/>
              </a:ext>
            </a:extLst>
          </p:cNvPr>
          <p:cNvCxnSpPr/>
          <p:nvPr/>
        </p:nvCxnSpPr>
        <p:spPr>
          <a:xfrm>
            <a:off x="4572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3B04C41-1C6E-4FBC-800F-AFD4405041AF}"/>
              </a:ext>
            </a:extLst>
          </p:cNvPr>
          <p:cNvCxnSpPr/>
          <p:nvPr/>
        </p:nvCxnSpPr>
        <p:spPr>
          <a:xfrm>
            <a:off x="11430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517F6D-E209-40F6-95D9-43C2E1E9A920}"/>
              </a:ext>
            </a:extLst>
          </p:cNvPr>
          <p:cNvCxnSpPr/>
          <p:nvPr/>
        </p:nvCxnSpPr>
        <p:spPr>
          <a:xfrm>
            <a:off x="18288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53C3362-0BE0-4746-89E6-385210A414D6}"/>
              </a:ext>
            </a:extLst>
          </p:cNvPr>
          <p:cNvSpPr txBox="1"/>
          <p:nvPr/>
        </p:nvSpPr>
        <p:spPr>
          <a:xfrm>
            <a:off x="1884925" y="28705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81A149-8587-4133-AE60-E1FE19BF8AA2}"/>
              </a:ext>
            </a:extLst>
          </p:cNvPr>
          <p:cNvCxnSpPr/>
          <p:nvPr/>
        </p:nvCxnSpPr>
        <p:spPr>
          <a:xfrm>
            <a:off x="4572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54A799-0497-4CEB-AFC1-A3F56B408F1E}"/>
              </a:ext>
            </a:extLst>
          </p:cNvPr>
          <p:cNvCxnSpPr/>
          <p:nvPr/>
        </p:nvCxnSpPr>
        <p:spPr>
          <a:xfrm>
            <a:off x="11430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C5CDB94-4F58-4D46-A74C-6DE66CAAA3FC}"/>
              </a:ext>
            </a:extLst>
          </p:cNvPr>
          <p:cNvCxnSpPr/>
          <p:nvPr/>
        </p:nvCxnSpPr>
        <p:spPr>
          <a:xfrm>
            <a:off x="18288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298FD452-D6DF-4F33-A0B1-64E2206E5E13}"/>
              </a:ext>
            </a:extLst>
          </p:cNvPr>
          <p:cNvSpPr txBox="1"/>
          <p:nvPr/>
        </p:nvSpPr>
        <p:spPr>
          <a:xfrm>
            <a:off x="1884925" y="4330836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8380B97-C564-4589-9107-BBD7B8B81D7B}"/>
              </a:ext>
            </a:extLst>
          </p:cNvPr>
          <p:cNvCxnSpPr/>
          <p:nvPr/>
        </p:nvCxnSpPr>
        <p:spPr>
          <a:xfrm>
            <a:off x="4572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665E9E8-A872-461C-98D4-7619A6741BE3}"/>
              </a:ext>
            </a:extLst>
          </p:cNvPr>
          <p:cNvCxnSpPr/>
          <p:nvPr/>
        </p:nvCxnSpPr>
        <p:spPr>
          <a:xfrm>
            <a:off x="11430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470445D-6ED0-4B2E-B3A3-F6AC761D3E65}"/>
              </a:ext>
            </a:extLst>
          </p:cNvPr>
          <p:cNvCxnSpPr/>
          <p:nvPr/>
        </p:nvCxnSpPr>
        <p:spPr>
          <a:xfrm>
            <a:off x="18288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DB9141D7-B23C-48FA-8BA3-7AD9A100D222}"/>
              </a:ext>
            </a:extLst>
          </p:cNvPr>
          <p:cNvSpPr txBox="1"/>
          <p:nvPr/>
        </p:nvSpPr>
        <p:spPr>
          <a:xfrm>
            <a:off x="1884925" y="529393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8A908BE-6449-461E-AF6F-080BEDB01ABA}"/>
              </a:ext>
            </a:extLst>
          </p:cNvPr>
          <p:cNvCxnSpPr/>
          <p:nvPr/>
        </p:nvCxnSpPr>
        <p:spPr>
          <a:xfrm>
            <a:off x="4572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5D11629-A06B-4EDB-8FE3-D9069C67CA08}"/>
              </a:ext>
            </a:extLst>
          </p:cNvPr>
          <p:cNvCxnSpPr/>
          <p:nvPr/>
        </p:nvCxnSpPr>
        <p:spPr>
          <a:xfrm>
            <a:off x="11430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9F5CCE-FFE3-435E-8190-2EDFCE4D7D2B}"/>
              </a:ext>
            </a:extLst>
          </p:cNvPr>
          <p:cNvCxnSpPr/>
          <p:nvPr/>
        </p:nvCxnSpPr>
        <p:spPr>
          <a:xfrm>
            <a:off x="18288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0394E51-4681-4260-BB85-C5A517576FCB}"/>
              </a:ext>
            </a:extLst>
          </p:cNvPr>
          <p:cNvSpPr txBox="1"/>
          <p:nvPr/>
        </p:nvSpPr>
        <p:spPr>
          <a:xfrm>
            <a:off x="1123043" y="2011808"/>
            <a:ext cx="553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צ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FD491D2-ABF7-4534-99D1-04569EC6AD2C}"/>
              </a:ext>
            </a:extLst>
          </p:cNvPr>
          <p:cNvSpPr txBox="1"/>
          <p:nvPr/>
        </p:nvSpPr>
        <p:spPr>
          <a:xfrm>
            <a:off x="381000" y="2011808"/>
            <a:ext cx="628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FCA193-D7EF-487E-9DE5-71537125D372}"/>
              </a:ext>
            </a:extLst>
          </p:cNvPr>
          <p:cNvSpPr txBox="1"/>
          <p:nvPr/>
        </p:nvSpPr>
        <p:spPr>
          <a:xfrm>
            <a:off x="1046958" y="2870537"/>
            <a:ext cx="705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ש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3FBB537-330F-4D4B-88FA-3D99C521752F}"/>
              </a:ext>
            </a:extLst>
          </p:cNvPr>
          <p:cNvSpPr txBox="1"/>
          <p:nvPr/>
        </p:nvSpPr>
        <p:spPr>
          <a:xfrm>
            <a:off x="400219" y="2870537"/>
            <a:ext cx="580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ב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3815EC2-49BD-4364-BAC8-467240D9B680}"/>
              </a:ext>
            </a:extLst>
          </p:cNvPr>
          <p:cNvSpPr txBox="1"/>
          <p:nvPr/>
        </p:nvSpPr>
        <p:spPr>
          <a:xfrm>
            <a:off x="1096740" y="4330836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EEDD2FB-3CC7-45B8-9C71-2056FD8837F9}"/>
              </a:ext>
            </a:extLst>
          </p:cNvPr>
          <p:cNvSpPr txBox="1"/>
          <p:nvPr/>
        </p:nvSpPr>
        <p:spPr>
          <a:xfrm>
            <a:off x="438951" y="433083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ע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34F5979-0DF6-40B2-B61D-6CE4753EFBAC}"/>
              </a:ext>
            </a:extLst>
          </p:cNvPr>
          <p:cNvSpPr txBox="1"/>
          <p:nvPr/>
        </p:nvSpPr>
        <p:spPr>
          <a:xfrm>
            <a:off x="1118334" y="5293930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EC1B9C4-0E29-45F7-BE9E-33794D4E2C29}"/>
              </a:ext>
            </a:extLst>
          </p:cNvPr>
          <p:cNvSpPr txBox="1"/>
          <p:nvPr/>
        </p:nvSpPr>
        <p:spPr>
          <a:xfrm>
            <a:off x="414663" y="5293930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17BE4820-ADB2-4766-8873-859D4720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 Yod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1DE4E-D080-462E-B2A9-E9149E4B1E7D}"/>
              </a:ext>
            </a:extLst>
          </p:cNvPr>
          <p:cNvSpPr txBox="1"/>
          <p:nvPr/>
        </p:nvSpPr>
        <p:spPr>
          <a:xfrm>
            <a:off x="5029200" y="2630434"/>
            <a:ext cx="3831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Then Cain ____ from the presence of the LORD and he ____ in the land of Nod, east of Eden. (Gen 4:16)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F0107-EDDA-49AC-B3F9-E51029B99289}"/>
              </a:ext>
            </a:extLst>
          </p:cNvPr>
          <p:cNvSpPr txBox="1"/>
          <p:nvPr/>
        </p:nvSpPr>
        <p:spPr>
          <a:xfrm>
            <a:off x="5029200" y="5037087"/>
            <a:ext cx="3831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Cain ____ his wife, and she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conceived </a:t>
            </a:r>
            <a:r>
              <a:rPr lang="en-US" dirty="0"/>
              <a:t>and ____ Enoch. (Gen 4:17)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A3C80A-379B-4621-A4EE-DECCD9F67AFA}"/>
              </a:ext>
            </a:extLst>
          </p:cNvPr>
          <p:cNvSpPr/>
          <p:nvPr/>
        </p:nvSpPr>
        <p:spPr>
          <a:xfrm>
            <a:off x="4690872" y="2259625"/>
            <a:ext cx="1633728" cy="599405"/>
          </a:xfrm>
          <a:custGeom>
            <a:avLst/>
            <a:gdLst>
              <a:gd name="connsiteX0" fmla="*/ 0 w 1801368"/>
              <a:gd name="connsiteY0" fmla="*/ 337270 h 520150"/>
              <a:gd name="connsiteX1" fmla="*/ 1216152 w 1801368"/>
              <a:gd name="connsiteY1" fmla="*/ 8086 h 520150"/>
              <a:gd name="connsiteX2" fmla="*/ 1700784 w 1801368"/>
              <a:gd name="connsiteY2" fmla="*/ 136102 h 520150"/>
              <a:gd name="connsiteX3" fmla="*/ 1801368 w 1801368"/>
              <a:gd name="connsiteY3" fmla="*/ 520150 h 52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368" h="520150">
                <a:moveTo>
                  <a:pt x="0" y="337270"/>
                </a:moveTo>
                <a:cubicBezTo>
                  <a:pt x="466344" y="189442"/>
                  <a:pt x="932688" y="41614"/>
                  <a:pt x="1216152" y="8086"/>
                </a:cubicBezTo>
                <a:cubicBezTo>
                  <a:pt x="1499616" y="-25442"/>
                  <a:pt x="1603248" y="50758"/>
                  <a:pt x="1700784" y="136102"/>
                </a:cubicBezTo>
                <a:cubicBezTo>
                  <a:pt x="1798320" y="221446"/>
                  <a:pt x="1799844" y="370798"/>
                  <a:pt x="1801368" y="5201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32FDC9-9386-4A0B-BFCF-7CA2069201AB}"/>
              </a:ext>
            </a:extLst>
          </p:cNvPr>
          <p:cNvSpPr/>
          <p:nvPr/>
        </p:nvSpPr>
        <p:spPr>
          <a:xfrm>
            <a:off x="4700016" y="3191256"/>
            <a:ext cx="2029968" cy="265176"/>
          </a:xfrm>
          <a:custGeom>
            <a:avLst/>
            <a:gdLst>
              <a:gd name="connsiteX0" fmla="*/ 0 w 2029968"/>
              <a:gd name="connsiteY0" fmla="*/ 265176 h 265176"/>
              <a:gd name="connsiteX1" fmla="*/ 347472 w 2029968"/>
              <a:gd name="connsiteY1" fmla="*/ 73152 h 265176"/>
              <a:gd name="connsiteX2" fmla="*/ 740664 w 2029968"/>
              <a:gd name="connsiteY2" fmla="*/ 45720 h 265176"/>
              <a:gd name="connsiteX3" fmla="*/ 1746504 w 2029968"/>
              <a:gd name="connsiteY3" fmla="*/ 36576 h 265176"/>
              <a:gd name="connsiteX4" fmla="*/ 2029968 w 2029968"/>
              <a:gd name="connsiteY4" fmla="*/ 0 h 26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968" h="265176">
                <a:moveTo>
                  <a:pt x="0" y="265176"/>
                </a:moveTo>
                <a:cubicBezTo>
                  <a:pt x="112014" y="187452"/>
                  <a:pt x="224028" y="109728"/>
                  <a:pt x="347472" y="73152"/>
                </a:cubicBezTo>
                <a:cubicBezTo>
                  <a:pt x="470916" y="36576"/>
                  <a:pt x="507492" y="51816"/>
                  <a:pt x="740664" y="45720"/>
                </a:cubicBezTo>
                <a:cubicBezTo>
                  <a:pt x="973836" y="39624"/>
                  <a:pt x="1531620" y="44196"/>
                  <a:pt x="1746504" y="36576"/>
                </a:cubicBezTo>
                <a:cubicBezTo>
                  <a:pt x="1961388" y="28956"/>
                  <a:pt x="1995678" y="14478"/>
                  <a:pt x="2029968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FBCE7E-5F69-496D-ABD7-0B14DA6DC2D8}"/>
              </a:ext>
            </a:extLst>
          </p:cNvPr>
          <p:cNvSpPr/>
          <p:nvPr/>
        </p:nvSpPr>
        <p:spPr>
          <a:xfrm>
            <a:off x="4636008" y="4645282"/>
            <a:ext cx="1155192" cy="575942"/>
          </a:xfrm>
          <a:custGeom>
            <a:avLst/>
            <a:gdLst>
              <a:gd name="connsiteX0" fmla="*/ 0 w 1252728"/>
              <a:gd name="connsiteY0" fmla="*/ 319910 h 575942"/>
              <a:gd name="connsiteX1" fmla="*/ 758952 w 1252728"/>
              <a:gd name="connsiteY1" fmla="*/ 9014 h 575942"/>
              <a:gd name="connsiteX2" fmla="*/ 1152144 w 1252728"/>
              <a:gd name="connsiteY2" fmla="*/ 127886 h 575942"/>
              <a:gd name="connsiteX3" fmla="*/ 1252728 w 1252728"/>
              <a:gd name="connsiteY3" fmla="*/ 575942 h 5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728" h="575942">
                <a:moveTo>
                  <a:pt x="0" y="319910"/>
                </a:moveTo>
                <a:cubicBezTo>
                  <a:pt x="283464" y="180464"/>
                  <a:pt x="566928" y="41018"/>
                  <a:pt x="758952" y="9014"/>
                </a:cubicBezTo>
                <a:cubicBezTo>
                  <a:pt x="950976" y="-22990"/>
                  <a:pt x="1069848" y="33398"/>
                  <a:pt x="1152144" y="127886"/>
                </a:cubicBezTo>
                <a:cubicBezTo>
                  <a:pt x="1234440" y="222374"/>
                  <a:pt x="1243584" y="399158"/>
                  <a:pt x="1252728" y="575942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6185487-3A5C-4775-93C9-508AD0643AF1}"/>
              </a:ext>
            </a:extLst>
          </p:cNvPr>
          <p:cNvSpPr/>
          <p:nvPr/>
        </p:nvSpPr>
        <p:spPr>
          <a:xfrm>
            <a:off x="4626863" y="5641848"/>
            <a:ext cx="1140287" cy="356734"/>
          </a:xfrm>
          <a:custGeom>
            <a:avLst/>
            <a:gdLst>
              <a:gd name="connsiteX0" fmla="*/ 0 w 1106424"/>
              <a:gd name="connsiteY0" fmla="*/ 246888 h 356734"/>
              <a:gd name="connsiteX1" fmla="*/ 649224 w 1106424"/>
              <a:gd name="connsiteY1" fmla="*/ 356616 h 356734"/>
              <a:gd name="connsiteX2" fmla="*/ 996696 w 1106424"/>
              <a:gd name="connsiteY2" fmla="*/ 228600 h 356734"/>
              <a:gd name="connsiteX3" fmla="*/ 1106424 w 1106424"/>
              <a:gd name="connsiteY3" fmla="*/ 0 h 3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424" h="356734">
                <a:moveTo>
                  <a:pt x="0" y="246888"/>
                </a:moveTo>
                <a:cubicBezTo>
                  <a:pt x="241554" y="303276"/>
                  <a:pt x="483108" y="359664"/>
                  <a:pt x="649224" y="356616"/>
                </a:cubicBezTo>
                <a:cubicBezTo>
                  <a:pt x="815340" y="353568"/>
                  <a:pt x="920496" y="288036"/>
                  <a:pt x="996696" y="228600"/>
                </a:cubicBezTo>
                <a:cubicBezTo>
                  <a:pt x="1072896" y="169164"/>
                  <a:pt x="1089660" y="84582"/>
                  <a:pt x="1106424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DC435-B573-46BC-9400-E3146DF9F15B}"/>
              </a:ext>
            </a:extLst>
          </p:cNvPr>
          <p:cNvSpPr txBox="1"/>
          <p:nvPr/>
        </p:nvSpPr>
        <p:spPr>
          <a:xfrm>
            <a:off x="3419119" y="2165994"/>
            <a:ext cx="1152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וַיֵּצֵא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7C21F4-41D9-438F-B1B0-9191200E4DD9}"/>
              </a:ext>
            </a:extLst>
          </p:cNvPr>
          <p:cNvSpPr txBox="1"/>
          <p:nvPr/>
        </p:nvSpPr>
        <p:spPr>
          <a:xfrm>
            <a:off x="3327749" y="3027471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D6F811-61FB-4AD0-B3B6-2170D936B0C9}"/>
              </a:ext>
            </a:extLst>
          </p:cNvPr>
          <p:cNvSpPr txBox="1"/>
          <p:nvPr/>
        </p:nvSpPr>
        <p:spPr>
          <a:xfrm>
            <a:off x="3455989" y="4529256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וַיֵּדַע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508EDAC-0152-4D2B-B694-9E48E055FB2E}"/>
              </a:ext>
            </a:extLst>
          </p:cNvPr>
          <p:cNvSpPr txBox="1"/>
          <p:nvPr/>
        </p:nvSpPr>
        <p:spPr>
          <a:xfrm>
            <a:off x="3306278" y="5463049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וַתֵּלֶד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10254E8-2DFF-4F8A-A3DE-34697E307992}"/>
              </a:ext>
            </a:extLst>
          </p:cNvPr>
          <p:cNvSpPr txBox="1"/>
          <p:nvPr/>
        </p:nvSpPr>
        <p:spPr>
          <a:xfrm>
            <a:off x="1884925" y="2011808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FE947C6-06EF-494E-8BAC-4D43EBE25EA9}"/>
              </a:ext>
            </a:extLst>
          </p:cNvPr>
          <p:cNvCxnSpPr/>
          <p:nvPr/>
        </p:nvCxnSpPr>
        <p:spPr>
          <a:xfrm>
            <a:off x="4572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3B04C41-1C6E-4FBC-800F-AFD4405041AF}"/>
              </a:ext>
            </a:extLst>
          </p:cNvPr>
          <p:cNvCxnSpPr/>
          <p:nvPr/>
        </p:nvCxnSpPr>
        <p:spPr>
          <a:xfrm>
            <a:off x="11430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517F6D-E209-40F6-95D9-43C2E1E9A920}"/>
              </a:ext>
            </a:extLst>
          </p:cNvPr>
          <p:cNvCxnSpPr/>
          <p:nvPr/>
        </p:nvCxnSpPr>
        <p:spPr>
          <a:xfrm>
            <a:off x="1828800" y="2798871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53C3362-0BE0-4746-89E6-385210A414D6}"/>
              </a:ext>
            </a:extLst>
          </p:cNvPr>
          <p:cNvSpPr txBox="1"/>
          <p:nvPr/>
        </p:nvSpPr>
        <p:spPr>
          <a:xfrm>
            <a:off x="1884925" y="28705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81A149-8587-4133-AE60-E1FE19BF8AA2}"/>
              </a:ext>
            </a:extLst>
          </p:cNvPr>
          <p:cNvCxnSpPr/>
          <p:nvPr/>
        </p:nvCxnSpPr>
        <p:spPr>
          <a:xfrm>
            <a:off x="4572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54A799-0497-4CEB-AFC1-A3F56B408F1E}"/>
              </a:ext>
            </a:extLst>
          </p:cNvPr>
          <p:cNvCxnSpPr/>
          <p:nvPr/>
        </p:nvCxnSpPr>
        <p:spPr>
          <a:xfrm>
            <a:off x="11430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C5CDB94-4F58-4D46-A74C-6DE66CAAA3FC}"/>
              </a:ext>
            </a:extLst>
          </p:cNvPr>
          <p:cNvCxnSpPr/>
          <p:nvPr/>
        </p:nvCxnSpPr>
        <p:spPr>
          <a:xfrm>
            <a:off x="1828800" y="36576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298FD452-D6DF-4F33-A0B1-64E2206E5E13}"/>
              </a:ext>
            </a:extLst>
          </p:cNvPr>
          <p:cNvSpPr txBox="1"/>
          <p:nvPr/>
        </p:nvSpPr>
        <p:spPr>
          <a:xfrm>
            <a:off x="1884925" y="4330836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8380B97-C564-4589-9107-BBD7B8B81D7B}"/>
              </a:ext>
            </a:extLst>
          </p:cNvPr>
          <p:cNvCxnSpPr/>
          <p:nvPr/>
        </p:nvCxnSpPr>
        <p:spPr>
          <a:xfrm>
            <a:off x="4572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665E9E8-A872-461C-98D4-7619A6741BE3}"/>
              </a:ext>
            </a:extLst>
          </p:cNvPr>
          <p:cNvCxnSpPr/>
          <p:nvPr/>
        </p:nvCxnSpPr>
        <p:spPr>
          <a:xfrm>
            <a:off x="11430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470445D-6ED0-4B2E-B3A3-F6AC761D3E65}"/>
              </a:ext>
            </a:extLst>
          </p:cNvPr>
          <p:cNvCxnSpPr/>
          <p:nvPr/>
        </p:nvCxnSpPr>
        <p:spPr>
          <a:xfrm>
            <a:off x="1828800" y="51178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DB9141D7-B23C-48FA-8BA3-7AD9A100D222}"/>
              </a:ext>
            </a:extLst>
          </p:cNvPr>
          <p:cNvSpPr txBox="1"/>
          <p:nvPr/>
        </p:nvSpPr>
        <p:spPr>
          <a:xfrm>
            <a:off x="1884925" y="529393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8A908BE-6449-461E-AF6F-080BEDB01ABA}"/>
              </a:ext>
            </a:extLst>
          </p:cNvPr>
          <p:cNvCxnSpPr/>
          <p:nvPr/>
        </p:nvCxnSpPr>
        <p:spPr>
          <a:xfrm>
            <a:off x="4572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5D11629-A06B-4EDB-8FE3-D9069C67CA08}"/>
              </a:ext>
            </a:extLst>
          </p:cNvPr>
          <p:cNvCxnSpPr/>
          <p:nvPr/>
        </p:nvCxnSpPr>
        <p:spPr>
          <a:xfrm>
            <a:off x="11430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9F5CCE-FFE3-435E-8190-2EDFCE4D7D2B}"/>
              </a:ext>
            </a:extLst>
          </p:cNvPr>
          <p:cNvCxnSpPr/>
          <p:nvPr/>
        </p:nvCxnSpPr>
        <p:spPr>
          <a:xfrm>
            <a:off x="1828800" y="608099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0394E51-4681-4260-BB85-C5A517576FCB}"/>
              </a:ext>
            </a:extLst>
          </p:cNvPr>
          <p:cNvSpPr txBox="1"/>
          <p:nvPr/>
        </p:nvSpPr>
        <p:spPr>
          <a:xfrm>
            <a:off x="1123043" y="2011808"/>
            <a:ext cx="553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צ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FD491D2-ABF7-4534-99D1-04569EC6AD2C}"/>
              </a:ext>
            </a:extLst>
          </p:cNvPr>
          <p:cNvSpPr txBox="1"/>
          <p:nvPr/>
        </p:nvSpPr>
        <p:spPr>
          <a:xfrm>
            <a:off x="381000" y="2011808"/>
            <a:ext cx="628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FCA193-D7EF-487E-9DE5-71537125D372}"/>
              </a:ext>
            </a:extLst>
          </p:cNvPr>
          <p:cNvSpPr txBox="1"/>
          <p:nvPr/>
        </p:nvSpPr>
        <p:spPr>
          <a:xfrm>
            <a:off x="1046958" y="2870537"/>
            <a:ext cx="705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ש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3FBB537-330F-4D4B-88FA-3D99C521752F}"/>
              </a:ext>
            </a:extLst>
          </p:cNvPr>
          <p:cNvSpPr txBox="1"/>
          <p:nvPr/>
        </p:nvSpPr>
        <p:spPr>
          <a:xfrm>
            <a:off x="400219" y="2870537"/>
            <a:ext cx="580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ב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3815EC2-49BD-4364-BAC8-467240D9B680}"/>
              </a:ext>
            </a:extLst>
          </p:cNvPr>
          <p:cNvSpPr txBox="1"/>
          <p:nvPr/>
        </p:nvSpPr>
        <p:spPr>
          <a:xfrm>
            <a:off x="1096740" y="4330836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EEDD2FB-3CC7-45B8-9C71-2056FD8837F9}"/>
              </a:ext>
            </a:extLst>
          </p:cNvPr>
          <p:cNvSpPr txBox="1"/>
          <p:nvPr/>
        </p:nvSpPr>
        <p:spPr>
          <a:xfrm>
            <a:off x="438951" y="433083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ע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34F5979-0DF6-40B2-B61D-6CE4753EFBAC}"/>
              </a:ext>
            </a:extLst>
          </p:cNvPr>
          <p:cNvSpPr txBox="1"/>
          <p:nvPr/>
        </p:nvSpPr>
        <p:spPr>
          <a:xfrm>
            <a:off x="1118334" y="5293930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EC1B9C4-0E29-45F7-BE9E-33794D4E2C29}"/>
              </a:ext>
            </a:extLst>
          </p:cNvPr>
          <p:cNvSpPr txBox="1"/>
          <p:nvPr/>
        </p:nvSpPr>
        <p:spPr>
          <a:xfrm>
            <a:off x="414663" y="5293930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ד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52B7B9-E490-47BF-9FDF-D4FD225BE1DA}"/>
              </a:ext>
            </a:extLst>
          </p:cNvPr>
          <p:cNvSpPr/>
          <p:nvPr/>
        </p:nvSpPr>
        <p:spPr>
          <a:xfrm>
            <a:off x="2261951" y="4167122"/>
            <a:ext cx="1776649" cy="432310"/>
          </a:xfrm>
          <a:custGeom>
            <a:avLst/>
            <a:gdLst>
              <a:gd name="connsiteX0" fmla="*/ 0 w 1627632"/>
              <a:gd name="connsiteY0" fmla="*/ 310919 h 310919"/>
              <a:gd name="connsiteX1" fmla="*/ 832104 w 1627632"/>
              <a:gd name="connsiteY1" fmla="*/ 23 h 310919"/>
              <a:gd name="connsiteX2" fmla="*/ 1627632 w 1627632"/>
              <a:gd name="connsiteY2" fmla="*/ 292631 h 310919"/>
              <a:gd name="connsiteX3" fmla="*/ 1627632 w 1627632"/>
              <a:gd name="connsiteY3" fmla="*/ 292631 h 31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632" h="310919">
                <a:moveTo>
                  <a:pt x="0" y="310919"/>
                </a:moveTo>
                <a:cubicBezTo>
                  <a:pt x="280416" y="156995"/>
                  <a:pt x="560832" y="3071"/>
                  <a:pt x="832104" y="23"/>
                </a:cubicBezTo>
                <a:cubicBezTo>
                  <a:pt x="1103376" y="-3025"/>
                  <a:pt x="1627632" y="292631"/>
                  <a:pt x="1627632" y="292631"/>
                </a:cubicBezTo>
                <a:lnTo>
                  <a:pt x="1627632" y="292631"/>
                </a:lnTo>
              </a:path>
            </a:pathLst>
          </a:custGeom>
          <a:noFill/>
          <a:ln>
            <a:solidFill>
              <a:srgbClr val="0000FF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02568-222F-4365-B21C-444629DC2CB4}"/>
              </a:ext>
            </a:extLst>
          </p:cNvPr>
          <p:cNvSpPr txBox="1"/>
          <p:nvPr/>
        </p:nvSpPr>
        <p:spPr>
          <a:xfrm>
            <a:off x="2502597" y="3892502"/>
            <a:ext cx="1295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Not the same yod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A8AE34D-52D1-49D6-9094-C5E99D477B0F}"/>
              </a:ext>
            </a:extLst>
          </p:cNvPr>
          <p:cNvSpPr/>
          <p:nvPr/>
        </p:nvSpPr>
        <p:spPr>
          <a:xfrm>
            <a:off x="2261951" y="5369142"/>
            <a:ext cx="1776649" cy="207266"/>
          </a:xfrm>
          <a:custGeom>
            <a:avLst/>
            <a:gdLst>
              <a:gd name="connsiteX0" fmla="*/ 0 w 1627632"/>
              <a:gd name="connsiteY0" fmla="*/ 310919 h 310919"/>
              <a:gd name="connsiteX1" fmla="*/ 832104 w 1627632"/>
              <a:gd name="connsiteY1" fmla="*/ 23 h 310919"/>
              <a:gd name="connsiteX2" fmla="*/ 1627632 w 1627632"/>
              <a:gd name="connsiteY2" fmla="*/ 292631 h 310919"/>
              <a:gd name="connsiteX3" fmla="*/ 1627632 w 1627632"/>
              <a:gd name="connsiteY3" fmla="*/ 292631 h 31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632" h="310919">
                <a:moveTo>
                  <a:pt x="0" y="310919"/>
                </a:moveTo>
                <a:cubicBezTo>
                  <a:pt x="280416" y="156995"/>
                  <a:pt x="560832" y="3071"/>
                  <a:pt x="832104" y="23"/>
                </a:cubicBezTo>
                <a:cubicBezTo>
                  <a:pt x="1103376" y="-3025"/>
                  <a:pt x="1627632" y="292631"/>
                  <a:pt x="1627632" y="292631"/>
                </a:cubicBezTo>
                <a:lnTo>
                  <a:pt x="1627632" y="292631"/>
                </a:lnTo>
              </a:path>
            </a:pathLst>
          </a:custGeom>
          <a:noFill/>
          <a:ln>
            <a:solidFill>
              <a:srgbClr val="0000FF"/>
            </a:solidFill>
            <a:prstDash val="dash"/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1EBE153C-660D-4BB0-8454-A7E548787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 Yod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7FDD68-A3D3-44AB-A8D2-EB7187008230}"/>
              </a:ext>
            </a:extLst>
          </p:cNvPr>
          <p:cNvSpPr txBox="1"/>
          <p:nvPr/>
        </p:nvSpPr>
        <p:spPr>
          <a:xfrm>
            <a:off x="5029200" y="2630434"/>
            <a:ext cx="3831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Then Cain ____ from the presence of the LORD and he ____ in the land of Nod, east of Eden. (Gen 4:16)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A5F7EF-B166-487D-9B2E-C50907A6A7D7}"/>
              </a:ext>
            </a:extLst>
          </p:cNvPr>
          <p:cNvSpPr txBox="1"/>
          <p:nvPr/>
        </p:nvSpPr>
        <p:spPr>
          <a:xfrm>
            <a:off x="5029200" y="5037087"/>
            <a:ext cx="3831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Cain ____ his wife, and she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conceived </a:t>
            </a:r>
            <a:r>
              <a:rPr lang="en-US" dirty="0"/>
              <a:t>and ____ Enoch. (Gen 4:17)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4D1CAE2-25B0-4106-B562-04E53C0F9D35}"/>
              </a:ext>
            </a:extLst>
          </p:cNvPr>
          <p:cNvSpPr/>
          <p:nvPr/>
        </p:nvSpPr>
        <p:spPr>
          <a:xfrm>
            <a:off x="4690872" y="2259625"/>
            <a:ext cx="1633728" cy="599405"/>
          </a:xfrm>
          <a:custGeom>
            <a:avLst/>
            <a:gdLst>
              <a:gd name="connsiteX0" fmla="*/ 0 w 1801368"/>
              <a:gd name="connsiteY0" fmla="*/ 337270 h 520150"/>
              <a:gd name="connsiteX1" fmla="*/ 1216152 w 1801368"/>
              <a:gd name="connsiteY1" fmla="*/ 8086 h 520150"/>
              <a:gd name="connsiteX2" fmla="*/ 1700784 w 1801368"/>
              <a:gd name="connsiteY2" fmla="*/ 136102 h 520150"/>
              <a:gd name="connsiteX3" fmla="*/ 1801368 w 1801368"/>
              <a:gd name="connsiteY3" fmla="*/ 520150 h 52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368" h="520150">
                <a:moveTo>
                  <a:pt x="0" y="337270"/>
                </a:moveTo>
                <a:cubicBezTo>
                  <a:pt x="466344" y="189442"/>
                  <a:pt x="932688" y="41614"/>
                  <a:pt x="1216152" y="8086"/>
                </a:cubicBezTo>
                <a:cubicBezTo>
                  <a:pt x="1499616" y="-25442"/>
                  <a:pt x="1603248" y="50758"/>
                  <a:pt x="1700784" y="136102"/>
                </a:cubicBezTo>
                <a:cubicBezTo>
                  <a:pt x="1798320" y="221446"/>
                  <a:pt x="1799844" y="370798"/>
                  <a:pt x="1801368" y="5201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354EEAF-EBB4-42C7-B6A9-34F2F33E21CE}"/>
              </a:ext>
            </a:extLst>
          </p:cNvPr>
          <p:cNvSpPr/>
          <p:nvPr/>
        </p:nvSpPr>
        <p:spPr>
          <a:xfrm>
            <a:off x="4700016" y="3191256"/>
            <a:ext cx="2029968" cy="265176"/>
          </a:xfrm>
          <a:custGeom>
            <a:avLst/>
            <a:gdLst>
              <a:gd name="connsiteX0" fmla="*/ 0 w 2029968"/>
              <a:gd name="connsiteY0" fmla="*/ 265176 h 265176"/>
              <a:gd name="connsiteX1" fmla="*/ 347472 w 2029968"/>
              <a:gd name="connsiteY1" fmla="*/ 73152 h 265176"/>
              <a:gd name="connsiteX2" fmla="*/ 740664 w 2029968"/>
              <a:gd name="connsiteY2" fmla="*/ 45720 h 265176"/>
              <a:gd name="connsiteX3" fmla="*/ 1746504 w 2029968"/>
              <a:gd name="connsiteY3" fmla="*/ 36576 h 265176"/>
              <a:gd name="connsiteX4" fmla="*/ 2029968 w 2029968"/>
              <a:gd name="connsiteY4" fmla="*/ 0 h 26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968" h="265176">
                <a:moveTo>
                  <a:pt x="0" y="265176"/>
                </a:moveTo>
                <a:cubicBezTo>
                  <a:pt x="112014" y="187452"/>
                  <a:pt x="224028" y="109728"/>
                  <a:pt x="347472" y="73152"/>
                </a:cubicBezTo>
                <a:cubicBezTo>
                  <a:pt x="470916" y="36576"/>
                  <a:pt x="507492" y="51816"/>
                  <a:pt x="740664" y="45720"/>
                </a:cubicBezTo>
                <a:cubicBezTo>
                  <a:pt x="973836" y="39624"/>
                  <a:pt x="1531620" y="44196"/>
                  <a:pt x="1746504" y="36576"/>
                </a:cubicBezTo>
                <a:cubicBezTo>
                  <a:pt x="1961388" y="28956"/>
                  <a:pt x="1995678" y="14478"/>
                  <a:pt x="2029968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D0A19D1-B2D3-47F2-8B0D-C6421251DD1F}"/>
              </a:ext>
            </a:extLst>
          </p:cNvPr>
          <p:cNvSpPr/>
          <p:nvPr/>
        </p:nvSpPr>
        <p:spPr>
          <a:xfrm>
            <a:off x="4636008" y="4645282"/>
            <a:ext cx="1155192" cy="575942"/>
          </a:xfrm>
          <a:custGeom>
            <a:avLst/>
            <a:gdLst>
              <a:gd name="connsiteX0" fmla="*/ 0 w 1252728"/>
              <a:gd name="connsiteY0" fmla="*/ 319910 h 575942"/>
              <a:gd name="connsiteX1" fmla="*/ 758952 w 1252728"/>
              <a:gd name="connsiteY1" fmla="*/ 9014 h 575942"/>
              <a:gd name="connsiteX2" fmla="*/ 1152144 w 1252728"/>
              <a:gd name="connsiteY2" fmla="*/ 127886 h 575942"/>
              <a:gd name="connsiteX3" fmla="*/ 1252728 w 1252728"/>
              <a:gd name="connsiteY3" fmla="*/ 575942 h 5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728" h="575942">
                <a:moveTo>
                  <a:pt x="0" y="319910"/>
                </a:moveTo>
                <a:cubicBezTo>
                  <a:pt x="283464" y="180464"/>
                  <a:pt x="566928" y="41018"/>
                  <a:pt x="758952" y="9014"/>
                </a:cubicBezTo>
                <a:cubicBezTo>
                  <a:pt x="950976" y="-22990"/>
                  <a:pt x="1069848" y="33398"/>
                  <a:pt x="1152144" y="127886"/>
                </a:cubicBezTo>
                <a:cubicBezTo>
                  <a:pt x="1234440" y="222374"/>
                  <a:pt x="1243584" y="399158"/>
                  <a:pt x="1252728" y="575942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001483A-D176-45BA-ADAD-8A76BA58AA99}"/>
              </a:ext>
            </a:extLst>
          </p:cNvPr>
          <p:cNvSpPr/>
          <p:nvPr/>
        </p:nvSpPr>
        <p:spPr>
          <a:xfrm>
            <a:off x="4626863" y="5641848"/>
            <a:ext cx="1140287" cy="356734"/>
          </a:xfrm>
          <a:custGeom>
            <a:avLst/>
            <a:gdLst>
              <a:gd name="connsiteX0" fmla="*/ 0 w 1106424"/>
              <a:gd name="connsiteY0" fmla="*/ 246888 h 356734"/>
              <a:gd name="connsiteX1" fmla="*/ 649224 w 1106424"/>
              <a:gd name="connsiteY1" fmla="*/ 356616 h 356734"/>
              <a:gd name="connsiteX2" fmla="*/ 996696 w 1106424"/>
              <a:gd name="connsiteY2" fmla="*/ 228600 h 356734"/>
              <a:gd name="connsiteX3" fmla="*/ 1106424 w 1106424"/>
              <a:gd name="connsiteY3" fmla="*/ 0 h 3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424" h="356734">
                <a:moveTo>
                  <a:pt x="0" y="246888"/>
                </a:moveTo>
                <a:cubicBezTo>
                  <a:pt x="241554" y="303276"/>
                  <a:pt x="483108" y="359664"/>
                  <a:pt x="649224" y="356616"/>
                </a:cubicBezTo>
                <a:cubicBezTo>
                  <a:pt x="815340" y="353568"/>
                  <a:pt x="920496" y="288036"/>
                  <a:pt x="996696" y="228600"/>
                </a:cubicBezTo>
                <a:cubicBezTo>
                  <a:pt x="1072896" y="169164"/>
                  <a:pt x="1089660" y="84582"/>
                  <a:pt x="1106424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0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0" y="3468719"/>
            <a:ext cx="9144000" cy="314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E2CD5-2C05-4D0E-90EE-6E23485B40AE}"/>
              </a:ext>
            </a:extLst>
          </p:cNvPr>
          <p:cNvSpPr txBox="1"/>
          <p:nvPr/>
        </p:nvSpPr>
        <p:spPr>
          <a:xfrm>
            <a:off x="122505" y="3728503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that the light was good. (Gen 1:4)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C35FE-4AFA-4AE4-B21D-A679099FBB16}"/>
              </a:ext>
            </a:extLst>
          </p:cNvPr>
          <p:cNvSpPr txBox="1"/>
          <p:nvPr/>
        </p:nvSpPr>
        <p:spPr>
          <a:xfrm>
            <a:off x="3091039" y="5526811"/>
            <a:ext cx="1156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EC39BF-E30B-4559-91A8-DB8054C8805B}"/>
              </a:ext>
            </a:extLst>
          </p:cNvPr>
          <p:cNvSpPr txBox="1"/>
          <p:nvPr/>
        </p:nvSpPr>
        <p:spPr>
          <a:xfrm>
            <a:off x="122506" y="5506639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the expanse of the sky (Gen 1:7)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60EF2C-7F0E-425C-9A21-F2482A9A8FF6}"/>
              </a:ext>
            </a:extLst>
          </p:cNvPr>
          <p:cNvSpPr txBox="1"/>
          <p:nvPr/>
        </p:nvSpPr>
        <p:spPr>
          <a:xfrm>
            <a:off x="4224206" y="3675841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753D96-5DAF-437D-AA2A-6755F982DED8}"/>
              </a:ext>
            </a:extLst>
          </p:cNvPr>
          <p:cNvSpPr txBox="1"/>
          <p:nvPr/>
        </p:nvSpPr>
        <p:spPr>
          <a:xfrm>
            <a:off x="6324600" y="3728503"/>
            <a:ext cx="265034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the rib that the LORD God had taken from the man he ____ into a woman and brought her to the man. (Gen 2:22)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92EE37-96B9-4C4A-AA94-95BA8DBA90AB}"/>
              </a:ext>
            </a:extLst>
          </p:cNvPr>
          <p:cNvSpPr txBox="1"/>
          <p:nvPr/>
        </p:nvSpPr>
        <p:spPr>
          <a:xfrm>
            <a:off x="4560997" y="5232492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CA2C690-DF41-408E-91F9-F3923BFFCCB9}"/>
              </a:ext>
            </a:extLst>
          </p:cNvPr>
          <p:cNvSpPr txBox="1"/>
          <p:nvPr/>
        </p:nvSpPr>
        <p:spPr>
          <a:xfrm>
            <a:off x="6324600" y="5520036"/>
            <a:ext cx="26503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But for Cain and his offering he had no regard. So Cain was very ____, and his face fell. (Gen 4:5)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EFA8FE-4810-4A05-AAEB-842695A840EA}"/>
              </a:ext>
            </a:extLst>
          </p:cNvPr>
          <p:cNvSpPr txBox="1"/>
          <p:nvPr/>
        </p:nvSpPr>
        <p:spPr>
          <a:xfrm>
            <a:off x="2971200" y="4314611"/>
            <a:ext cx="1157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וַיִּחַר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III Heh</a:t>
            </a:r>
          </a:p>
        </p:txBody>
      </p:sp>
    </p:spTree>
    <p:extLst>
      <p:ext uri="{BB962C8B-B14F-4D97-AF65-F5344CB8AC3E}">
        <p14:creationId xmlns:p14="http://schemas.microsoft.com/office/powerpoint/2010/main" val="77837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3rd masculine </a:t>
            </a:r>
            <a:r>
              <a:rPr lang="en-US" dirty="0">
                <a:solidFill>
                  <a:srgbClr val="0000FF"/>
                </a:solidFill>
              </a:rPr>
              <a:t>plural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and </a:t>
            </a:r>
            <a:r>
              <a:rPr lang="en-US" dirty="0" err="1"/>
              <a:t>qatal</a:t>
            </a:r>
            <a:r>
              <a:rPr lang="en-US" dirty="0"/>
              <a:t> verbs.</a:t>
            </a:r>
          </a:p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in </a:t>
            </a:r>
            <a:r>
              <a:rPr lang="en-US" dirty="0">
                <a:solidFill>
                  <a:srgbClr val="0000FF"/>
                </a:solidFill>
              </a:rPr>
              <a:t>third heh </a:t>
            </a:r>
            <a:r>
              <a:rPr lang="en-US" dirty="0"/>
              <a:t>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/>
              <a:t>] roots.</a:t>
            </a:r>
          </a:p>
          <a:p>
            <a:r>
              <a:rPr lang="en-US" dirty="0"/>
              <a:t>masculine </a:t>
            </a:r>
            <a:r>
              <a:rPr lang="en-US" dirty="0">
                <a:solidFill>
                  <a:srgbClr val="0000FF"/>
                </a:solidFill>
              </a:rPr>
              <a:t>plural</a:t>
            </a:r>
            <a:r>
              <a:rPr lang="en-US" dirty="0"/>
              <a:t> nouns in the construct state.</a:t>
            </a:r>
          </a:p>
        </p:txBody>
      </p:sp>
    </p:spTree>
    <p:extLst>
      <p:ext uri="{BB962C8B-B14F-4D97-AF65-F5344CB8AC3E}">
        <p14:creationId xmlns:p14="http://schemas.microsoft.com/office/powerpoint/2010/main" val="281589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0" y="3468719"/>
            <a:ext cx="9144000" cy="314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E2CD5-2C05-4D0E-90EE-6E23485B40AE}"/>
              </a:ext>
            </a:extLst>
          </p:cNvPr>
          <p:cNvSpPr txBox="1"/>
          <p:nvPr/>
        </p:nvSpPr>
        <p:spPr>
          <a:xfrm>
            <a:off x="122505" y="3728503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that the light was good. (Gen 1:4)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C35FE-4AFA-4AE4-B21D-A679099FBB16}"/>
              </a:ext>
            </a:extLst>
          </p:cNvPr>
          <p:cNvSpPr txBox="1"/>
          <p:nvPr/>
        </p:nvSpPr>
        <p:spPr>
          <a:xfrm>
            <a:off x="2336078" y="3788664"/>
            <a:ext cx="1156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EC39BF-E30B-4559-91A8-DB8054C8805B}"/>
              </a:ext>
            </a:extLst>
          </p:cNvPr>
          <p:cNvSpPr txBox="1"/>
          <p:nvPr/>
        </p:nvSpPr>
        <p:spPr>
          <a:xfrm>
            <a:off x="122506" y="5506639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the expanse of the sky (Gen 1:7)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60EF2C-7F0E-425C-9A21-F2482A9A8FF6}"/>
              </a:ext>
            </a:extLst>
          </p:cNvPr>
          <p:cNvSpPr txBox="1"/>
          <p:nvPr/>
        </p:nvSpPr>
        <p:spPr>
          <a:xfrm>
            <a:off x="2257358" y="551974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753D96-5DAF-437D-AA2A-6755F982DED8}"/>
              </a:ext>
            </a:extLst>
          </p:cNvPr>
          <p:cNvSpPr txBox="1"/>
          <p:nvPr/>
        </p:nvSpPr>
        <p:spPr>
          <a:xfrm>
            <a:off x="6324600" y="3728503"/>
            <a:ext cx="265034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the rib that the LORD God had taken from the man he ____ into a woman and brought her to the man. (Gen 2:22)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92EE37-96B9-4C4A-AA94-95BA8DBA90AB}"/>
              </a:ext>
            </a:extLst>
          </p:cNvPr>
          <p:cNvSpPr txBox="1"/>
          <p:nvPr/>
        </p:nvSpPr>
        <p:spPr>
          <a:xfrm>
            <a:off x="5239512" y="3776601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CA2C690-DF41-408E-91F9-F3923BFFCCB9}"/>
              </a:ext>
            </a:extLst>
          </p:cNvPr>
          <p:cNvSpPr txBox="1"/>
          <p:nvPr/>
        </p:nvSpPr>
        <p:spPr>
          <a:xfrm>
            <a:off x="6324600" y="5520036"/>
            <a:ext cx="26503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But for Cain and his offering he had no regard. So Cain was very ____, and his face fell. (Gen 4:5)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EFA8FE-4810-4A05-AAEB-842695A840EA}"/>
              </a:ext>
            </a:extLst>
          </p:cNvPr>
          <p:cNvSpPr txBox="1"/>
          <p:nvPr/>
        </p:nvSpPr>
        <p:spPr>
          <a:xfrm>
            <a:off x="5031284" y="5553164"/>
            <a:ext cx="1157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וַיִּחַר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III Heh</a:t>
            </a:r>
          </a:p>
        </p:txBody>
      </p:sp>
    </p:spTree>
    <p:extLst>
      <p:ext uri="{BB962C8B-B14F-4D97-AF65-F5344CB8AC3E}">
        <p14:creationId xmlns:p14="http://schemas.microsoft.com/office/powerpoint/2010/main" val="2084816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81D4-0AF7-45EA-8B8F-5325CE817414}"/>
              </a:ext>
            </a:extLst>
          </p:cNvPr>
          <p:cNvSpPr/>
          <p:nvPr/>
        </p:nvSpPr>
        <p:spPr>
          <a:xfrm>
            <a:off x="0" y="3468719"/>
            <a:ext cx="9144000" cy="314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E2CD5-2C05-4D0E-90EE-6E23485B40AE}"/>
              </a:ext>
            </a:extLst>
          </p:cNvPr>
          <p:cNvSpPr txBox="1"/>
          <p:nvPr/>
        </p:nvSpPr>
        <p:spPr>
          <a:xfrm>
            <a:off x="122505" y="3728503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that the light was good. (Gen 1:4)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C35FE-4AFA-4AE4-B21D-A679099FBB16}"/>
              </a:ext>
            </a:extLst>
          </p:cNvPr>
          <p:cNvSpPr txBox="1"/>
          <p:nvPr/>
        </p:nvSpPr>
        <p:spPr>
          <a:xfrm>
            <a:off x="2336078" y="3788664"/>
            <a:ext cx="1156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EC39BF-E30B-4559-91A8-DB8054C8805B}"/>
              </a:ext>
            </a:extLst>
          </p:cNvPr>
          <p:cNvSpPr txBox="1"/>
          <p:nvPr/>
        </p:nvSpPr>
        <p:spPr>
          <a:xfrm>
            <a:off x="122506" y="5506639"/>
            <a:ext cx="20156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God ____ the expanse of the sky (Gen 1:7)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60EF2C-7F0E-425C-9A21-F2482A9A8FF6}"/>
              </a:ext>
            </a:extLst>
          </p:cNvPr>
          <p:cNvSpPr txBox="1"/>
          <p:nvPr/>
        </p:nvSpPr>
        <p:spPr>
          <a:xfrm>
            <a:off x="2257358" y="551974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753D96-5DAF-437D-AA2A-6755F982DED8}"/>
              </a:ext>
            </a:extLst>
          </p:cNvPr>
          <p:cNvSpPr txBox="1"/>
          <p:nvPr/>
        </p:nvSpPr>
        <p:spPr>
          <a:xfrm>
            <a:off x="6324600" y="3728503"/>
            <a:ext cx="265034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the rib that the LORD God had taken from the man he ____ into a woman and brought her to the man. (Gen 2:22)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992EE37-96B9-4C4A-AA94-95BA8DBA90AB}"/>
              </a:ext>
            </a:extLst>
          </p:cNvPr>
          <p:cNvSpPr txBox="1"/>
          <p:nvPr/>
        </p:nvSpPr>
        <p:spPr>
          <a:xfrm>
            <a:off x="5239512" y="3776601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CA2C690-DF41-408E-91F9-F3923BFFCCB9}"/>
              </a:ext>
            </a:extLst>
          </p:cNvPr>
          <p:cNvSpPr txBox="1"/>
          <p:nvPr/>
        </p:nvSpPr>
        <p:spPr>
          <a:xfrm>
            <a:off x="6324600" y="5520036"/>
            <a:ext cx="26503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But for Cain and his offering he had no regard. So Cain was very ____, and his face fell. (Gen 4:5)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EFA8FE-4810-4A05-AAEB-842695A840EA}"/>
              </a:ext>
            </a:extLst>
          </p:cNvPr>
          <p:cNvSpPr txBox="1"/>
          <p:nvPr/>
        </p:nvSpPr>
        <p:spPr>
          <a:xfrm>
            <a:off x="5031284" y="5553164"/>
            <a:ext cx="1157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וַיִּחַר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6F743BC-5E2E-4198-9E95-FB44625EE35B}"/>
              </a:ext>
            </a:extLst>
          </p:cNvPr>
          <p:cNvSpPr txBox="1"/>
          <p:nvPr/>
        </p:nvSpPr>
        <p:spPr>
          <a:xfrm>
            <a:off x="2543352" y="4533979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רא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81B56D9-21C1-4760-B8C0-E1DD5EF99D5B}"/>
              </a:ext>
            </a:extLst>
          </p:cNvPr>
          <p:cNvSpPr txBox="1"/>
          <p:nvPr/>
        </p:nvSpPr>
        <p:spPr>
          <a:xfrm>
            <a:off x="2500071" y="6238522"/>
            <a:ext cx="806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עש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852A19C-720B-4159-BB33-C93540C4F4DD}"/>
              </a:ext>
            </a:extLst>
          </p:cNvPr>
          <p:cNvSpPr txBox="1"/>
          <p:nvPr/>
        </p:nvSpPr>
        <p:spPr>
          <a:xfrm>
            <a:off x="5361864" y="4533979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בנ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3CB8F5-B926-4EBA-9167-800F71C17F7D}"/>
              </a:ext>
            </a:extLst>
          </p:cNvPr>
          <p:cNvSpPr txBox="1"/>
          <p:nvPr/>
        </p:nvSpPr>
        <p:spPr>
          <a:xfrm>
            <a:off x="5230314" y="6281662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חר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III Heh</a:t>
            </a:r>
          </a:p>
        </p:txBody>
      </p:sp>
    </p:spTree>
    <p:extLst>
      <p:ext uri="{BB962C8B-B14F-4D97-AF65-F5344CB8AC3E}">
        <p14:creationId xmlns:p14="http://schemas.microsoft.com/office/powerpoint/2010/main" val="4177156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plural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248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the eyes of both were opened, and they ____ that they were naked. And they sewed fig leaves together and they ____ themselves loincloths. (Gen 3:7)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3688885" y="4785161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וַיֵּדְעוּ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A8425B-B2DD-4874-B653-0331375254EE}"/>
              </a:ext>
            </a:extLst>
          </p:cNvPr>
          <p:cNvSpPr txBox="1"/>
          <p:nvPr/>
        </p:nvSpPr>
        <p:spPr>
          <a:xfrm>
            <a:off x="176784" y="3132624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 sons of God ____ that the daughters of man were attractive. And they took as their wives any they chose. (Gen 6:2)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9A5D26D-026E-4022-83E1-A46AA14A710B}"/>
              </a:ext>
            </a:extLst>
          </p:cNvPr>
          <p:cNvSpPr txBox="1"/>
          <p:nvPr/>
        </p:nvSpPr>
        <p:spPr>
          <a:xfrm>
            <a:off x="4572000" y="3657600"/>
            <a:ext cx="1398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וַיַּעֲשׂוּ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D59CEF-26C4-4F1B-8121-C6A25DA4291D}"/>
              </a:ext>
            </a:extLst>
          </p:cNvPr>
          <p:cNvSpPr txBox="1"/>
          <p:nvPr/>
        </p:nvSpPr>
        <p:spPr>
          <a:xfrm>
            <a:off x="4482480" y="2431179"/>
            <a:ext cx="1317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וַיִּרְאוּ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9262E30-38E5-4542-9860-6C9CEB048DA9}"/>
              </a:ext>
            </a:extLst>
          </p:cNvPr>
          <p:cNvSpPr txBox="1"/>
          <p:nvPr/>
        </p:nvSpPr>
        <p:spPr>
          <a:xfrm>
            <a:off x="176784" y="5040179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as people migrated from the east, they found a plain in the land of Shinar and ____ there. (Gen 11:2)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err="1"/>
              <a:t>Terah</a:t>
            </a:r>
            <a:r>
              <a:rPr lang="en-US" dirty="0"/>
              <a:t> took Abram his son and Lot the son of Haran, his grandson, and Sarai his daughter-in-law, his son Abram's wife, and they ____ together from Ur of the Chaldeans to go into the land of Canaan, but when they came to Haran, they ____ there. (Gen 11:31)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D8BD82-ED3A-4E1B-8664-08B0E162A555}"/>
              </a:ext>
            </a:extLst>
          </p:cNvPr>
          <p:cNvSpPr txBox="1"/>
          <p:nvPr/>
        </p:nvSpPr>
        <p:spPr>
          <a:xfrm>
            <a:off x="2796232" y="2461659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BAF1E11-193E-47C7-A63A-93042741CEB4}"/>
              </a:ext>
            </a:extLst>
          </p:cNvPr>
          <p:cNvSpPr txBox="1"/>
          <p:nvPr/>
        </p:nvSpPr>
        <p:spPr>
          <a:xfrm>
            <a:off x="2698449" y="3672840"/>
            <a:ext cx="1412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וַיֵּשְׁבוּ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0925B23-E45E-4171-B98B-2FBA2EF52526}"/>
              </a:ext>
            </a:extLst>
          </p:cNvPr>
          <p:cNvSpPr txBox="1"/>
          <p:nvPr/>
        </p:nvSpPr>
        <p:spPr>
          <a:xfrm>
            <a:off x="6248400" y="392303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They ____ the high places of Baal in the Valley of the Son of Hinnom, to offer up their sons and daughters to Molech, though I did not command them, nor did it enter into my mind, that they should do this abomination, to cause Judah to sin. (</a:t>
            </a:r>
            <a:r>
              <a:rPr lang="en-US" dirty="0" err="1"/>
              <a:t>Jer</a:t>
            </a:r>
            <a:r>
              <a:rPr lang="en-US" dirty="0"/>
              <a:t> 32:35)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719353B-503C-430F-9895-4C7A8BD701A6}"/>
              </a:ext>
            </a:extLst>
          </p:cNvPr>
          <p:cNvSpPr txBox="1"/>
          <p:nvPr/>
        </p:nvSpPr>
        <p:spPr>
          <a:xfrm>
            <a:off x="3773862" y="1466410"/>
            <a:ext cx="117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וַיִּבְנוּ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3487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248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the eyes of both were opened, and they ____ that they were naked. And they sewed fig leaves together and they ____ themselves loincloths. (Gen 3:7)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2447596" y="996902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וַיֵּדְעוּ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A8425B-B2DD-4874-B653-0331375254EE}"/>
              </a:ext>
            </a:extLst>
          </p:cNvPr>
          <p:cNvSpPr txBox="1"/>
          <p:nvPr/>
        </p:nvSpPr>
        <p:spPr>
          <a:xfrm>
            <a:off x="176784" y="3132624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 sons of God ____ that the daughters of man were attractive. And they took as their wives any they chose. (Gen 6:2)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9A5D26D-026E-4022-83E1-A46AA14A710B}"/>
              </a:ext>
            </a:extLst>
          </p:cNvPr>
          <p:cNvSpPr txBox="1"/>
          <p:nvPr/>
        </p:nvSpPr>
        <p:spPr>
          <a:xfrm>
            <a:off x="2469786" y="2142038"/>
            <a:ext cx="1398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וַיַּעֲשׂוּ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D59CEF-26C4-4F1B-8121-C6A25DA4291D}"/>
              </a:ext>
            </a:extLst>
          </p:cNvPr>
          <p:cNvSpPr txBox="1"/>
          <p:nvPr/>
        </p:nvSpPr>
        <p:spPr>
          <a:xfrm>
            <a:off x="2447861" y="3013501"/>
            <a:ext cx="1317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וַיִּרְאוּ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9262E30-38E5-4542-9860-6C9CEB048DA9}"/>
              </a:ext>
            </a:extLst>
          </p:cNvPr>
          <p:cNvSpPr txBox="1"/>
          <p:nvPr/>
        </p:nvSpPr>
        <p:spPr>
          <a:xfrm>
            <a:off x="176784" y="5040179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as people migrated from the east, they found a plain in the land of Shinar and ____ there. (Gen 11:2)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CAB1518-C6B6-48B5-8CB8-1A259A217596}"/>
              </a:ext>
            </a:extLst>
          </p:cNvPr>
          <p:cNvSpPr txBox="1"/>
          <p:nvPr/>
        </p:nvSpPr>
        <p:spPr>
          <a:xfrm>
            <a:off x="2383476" y="6027003"/>
            <a:ext cx="1406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וַיֵּשְׁבוּ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err="1"/>
              <a:t>Terah</a:t>
            </a:r>
            <a:r>
              <a:rPr lang="en-US" dirty="0"/>
              <a:t> took Abram his son and Lot the son of Haran, his grandson, and Sarai his daughter-in-law, his son Abram's wife, and they ____ together from Ur of the Chaldeans to go into the land of Canaan, but when they came to Haran, they ____ there. (Gen 11:31)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D8BD82-ED3A-4E1B-8664-08B0E162A555}"/>
              </a:ext>
            </a:extLst>
          </p:cNvPr>
          <p:cNvSpPr txBox="1"/>
          <p:nvPr/>
        </p:nvSpPr>
        <p:spPr>
          <a:xfrm>
            <a:off x="4841274" y="1726540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BAF1E11-193E-47C7-A63A-93042741CEB4}"/>
              </a:ext>
            </a:extLst>
          </p:cNvPr>
          <p:cNvSpPr txBox="1"/>
          <p:nvPr/>
        </p:nvSpPr>
        <p:spPr>
          <a:xfrm>
            <a:off x="4755683" y="2877837"/>
            <a:ext cx="1412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וַיֵּשְׁבוּ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0925B23-E45E-4171-B98B-2FBA2EF52526}"/>
              </a:ext>
            </a:extLst>
          </p:cNvPr>
          <p:cNvSpPr txBox="1"/>
          <p:nvPr/>
        </p:nvSpPr>
        <p:spPr>
          <a:xfrm>
            <a:off x="6248400" y="392303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They ____ the high places of Baal in the Valley of the Son of Hinnom, to offer up their sons and daughters to Molech, though I did not command them, nor did it enter into my mind, that they should do this abomination, to cause Judah to sin. (</a:t>
            </a:r>
            <a:r>
              <a:rPr lang="en-US" dirty="0" err="1"/>
              <a:t>Jer</a:t>
            </a:r>
            <a:r>
              <a:rPr lang="en-US" dirty="0"/>
              <a:t> 32:35)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719353B-503C-430F-9895-4C7A8BD701A6}"/>
              </a:ext>
            </a:extLst>
          </p:cNvPr>
          <p:cNvSpPr txBox="1"/>
          <p:nvPr/>
        </p:nvSpPr>
        <p:spPr>
          <a:xfrm>
            <a:off x="4953000" y="3822665"/>
            <a:ext cx="117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וַיִּבְנוּ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B44F223-F012-456B-B6B4-B182F1EF08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23175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bg1"/>
                </a:solidFill>
              </a:rPr>
              <a:t>Examples – plural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99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248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the eyes of both were opened, and they ____ that they were naked. And they sewed fig leaves together and they ____ themselves loincloths. (Gen 3:7)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2447596" y="996902"/>
            <a:ext cx="1277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וַיֵּדְעוּ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A8425B-B2DD-4874-B653-0331375254EE}"/>
              </a:ext>
            </a:extLst>
          </p:cNvPr>
          <p:cNvSpPr txBox="1"/>
          <p:nvPr/>
        </p:nvSpPr>
        <p:spPr>
          <a:xfrm>
            <a:off x="176784" y="3132624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 sons of God ____ that the daughters of man were attractive. And they took as their wives any they chose. (Gen 6:2)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9A5D26D-026E-4022-83E1-A46AA14A710B}"/>
              </a:ext>
            </a:extLst>
          </p:cNvPr>
          <p:cNvSpPr txBox="1"/>
          <p:nvPr/>
        </p:nvSpPr>
        <p:spPr>
          <a:xfrm>
            <a:off x="2469786" y="2142038"/>
            <a:ext cx="1398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וַיַּעֲשׂוּ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D59CEF-26C4-4F1B-8121-C6A25DA4291D}"/>
              </a:ext>
            </a:extLst>
          </p:cNvPr>
          <p:cNvSpPr txBox="1"/>
          <p:nvPr/>
        </p:nvSpPr>
        <p:spPr>
          <a:xfrm>
            <a:off x="2447861" y="3013501"/>
            <a:ext cx="1317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וַיִּרְאוּ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9262E30-38E5-4542-9860-6C9CEB048DA9}"/>
              </a:ext>
            </a:extLst>
          </p:cNvPr>
          <p:cNvSpPr txBox="1"/>
          <p:nvPr/>
        </p:nvSpPr>
        <p:spPr>
          <a:xfrm>
            <a:off x="176784" y="5040179"/>
            <a:ext cx="22488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And as people migrated from the east, they found a plain in the land of Shinar and ____ there. (Gen 11:2)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CAB1518-C6B6-48B5-8CB8-1A259A217596}"/>
              </a:ext>
            </a:extLst>
          </p:cNvPr>
          <p:cNvSpPr txBox="1"/>
          <p:nvPr/>
        </p:nvSpPr>
        <p:spPr>
          <a:xfrm>
            <a:off x="2383476" y="6027003"/>
            <a:ext cx="1406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וַיֵּשְׁבוּ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err="1"/>
              <a:t>Terah</a:t>
            </a:r>
            <a:r>
              <a:rPr lang="en-US" dirty="0"/>
              <a:t> took Abram his son and Lot the son of Haran, his grandson, and Sarai his daughter-in-law, his son Abram's wife, and they ____ together from Ur of the Chaldeans to go into the land of Canaan, but when they came to Haran, they ____ there. (Gen 11:31)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D8BD82-ED3A-4E1B-8664-08B0E162A555}"/>
              </a:ext>
            </a:extLst>
          </p:cNvPr>
          <p:cNvSpPr txBox="1"/>
          <p:nvPr/>
        </p:nvSpPr>
        <p:spPr>
          <a:xfrm>
            <a:off x="4841274" y="1726540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וַיֵּצְאוּ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BAF1E11-193E-47C7-A63A-93042741CEB4}"/>
              </a:ext>
            </a:extLst>
          </p:cNvPr>
          <p:cNvSpPr txBox="1"/>
          <p:nvPr/>
        </p:nvSpPr>
        <p:spPr>
          <a:xfrm>
            <a:off x="4755683" y="2877837"/>
            <a:ext cx="1412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וַיֵּשְׁבוּ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0925B23-E45E-4171-B98B-2FBA2EF52526}"/>
              </a:ext>
            </a:extLst>
          </p:cNvPr>
          <p:cNvSpPr txBox="1"/>
          <p:nvPr/>
        </p:nvSpPr>
        <p:spPr>
          <a:xfrm>
            <a:off x="6248400" y="3923039"/>
            <a:ext cx="2819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They ____ the high places of Baal in the Valley of the Son of Hinnom, to offer up their sons and daughters to Molech, though I did not command them, nor did it enter into my mind, that they should do this abomination, to cause Judah to sin. (</a:t>
            </a:r>
            <a:r>
              <a:rPr lang="en-US" dirty="0" err="1"/>
              <a:t>Jer</a:t>
            </a:r>
            <a:r>
              <a:rPr lang="en-US" dirty="0"/>
              <a:t> 32:35)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719353B-503C-430F-9895-4C7A8BD701A6}"/>
              </a:ext>
            </a:extLst>
          </p:cNvPr>
          <p:cNvSpPr txBox="1"/>
          <p:nvPr/>
        </p:nvSpPr>
        <p:spPr>
          <a:xfrm>
            <a:off x="4953000" y="3822665"/>
            <a:ext cx="117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וַיִּבְנוּ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E8219-3B33-4C23-9AB4-FF080E740EB9}"/>
              </a:ext>
            </a:extLst>
          </p:cNvPr>
          <p:cNvSpPr txBox="1"/>
          <p:nvPr/>
        </p:nvSpPr>
        <p:spPr>
          <a:xfrm>
            <a:off x="3561696" y="878398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דע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3B25A-2FA7-451D-BA94-7EDE8032FFA8}"/>
              </a:ext>
            </a:extLst>
          </p:cNvPr>
          <p:cNvSpPr txBox="1"/>
          <p:nvPr/>
        </p:nvSpPr>
        <p:spPr>
          <a:xfrm>
            <a:off x="3618498" y="1953860"/>
            <a:ext cx="806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עש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D8360-3547-4531-90AE-8F01337CB6D8}"/>
              </a:ext>
            </a:extLst>
          </p:cNvPr>
          <p:cNvSpPr txBox="1"/>
          <p:nvPr/>
        </p:nvSpPr>
        <p:spPr>
          <a:xfrm>
            <a:off x="3573684" y="2863646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רא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solidFill>
                <a:srgbClr val="C0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31CF7-73AA-492D-9333-8E1CA7B5AF94}"/>
              </a:ext>
            </a:extLst>
          </p:cNvPr>
          <p:cNvSpPr txBox="1"/>
          <p:nvPr/>
        </p:nvSpPr>
        <p:spPr>
          <a:xfrm>
            <a:off x="3278572" y="5765393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שב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7414D2-A281-47C0-B640-2CF1B1828AA3}"/>
              </a:ext>
            </a:extLst>
          </p:cNvPr>
          <p:cNvSpPr txBox="1"/>
          <p:nvPr/>
        </p:nvSpPr>
        <p:spPr>
          <a:xfrm>
            <a:off x="5617957" y="1455404"/>
            <a:ext cx="65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צא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2323E7-49CD-4458-B55E-E0305280DD60}"/>
              </a:ext>
            </a:extLst>
          </p:cNvPr>
          <p:cNvSpPr txBox="1"/>
          <p:nvPr/>
        </p:nvSpPr>
        <p:spPr>
          <a:xfrm>
            <a:off x="5599513" y="2642299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שב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F19F64-2406-42FB-AFEF-6B362A1C5418}"/>
              </a:ext>
            </a:extLst>
          </p:cNvPr>
          <p:cNvSpPr txBox="1"/>
          <p:nvPr/>
        </p:nvSpPr>
        <p:spPr>
          <a:xfrm>
            <a:off x="5617957" y="3615578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בנ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51514699-534D-4FD6-BE22-EA9D5154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plural</a:t>
            </a:r>
          </a:p>
        </p:txBody>
      </p:sp>
    </p:spTree>
    <p:extLst>
      <p:ext uri="{BB962C8B-B14F-4D97-AF65-F5344CB8AC3E}">
        <p14:creationId xmlns:p14="http://schemas.microsoft.com/office/powerpoint/2010/main" val="378100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- feminine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As they were coming home, when David returned from striking down the Philistine, the women ____ of all the cities of Israel, singing and dancing, to meet King Saul, with tambourines, with songs of joy, and with musical instruments. (1</a:t>
            </a:r>
            <a:r>
              <a:rPr lang="he-IL" dirty="0"/>
              <a:t> </a:t>
            </a:r>
            <a:r>
              <a:rPr lang="en-US" dirty="0"/>
              <a:t>Sa 18:6)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4033200" y="4028294"/>
            <a:ext cx="1898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וַתֵּצֶאנָה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His daughter was </a:t>
            </a:r>
            <a:r>
              <a:rPr lang="en-US" dirty="0" err="1"/>
              <a:t>Sheerah</a:t>
            </a:r>
            <a:r>
              <a:rPr lang="en-US" dirty="0"/>
              <a:t>, who ____ both Lower and Upper Beth-</a:t>
            </a:r>
            <a:r>
              <a:rPr lang="en-US" dirty="0" err="1"/>
              <a:t>horon</a:t>
            </a:r>
            <a:r>
              <a:rPr lang="en-US" dirty="0"/>
              <a:t>, and </a:t>
            </a:r>
            <a:r>
              <a:rPr lang="en-US" dirty="0" err="1"/>
              <a:t>Uzzen-sheerah</a:t>
            </a:r>
            <a:r>
              <a:rPr lang="en-US" dirty="0"/>
              <a:t>. (1</a:t>
            </a:r>
            <a:r>
              <a:rPr lang="he-IL" dirty="0"/>
              <a:t> </a:t>
            </a:r>
            <a:r>
              <a:rPr lang="en-US" dirty="0"/>
              <a:t>Ch 7:24)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3357870" y="3071037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EA2D1E-F140-4D01-85D2-8466318CE49A}"/>
              </a:ext>
            </a:extLst>
          </p:cNvPr>
          <p:cNvSpPr txBox="1"/>
          <p:nvPr/>
        </p:nvSpPr>
        <p:spPr>
          <a:xfrm>
            <a:off x="6248400" y="2136338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she went and ____ down opposite him a good way off, about the distance of a bowshot, for she said, "Let me not look on the death of the child." And as she ____ opposite him, she lifted up her voice and wept. (Gen 21:16)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E3DDC-6254-4554-AE04-7D94C123E631}"/>
              </a:ext>
            </a:extLst>
          </p:cNvPr>
          <p:cNvSpPr txBox="1"/>
          <p:nvPr/>
        </p:nvSpPr>
        <p:spPr>
          <a:xfrm>
            <a:off x="3429000" y="5017899"/>
            <a:ext cx="1425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1BAD9C-FB6B-4A93-9255-7B6E1A1FF458}"/>
              </a:ext>
            </a:extLst>
          </p:cNvPr>
          <p:cNvSpPr txBox="1"/>
          <p:nvPr/>
        </p:nvSpPr>
        <p:spPr>
          <a:xfrm>
            <a:off x="176784" y="4279236"/>
            <a:ext cx="233781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Jeroboam's wife ____ so. She arose and went to Shiloh and came to the house of </a:t>
            </a:r>
            <a:r>
              <a:rPr lang="en-US" dirty="0" err="1"/>
              <a:t>Ahijah</a:t>
            </a:r>
            <a:r>
              <a:rPr lang="en-US" dirty="0"/>
              <a:t>. Now </a:t>
            </a:r>
            <a:r>
              <a:rPr lang="en-US" dirty="0" err="1"/>
              <a:t>Ahijah</a:t>
            </a:r>
            <a:r>
              <a:rPr lang="en-US" dirty="0"/>
              <a:t> could not see, for his eyes were dim because of his age. (1 Kings 14:4)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EB4C91-EFD5-4885-9F41-A591D7A18A4C}"/>
              </a:ext>
            </a:extLst>
          </p:cNvPr>
          <p:cNvSpPr txBox="1"/>
          <p:nvPr/>
        </p:nvSpPr>
        <p:spPr>
          <a:xfrm>
            <a:off x="4130743" y="2310311"/>
            <a:ext cx="143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4415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- feminine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As they were coming home, when David returned from striking down the Philistine, the women ____ of all the cities of Israel, singing and dancing, to meet King Saul, with tambourines, with songs of joy, and with musical instruments. (1</a:t>
            </a:r>
            <a:r>
              <a:rPr lang="he-IL" dirty="0"/>
              <a:t> </a:t>
            </a:r>
            <a:r>
              <a:rPr lang="en-US" dirty="0"/>
              <a:t>Sa 18:6)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2487168" y="1467859"/>
            <a:ext cx="1898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וַתֵּצֶאנָה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His daughter was </a:t>
            </a:r>
            <a:r>
              <a:rPr lang="en-US" dirty="0" err="1"/>
              <a:t>Sheerah</a:t>
            </a:r>
            <a:r>
              <a:rPr lang="en-US" dirty="0"/>
              <a:t>, who ____ both Lower and Upper Beth-</a:t>
            </a:r>
            <a:r>
              <a:rPr lang="en-US" dirty="0" err="1"/>
              <a:t>horon</a:t>
            </a:r>
            <a:r>
              <a:rPr lang="en-US" dirty="0"/>
              <a:t>, and </a:t>
            </a:r>
            <a:r>
              <a:rPr lang="en-US" dirty="0" err="1"/>
              <a:t>Uzzen-sheerah</a:t>
            </a:r>
            <a:r>
              <a:rPr lang="en-US" dirty="0"/>
              <a:t>. (1</a:t>
            </a:r>
            <a:r>
              <a:rPr lang="he-IL" dirty="0"/>
              <a:t> </a:t>
            </a:r>
            <a:r>
              <a:rPr lang="en-US" dirty="0"/>
              <a:t>Ch 7:24)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4982339" y="794415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EA2D1E-F140-4D01-85D2-8466318CE49A}"/>
              </a:ext>
            </a:extLst>
          </p:cNvPr>
          <p:cNvSpPr txBox="1"/>
          <p:nvPr/>
        </p:nvSpPr>
        <p:spPr>
          <a:xfrm>
            <a:off x="6248400" y="2136338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she went and ____ down opposite him a good way off, about the distance of a bowshot, for she said, "Let me not look on the death of the child." And as she ____ opposite him, she lifted up her voice and wept. (Gen 21:16)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E3DDC-6254-4554-AE04-7D94C123E631}"/>
              </a:ext>
            </a:extLst>
          </p:cNvPr>
          <p:cNvSpPr txBox="1"/>
          <p:nvPr/>
        </p:nvSpPr>
        <p:spPr>
          <a:xfrm>
            <a:off x="4730667" y="2895600"/>
            <a:ext cx="1425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1BAD9C-FB6B-4A93-9255-7B6E1A1FF458}"/>
              </a:ext>
            </a:extLst>
          </p:cNvPr>
          <p:cNvSpPr txBox="1"/>
          <p:nvPr/>
        </p:nvSpPr>
        <p:spPr>
          <a:xfrm>
            <a:off x="176784" y="4279236"/>
            <a:ext cx="233781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Jeroboam's wife ____ so. She arose and went to Shiloh and came to the house of </a:t>
            </a:r>
            <a:r>
              <a:rPr lang="en-US" dirty="0" err="1"/>
              <a:t>Ahijah</a:t>
            </a:r>
            <a:r>
              <a:rPr lang="en-US" dirty="0"/>
              <a:t>. Now </a:t>
            </a:r>
            <a:r>
              <a:rPr lang="en-US" dirty="0" err="1"/>
              <a:t>Ahijah</a:t>
            </a:r>
            <a:r>
              <a:rPr lang="en-US" dirty="0"/>
              <a:t> could not see, for his eyes were dim because of his age. (1 Kings 14:4)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EB4C91-EFD5-4885-9F41-A591D7A18A4C}"/>
              </a:ext>
            </a:extLst>
          </p:cNvPr>
          <p:cNvSpPr txBox="1"/>
          <p:nvPr/>
        </p:nvSpPr>
        <p:spPr>
          <a:xfrm>
            <a:off x="2955245" y="4115384"/>
            <a:ext cx="143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9039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- feminine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As they were coming home, when David returned from striking down the Philistine, the women ____ of all the cities of Israel, singing and dancing, to meet King Saul, with tambourines, with songs of joy, and with musical instruments. (1</a:t>
            </a:r>
            <a:r>
              <a:rPr lang="he-IL" dirty="0"/>
              <a:t> </a:t>
            </a:r>
            <a:r>
              <a:rPr lang="en-US" dirty="0"/>
              <a:t>Sa 18:6)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8AAD6-1A0E-4EE2-8B0C-4CAE9200757B}"/>
              </a:ext>
            </a:extLst>
          </p:cNvPr>
          <p:cNvSpPr txBox="1"/>
          <p:nvPr/>
        </p:nvSpPr>
        <p:spPr>
          <a:xfrm>
            <a:off x="2487168" y="1467859"/>
            <a:ext cx="1898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וַתֵּצֶאנָה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His daughter was </a:t>
            </a:r>
            <a:r>
              <a:rPr lang="en-US" dirty="0" err="1"/>
              <a:t>Sheerah</a:t>
            </a:r>
            <a:r>
              <a:rPr lang="en-US" dirty="0"/>
              <a:t>, who ____ both Lower and Upper Beth-</a:t>
            </a:r>
            <a:r>
              <a:rPr lang="en-US" dirty="0" err="1"/>
              <a:t>horon</a:t>
            </a:r>
            <a:r>
              <a:rPr lang="en-US" dirty="0"/>
              <a:t>, and </a:t>
            </a:r>
            <a:r>
              <a:rPr lang="en-US" dirty="0" err="1"/>
              <a:t>Uzzen-sheerah</a:t>
            </a:r>
            <a:r>
              <a:rPr lang="en-US" dirty="0"/>
              <a:t>. (1</a:t>
            </a:r>
            <a:r>
              <a:rPr lang="he-IL" dirty="0"/>
              <a:t> </a:t>
            </a:r>
            <a:r>
              <a:rPr lang="en-US" dirty="0"/>
              <a:t>Ch 7:24)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E8219-3B33-4C23-9AB4-FF080E740EB9}"/>
              </a:ext>
            </a:extLst>
          </p:cNvPr>
          <p:cNvSpPr txBox="1"/>
          <p:nvPr/>
        </p:nvSpPr>
        <p:spPr>
          <a:xfrm>
            <a:off x="4200791" y="1349355"/>
            <a:ext cx="65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צא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4982339" y="794415"/>
            <a:ext cx="1173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וַתִּבֶן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5158C6-7522-472F-B0C6-F0799B8EF9FF}"/>
              </a:ext>
            </a:extLst>
          </p:cNvPr>
          <p:cNvSpPr txBox="1"/>
          <p:nvPr/>
        </p:nvSpPr>
        <p:spPr>
          <a:xfrm>
            <a:off x="5582692" y="523279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בנ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EA2D1E-F140-4D01-85D2-8466318CE49A}"/>
              </a:ext>
            </a:extLst>
          </p:cNvPr>
          <p:cNvSpPr txBox="1"/>
          <p:nvPr/>
        </p:nvSpPr>
        <p:spPr>
          <a:xfrm>
            <a:off x="6248400" y="2136338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Then she went and ____ down opposite him a good way off, about the distance of a bowshot, for she said, "Let me not look on the death of the child." And as she ____ opposite him, she lifted up her voice and wept. (Gen 21:16)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E3DDC-6254-4554-AE04-7D94C123E631}"/>
              </a:ext>
            </a:extLst>
          </p:cNvPr>
          <p:cNvSpPr txBox="1"/>
          <p:nvPr/>
        </p:nvSpPr>
        <p:spPr>
          <a:xfrm>
            <a:off x="4730667" y="2895600"/>
            <a:ext cx="1425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61D61B-A60B-48EA-A646-79CE8ED8A444}"/>
              </a:ext>
            </a:extLst>
          </p:cNvPr>
          <p:cNvSpPr txBox="1"/>
          <p:nvPr/>
        </p:nvSpPr>
        <p:spPr>
          <a:xfrm>
            <a:off x="5565059" y="2624464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שב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1BAD9C-FB6B-4A93-9255-7B6E1A1FF458}"/>
              </a:ext>
            </a:extLst>
          </p:cNvPr>
          <p:cNvSpPr txBox="1"/>
          <p:nvPr/>
        </p:nvSpPr>
        <p:spPr>
          <a:xfrm>
            <a:off x="176784" y="4279236"/>
            <a:ext cx="233781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Jeroboam's wife ____ so. She arose and went to Shiloh and came to the house of </a:t>
            </a:r>
            <a:r>
              <a:rPr lang="en-US" dirty="0" err="1"/>
              <a:t>Ahijah</a:t>
            </a:r>
            <a:r>
              <a:rPr lang="en-US" dirty="0"/>
              <a:t>. Now </a:t>
            </a:r>
            <a:r>
              <a:rPr lang="en-US" dirty="0" err="1"/>
              <a:t>Ahijah</a:t>
            </a:r>
            <a:r>
              <a:rPr lang="en-US" dirty="0"/>
              <a:t> could not see, for his eyes were dim because of his age. (1 Kings 14:4)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EB4C91-EFD5-4885-9F41-A591D7A18A4C}"/>
              </a:ext>
            </a:extLst>
          </p:cNvPr>
          <p:cNvSpPr txBox="1"/>
          <p:nvPr/>
        </p:nvSpPr>
        <p:spPr>
          <a:xfrm>
            <a:off x="2955245" y="4115384"/>
            <a:ext cx="143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וַתַּעַשׂ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0EC868-A5AA-4C77-A4EE-3AF0D9E5EB64}"/>
              </a:ext>
            </a:extLst>
          </p:cNvPr>
          <p:cNvSpPr txBox="1"/>
          <p:nvPr/>
        </p:nvSpPr>
        <p:spPr>
          <a:xfrm>
            <a:off x="4152701" y="3996880"/>
            <a:ext cx="700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עש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2661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 person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 ____ by night by the Valley Gate to the Dragon Spring and to the Dung Gate, and I inspected the walls of Jerusalem that were broken down and its gates that had been destroyed by fire.</a:t>
            </a:r>
          </a:p>
          <a:p>
            <a:r>
              <a:rPr lang="en-US" dirty="0"/>
              <a:t>(</a:t>
            </a:r>
            <a:r>
              <a:rPr lang="en-US" dirty="0" err="1"/>
              <a:t>Neh</a:t>
            </a:r>
            <a:r>
              <a:rPr lang="en-US" dirty="0"/>
              <a:t> 2:13)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our fathers went down to Egypt, and we ____ in Egypt a long time. And the Egyptians dealt harshly with us and our fathers.</a:t>
            </a:r>
          </a:p>
          <a:p>
            <a:r>
              <a:rPr lang="en-US" dirty="0"/>
              <a:t>(Num 20:15)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4430680" y="3155049"/>
            <a:ext cx="1260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19F320-8367-4BA1-8DB9-5A8D0F8010F9}"/>
              </a:ext>
            </a:extLst>
          </p:cNvPr>
          <p:cNvSpPr txBox="1"/>
          <p:nvPr/>
        </p:nvSpPr>
        <p:spPr>
          <a:xfrm>
            <a:off x="6248400" y="2597105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I went up the mountain to receive the tablets of stone, the tablets of the covenant that the LORD made with you, I ____ on the mountain forty days and forty nights. I neither ate bread nor drank water. (</a:t>
            </a:r>
            <a:r>
              <a:rPr lang="en-US" dirty="0" err="1"/>
              <a:t>Deut</a:t>
            </a:r>
            <a:r>
              <a:rPr lang="en-US" dirty="0"/>
              <a:t> 9:9)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47842-1342-4662-A62A-75582374CAA2}"/>
              </a:ext>
            </a:extLst>
          </p:cNvPr>
          <p:cNvSpPr txBox="1"/>
          <p:nvPr/>
        </p:nvSpPr>
        <p:spPr>
          <a:xfrm>
            <a:off x="3684835" y="1071587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וָאֵשֵׁב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AA7602-0E12-4BE0-861F-C1EAD492CED7}"/>
              </a:ext>
            </a:extLst>
          </p:cNvPr>
          <p:cNvSpPr txBox="1"/>
          <p:nvPr/>
        </p:nvSpPr>
        <p:spPr>
          <a:xfrm>
            <a:off x="176784" y="3986046"/>
            <a:ext cx="233781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So I ____ an ark of acacia wood, and cut two tablets of stone like the first, and went up the mountain with the two tablets in my hand. (</a:t>
            </a:r>
            <a:r>
              <a:rPr lang="en-US" dirty="0" err="1"/>
              <a:t>Deut</a:t>
            </a:r>
            <a:r>
              <a:rPr lang="en-US" dirty="0"/>
              <a:t> 10:3)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59A29A-D620-4039-B183-73E8586FEDB5}"/>
              </a:ext>
            </a:extLst>
          </p:cNvPr>
          <p:cNvSpPr txBox="1"/>
          <p:nvPr/>
        </p:nvSpPr>
        <p:spPr>
          <a:xfrm>
            <a:off x="4191000" y="5182368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738565-F426-43F4-813D-58A863CDC75C}"/>
              </a:ext>
            </a:extLst>
          </p:cNvPr>
          <p:cNvSpPr txBox="1"/>
          <p:nvPr/>
        </p:nvSpPr>
        <p:spPr>
          <a:xfrm>
            <a:off x="2927535" y="4026946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וַאֵצְאָה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0DF7E0-1DC5-410E-A68A-F069EB85B564}"/>
              </a:ext>
            </a:extLst>
          </p:cNvPr>
          <p:cNvSpPr txBox="1"/>
          <p:nvPr/>
        </p:nvSpPr>
        <p:spPr>
          <a:xfrm>
            <a:off x="6248400" y="5346775"/>
            <a:ext cx="2819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 we ____ the wall. And all the wall was joined together to half its height, for the people had a mind to work. (</a:t>
            </a:r>
            <a:r>
              <a:rPr lang="en-US" dirty="0" err="1"/>
              <a:t>Neh</a:t>
            </a:r>
            <a:r>
              <a:rPr lang="en-US" dirty="0"/>
              <a:t> 4:6)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2EBAC-5721-451A-8F33-54B7291334E1}"/>
              </a:ext>
            </a:extLst>
          </p:cNvPr>
          <p:cNvSpPr txBox="1"/>
          <p:nvPr/>
        </p:nvSpPr>
        <p:spPr>
          <a:xfrm>
            <a:off x="3269858" y="2226719"/>
            <a:ext cx="1412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וַנִּבְנֶה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8345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 person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 ____ by night by the Valley Gate to the Dragon Spring and to the Dung Gate, and I inspected the walls of Jerusalem that were broken down and its gates that had been destroyed by fire.</a:t>
            </a:r>
          </a:p>
          <a:p>
            <a:r>
              <a:rPr lang="en-US" dirty="0"/>
              <a:t>(</a:t>
            </a:r>
            <a:r>
              <a:rPr lang="en-US" dirty="0" err="1"/>
              <a:t>Neh</a:t>
            </a:r>
            <a:r>
              <a:rPr lang="en-US" dirty="0"/>
              <a:t> 2:13)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our fathers went down to Egypt, and we ____ in Egypt a long time. And the Egyptians dealt harshly with us and our fathers.</a:t>
            </a:r>
          </a:p>
          <a:p>
            <a:r>
              <a:rPr lang="en-US" dirty="0"/>
              <a:t>(Num 20:15)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4895777" y="794415"/>
            <a:ext cx="1260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19F320-8367-4BA1-8DB9-5A8D0F8010F9}"/>
              </a:ext>
            </a:extLst>
          </p:cNvPr>
          <p:cNvSpPr txBox="1"/>
          <p:nvPr/>
        </p:nvSpPr>
        <p:spPr>
          <a:xfrm>
            <a:off x="6248400" y="2597105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I went up the mountain to receive the tablets of stone, the tablets of the covenant that the LORD made with you, I ____ on the mountain forty days and forty nights. I neither ate bread nor drank water. (</a:t>
            </a:r>
            <a:r>
              <a:rPr lang="en-US" dirty="0" err="1"/>
              <a:t>Deut</a:t>
            </a:r>
            <a:r>
              <a:rPr lang="en-US" dirty="0"/>
              <a:t> 9:9)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47842-1342-4662-A62A-75582374CAA2}"/>
              </a:ext>
            </a:extLst>
          </p:cNvPr>
          <p:cNvSpPr txBox="1"/>
          <p:nvPr/>
        </p:nvSpPr>
        <p:spPr>
          <a:xfrm>
            <a:off x="4732270" y="3538580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וָאֵשֵׁב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AA7602-0E12-4BE0-861F-C1EAD492CED7}"/>
              </a:ext>
            </a:extLst>
          </p:cNvPr>
          <p:cNvSpPr txBox="1"/>
          <p:nvPr/>
        </p:nvSpPr>
        <p:spPr>
          <a:xfrm>
            <a:off x="176784" y="3986046"/>
            <a:ext cx="233781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So I ____ an ark of acacia wood, and cut two tablets of stone like the first, and went up the mountain with the two tablets in my hand. (</a:t>
            </a:r>
            <a:r>
              <a:rPr lang="en-US" dirty="0" err="1"/>
              <a:t>Deut</a:t>
            </a:r>
            <a:r>
              <a:rPr lang="en-US" dirty="0"/>
              <a:t> 10:3)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59A29A-D620-4039-B183-73E8586FEDB5}"/>
              </a:ext>
            </a:extLst>
          </p:cNvPr>
          <p:cNvSpPr txBox="1"/>
          <p:nvPr/>
        </p:nvSpPr>
        <p:spPr>
          <a:xfrm>
            <a:off x="2514600" y="3916842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738565-F426-43F4-813D-58A863CDC75C}"/>
              </a:ext>
            </a:extLst>
          </p:cNvPr>
          <p:cNvSpPr txBox="1"/>
          <p:nvPr/>
        </p:nvSpPr>
        <p:spPr>
          <a:xfrm>
            <a:off x="2438400" y="785271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וַאֵצְאָה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0DF7E0-1DC5-410E-A68A-F069EB85B564}"/>
              </a:ext>
            </a:extLst>
          </p:cNvPr>
          <p:cNvSpPr txBox="1"/>
          <p:nvPr/>
        </p:nvSpPr>
        <p:spPr>
          <a:xfrm>
            <a:off x="6248400" y="5346775"/>
            <a:ext cx="2819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 we ____ the wall. And all the wall was joined together to half its height, for the people had a mind to work. (</a:t>
            </a:r>
            <a:r>
              <a:rPr lang="en-US" dirty="0" err="1"/>
              <a:t>Neh</a:t>
            </a:r>
            <a:r>
              <a:rPr lang="en-US" dirty="0"/>
              <a:t> 4:6)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2EBAC-5721-451A-8F33-54B7291334E1}"/>
              </a:ext>
            </a:extLst>
          </p:cNvPr>
          <p:cNvSpPr txBox="1"/>
          <p:nvPr/>
        </p:nvSpPr>
        <p:spPr>
          <a:xfrm>
            <a:off x="4743492" y="5288333"/>
            <a:ext cx="1412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וַנִּבְנֶה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105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3rd masculine plural </a:t>
            </a:r>
            <a:r>
              <a:rPr lang="en-US" dirty="0" err="1"/>
              <a:t>wayyiqtol</a:t>
            </a:r>
            <a:r>
              <a:rPr lang="en-US" dirty="0"/>
              <a:t> and </a:t>
            </a:r>
            <a:r>
              <a:rPr lang="en-US" dirty="0" err="1"/>
              <a:t>qatal</a:t>
            </a:r>
            <a:r>
              <a:rPr lang="en-US" dirty="0"/>
              <a:t> verbs.</a:t>
            </a:r>
          </a:p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in third heh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/>
              <a:t>] roots.</a:t>
            </a:r>
          </a:p>
          <a:p>
            <a:r>
              <a:rPr lang="en-US" dirty="0"/>
              <a:t>masculine plural nouns in the construct state.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9231" y="1447800"/>
            <a:ext cx="104227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32287" y="254242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4737" y="3657599"/>
            <a:ext cx="27067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</p:spTree>
    <p:extLst>
      <p:ext uri="{BB962C8B-B14F-4D97-AF65-F5344CB8AC3E}">
        <p14:creationId xmlns:p14="http://schemas.microsoft.com/office/powerpoint/2010/main" val="1299219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EAD6AD03-4DEC-46D8-8509-63D12348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Examples – 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 person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39D7F-9F01-447E-9F37-602E62EC4774}"/>
              </a:ext>
            </a:extLst>
          </p:cNvPr>
          <p:cNvSpPr txBox="1"/>
          <p:nvPr/>
        </p:nvSpPr>
        <p:spPr>
          <a:xfrm>
            <a:off x="176784" y="677167"/>
            <a:ext cx="23378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 ____ by night by the Valley Gate to the Dragon Spring and to the Dung Gate, and I inspected the walls of Jerusalem that were broken down and its gates that had been destroyed by fire.</a:t>
            </a:r>
          </a:p>
          <a:p>
            <a:r>
              <a:rPr lang="en-US" dirty="0"/>
              <a:t>(</a:t>
            </a:r>
            <a:r>
              <a:rPr lang="en-US" dirty="0" err="1"/>
              <a:t>Neh</a:t>
            </a:r>
            <a:r>
              <a:rPr lang="en-US" dirty="0"/>
              <a:t> 2:13)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1225E2-C28A-4736-9B3A-9B132C1BED69}"/>
              </a:ext>
            </a:extLst>
          </p:cNvPr>
          <p:cNvSpPr txBox="1"/>
          <p:nvPr/>
        </p:nvSpPr>
        <p:spPr>
          <a:xfrm>
            <a:off x="6248400" y="683029"/>
            <a:ext cx="2819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our fathers went down to Egypt, and we ____ in Egypt a long time. And the Egyptians dealt harshly with us and our fathers.</a:t>
            </a:r>
          </a:p>
          <a:p>
            <a:r>
              <a:rPr lang="en-US" dirty="0"/>
              <a:t>(Num 20:15)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E71B4-D1DA-4B40-8178-23DD8DDF3676}"/>
              </a:ext>
            </a:extLst>
          </p:cNvPr>
          <p:cNvSpPr txBox="1"/>
          <p:nvPr/>
        </p:nvSpPr>
        <p:spPr>
          <a:xfrm>
            <a:off x="4895777" y="794415"/>
            <a:ext cx="1260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וַנֵּשֶׁב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5158C6-7522-472F-B0C6-F0799B8EF9FF}"/>
              </a:ext>
            </a:extLst>
          </p:cNvPr>
          <p:cNvSpPr txBox="1"/>
          <p:nvPr/>
        </p:nvSpPr>
        <p:spPr>
          <a:xfrm>
            <a:off x="5565059" y="523279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שב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19F320-8367-4BA1-8DB9-5A8D0F8010F9}"/>
              </a:ext>
            </a:extLst>
          </p:cNvPr>
          <p:cNvSpPr txBox="1"/>
          <p:nvPr/>
        </p:nvSpPr>
        <p:spPr>
          <a:xfrm>
            <a:off x="6248400" y="2597105"/>
            <a:ext cx="28194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I went up the mountain to receive the tablets of stone, the tablets of the covenant that the LORD made with you, I ____ on the mountain forty days and forty nights. I neither ate bread nor drank water. (</a:t>
            </a:r>
            <a:r>
              <a:rPr lang="en-US" dirty="0" err="1"/>
              <a:t>Deut</a:t>
            </a:r>
            <a:r>
              <a:rPr lang="en-US" dirty="0"/>
              <a:t> 9:9)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47842-1342-4662-A62A-75582374CAA2}"/>
              </a:ext>
            </a:extLst>
          </p:cNvPr>
          <p:cNvSpPr txBox="1"/>
          <p:nvPr/>
        </p:nvSpPr>
        <p:spPr>
          <a:xfrm>
            <a:off x="4732270" y="3538580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וָאֵשֵׁב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A277E6-7752-43A5-981C-EB7B00EBAE7F}"/>
              </a:ext>
            </a:extLst>
          </p:cNvPr>
          <p:cNvSpPr txBox="1"/>
          <p:nvPr/>
        </p:nvSpPr>
        <p:spPr>
          <a:xfrm>
            <a:off x="5565059" y="3267444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שב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AA7602-0E12-4BE0-861F-C1EAD492CED7}"/>
              </a:ext>
            </a:extLst>
          </p:cNvPr>
          <p:cNvSpPr txBox="1"/>
          <p:nvPr/>
        </p:nvSpPr>
        <p:spPr>
          <a:xfrm>
            <a:off x="176784" y="3986046"/>
            <a:ext cx="233781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So I ____ an ark of acacia wood, and cut two tablets of stone like the first, and went up the mountain with the two tablets in my hand. (</a:t>
            </a:r>
            <a:r>
              <a:rPr lang="en-US" dirty="0" err="1"/>
              <a:t>Deut</a:t>
            </a:r>
            <a:r>
              <a:rPr lang="en-US" dirty="0"/>
              <a:t> 10:3)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59A29A-D620-4039-B183-73E8586FEDB5}"/>
              </a:ext>
            </a:extLst>
          </p:cNvPr>
          <p:cNvSpPr txBox="1"/>
          <p:nvPr/>
        </p:nvSpPr>
        <p:spPr>
          <a:xfrm>
            <a:off x="2514600" y="3916842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וַאַעַשׂ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12D376-BAA0-463D-A168-82E021E3B01B}"/>
              </a:ext>
            </a:extLst>
          </p:cNvPr>
          <p:cNvSpPr txBox="1"/>
          <p:nvPr/>
        </p:nvSpPr>
        <p:spPr>
          <a:xfrm>
            <a:off x="3609464" y="3798338"/>
            <a:ext cx="806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עש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738565-F426-43F4-813D-58A863CDC75C}"/>
              </a:ext>
            </a:extLst>
          </p:cNvPr>
          <p:cNvSpPr txBox="1"/>
          <p:nvPr/>
        </p:nvSpPr>
        <p:spPr>
          <a:xfrm>
            <a:off x="2438400" y="785271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וַאֵצְאָה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024F53-C95A-4D4C-ACDA-A66585E0CE68}"/>
              </a:ext>
            </a:extLst>
          </p:cNvPr>
          <p:cNvSpPr txBox="1"/>
          <p:nvPr/>
        </p:nvSpPr>
        <p:spPr>
          <a:xfrm>
            <a:off x="3943632" y="666767"/>
            <a:ext cx="65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צא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0DF7E0-1DC5-410E-A68A-F069EB85B564}"/>
              </a:ext>
            </a:extLst>
          </p:cNvPr>
          <p:cNvSpPr txBox="1"/>
          <p:nvPr/>
        </p:nvSpPr>
        <p:spPr>
          <a:xfrm>
            <a:off x="6248400" y="5346775"/>
            <a:ext cx="2819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 we ____ the wall. And all the wall was joined together to half its height, for the people had a mind to work. (</a:t>
            </a:r>
            <a:r>
              <a:rPr lang="en-US" dirty="0" err="1"/>
              <a:t>Neh</a:t>
            </a:r>
            <a:r>
              <a:rPr lang="en-US" dirty="0"/>
              <a:t> 4:6)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2EBAC-5721-451A-8F33-54B7291334E1}"/>
              </a:ext>
            </a:extLst>
          </p:cNvPr>
          <p:cNvSpPr txBox="1"/>
          <p:nvPr/>
        </p:nvSpPr>
        <p:spPr>
          <a:xfrm>
            <a:off x="4743492" y="5288333"/>
            <a:ext cx="1412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4800" dirty="0">
                <a:latin typeface="SBL Hebrew" panose="02000000000000000000" pitchFamily="2" charset="-79"/>
                <a:cs typeface="SBL Hebrew" panose="02000000000000000000" pitchFamily="2" charset="-79"/>
              </a:rPr>
              <a:t>וַנִּבְנֶה</a:t>
            </a:r>
            <a:endParaRPr lang="en-US" sz="4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34BE02-03A4-4BDC-AC5E-23455A995704}"/>
              </a:ext>
            </a:extLst>
          </p:cNvPr>
          <p:cNvSpPr txBox="1"/>
          <p:nvPr/>
        </p:nvSpPr>
        <p:spPr>
          <a:xfrm>
            <a:off x="5582692" y="5017197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בנ</a:t>
            </a:r>
            <a:r>
              <a:rPr lang="he-IL" sz="2800" dirty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2198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721734" y="-152400"/>
            <a:ext cx="242226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Masculine plural ending in a construct chain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1142999"/>
          </a:xfrm>
        </p:spPr>
        <p:txBody>
          <a:bodyPr>
            <a:normAutofit/>
          </a:bodyPr>
          <a:lstStyle/>
          <a:p>
            <a:r>
              <a:rPr lang="en-US" sz="2400" dirty="0"/>
              <a:t>Try and find the construct chain in this sentence.</a:t>
            </a:r>
          </a:p>
          <a:p>
            <a:r>
              <a:rPr lang="en-US" sz="2400" dirty="0"/>
              <a:t>Which part is the construct and the absolute?</a:t>
            </a:r>
          </a:p>
        </p:txBody>
      </p:sp>
    </p:spTree>
    <p:extLst>
      <p:ext uri="{BB962C8B-B14F-4D97-AF65-F5344CB8AC3E}">
        <p14:creationId xmlns:p14="http://schemas.microsoft.com/office/powerpoint/2010/main" val="512700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Masculine plural ending in a construct chain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1142999"/>
          </a:xfrm>
        </p:spPr>
        <p:txBody>
          <a:bodyPr>
            <a:normAutofit/>
          </a:bodyPr>
          <a:lstStyle/>
          <a:p>
            <a:r>
              <a:rPr lang="en-US" sz="2400" dirty="0"/>
              <a:t>Try and find the construct chain in this sentence.</a:t>
            </a:r>
          </a:p>
          <a:p>
            <a:r>
              <a:rPr lang="en-US" sz="2400" dirty="0"/>
              <a:t>Which part is the </a:t>
            </a:r>
            <a:r>
              <a:rPr lang="en-US" sz="2400" dirty="0">
                <a:solidFill>
                  <a:srgbClr val="FF0000"/>
                </a:solidFill>
              </a:rPr>
              <a:t>construct</a:t>
            </a:r>
            <a:r>
              <a:rPr lang="en-US" sz="2400" dirty="0"/>
              <a:t> and the </a:t>
            </a:r>
            <a:r>
              <a:rPr lang="en-US" sz="2400" dirty="0">
                <a:solidFill>
                  <a:srgbClr val="0000FF"/>
                </a:solidFill>
              </a:rPr>
              <a:t>absolute</a:t>
            </a:r>
            <a:r>
              <a:rPr lang="en-US" sz="2400" dirty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1734" y="-152400"/>
            <a:ext cx="242226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  <p:sp>
        <p:nvSpPr>
          <p:cNvPr id="3" name="Freeform 2"/>
          <p:cNvSpPr/>
          <p:nvPr/>
        </p:nvSpPr>
        <p:spPr>
          <a:xfrm>
            <a:off x="3629025" y="1733550"/>
            <a:ext cx="3789054" cy="1640689"/>
          </a:xfrm>
          <a:custGeom>
            <a:avLst/>
            <a:gdLst>
              <a:gd name="connsiteX0" fmla="*/ 0 w 3789054"/>
              <a:gd name="connsiteY0" fmla="*/ 1085850 h 1640689"/>
              <a:gd name="connsiteX1" fmla="*/ 3400425 w 3789054"/>
              <a:gd name="connsiteY1" fmla="*/ 1590675 h 1640689"/>
              <a:gd name="connsiteX2" fmla="*/ 3571875 w 3789054"/>
              <a:gd name="connsiteY2" fmla="*/ 0 h 164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9054" h="1640689">
                <a:moveTo>
                  <a:pt x="0" y="1085850"/>
                </a:moveTo>
                <a:cubicBezTo>
                  <a:pt x="1402556" y="1428750"/>
                  <a:pt x="2805113" y="1771650"/>
                  <a:pt x="3400425" y="1590675"/>
                </a:cubicBezTo>
                <a:cubicBezTo>
                  <a:pt x="3995737" y="1409700"/>
                  <a:pt x="3783806" y="704850"/>
                  <a:pt x="3571875" y="0"/>
                </a:cubicBezTo>
              </a:path>
            </a:pathLst>
          </a:custGeom>
          <a:noFill/>
          <a:ln w="952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34075" y="1666875"/>
            <a:ext cx="1228724" cy="1340335"/>
          </a:xfrm>
          <a:custGeom>
            <a:avLst/>
            <a:gdLst>
              <a:gd name="connsiteX0" fmla="*/ 0 w 1228724"/>
              <a:gd name="connsiteY0" fmla="*/ 1114425 h 1340335"/>
              <a:gd name="connsiteX1" fmla="*/ 228600 w 1228724"/>
              <a:gd name="connsiteY1" fmla="*/ 1323975 h 1340335"/>
              <a:gd name="connsiteX2" fmla="*/ 838200 w 1228724"/>
              <a:gd name="connsiteY2" fmla="*/ 1295400 h 1340335"/>
              <a:gd name="connsiteX3" fmla="*/ 1171575 w 1228724"/>
              <a:gd name="connsiteY3" fmla="*/ 1047750 h 1340335"/>
              <a:gd name="connsiteX4" fmla="*/ 1219200 w 1228724"/>
              <a:gd name="connsiteY4" fmla="*/ 638175 h 1340335"/>
              <a:gd name="connsiteX5" fmla="*/ 1066800 w 1228724"/>
              <a:gd name="connsiteY5" fmla="*/ 257175 h 1340335"/>
              <a:gd name="connsiteX6" fmla="*/ 857250 w 1228724"/>
              <a:gd name="connsiteY6" fmla="*/ 0 h 134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724" h="1340335">
                <a:moveTo>
                  <a:pt x="0" y="1114425"/>
                </a:moveTo>
                <a:cubicBezTo>
                  <a:pt x="44450" y="1204119"/>
                  <a:pt x="88900" y="1293813"/>
                  <a:pt x="228600" y="1323975"/>
                </a:cubicBezTo>
                <a:cubicBezTo>
                  <a:pt x="368300" y="1354137"/>
                  <a:pt x="681038" y="1341437"/>
                  <a:pt x="838200" y="1295400"/>
                </a:cubicBezTo>
                <a:cubicBezTo>
                  <a:pt x="995362" y="1249363"/>
                  <a:pt x="1108075" y="1157288"/>
                  <a:pt x="1171575" y="1047750"/>
                </a:cubicBezTo>
                <a:cubicBezTo>
                  <a:pt x="1235075" y="938212"/>
                  <a:pt x="1236662" y="769937"/>
                  <a:pt x="1219200" y="638175"/>
                </a:cubicBezTo>
                <a:cubicBezTo>
                  <a:pt x="1201738" y="506413"/>
                  <a:pt x="1127125" y="363537"/>
                  <a:pt x="1066800" y="257175"/>
                </a:cubicBezTo>
                <a:cubicBezTo>
                  <a:pt x="1006475" y="150813"/>
                  <a:pt x="931862" y="75406"/>
                  <a:pt x="857250" y="0"/>
                </a:cubicBezTo>
              </a:path>
            </a:pathLst>
          </a:custGeom>
          <a:noFill/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53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Masculine plural ending in a construct chain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30851"/>
              </p:ext>
            </p:extLst>
          </p:nvPr>
        </p:nvGraphicFramePr>
        <p:xfrm>
          <a:off x="838200" y="1915160"/>
          <a:ext cx="7391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CONSTRUCT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בָּנִים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בְּנֵי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דְּבָרִים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דִּבְרֵי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21734" y="-152400"/>
            <a:ext cx="242226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</p:spTree>
    <p:extLst>
      <p:ext uri="{BB962C8B-B14F-4D97-AF65-F5344CB8AC3E}">
        <p14:creationId xmlns:p14="http://schemas.microsoft.com/office/powerpoint/2010/main" val="1803168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Masculine plural ending in a construct chain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10754"/>
              </p:ext>
            </p:extLst>
          </p:nvPr>
        </p:nvGraphicFramePr>
        <p:xfrm>
          <a:off x="838200" y="1915160"/>
          <a:ext cx="7391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CONSTRUCT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בָּנִים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בְּנֵי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דְּבָרִים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דִּבְרֵי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381000" y="4724400"/>
            <a:ext cx="874395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Hebrew nouns have Definiteness, Gender, Number, and State.</a:t>
            </a:r>
          </a:p>
          <a:p>
            <a:pPr lvl="1"/>
            <a:r>
              <a:rPr lang="en-US" sz="2000" dirty="0"/>
              <a:t>Absolute state and Construct state</a:t>
            </a:r>
          </a:p>
          <a:p>
            <a:r>
              <a:rPr lang="en-US" sz="2400" dirty="0"/>
              <a:t>Construct state is used </a:t>
            </a:r>
          </a:p>
          <a:p>
            <a:pPr lvl="1"/>
            <a:r>
              <a:rPr lang="en-US" sz="2000" dirty="0"/>
              <a:t>in construct chains </a:t>
            </a:r>
          </a:p>
          <a:p>
            <a:pPr lvl="1"/>
            <a:r>
              <a:rPr lang="en-US" sz="2000" dirty="0"/>
              <a:t>when adding suffixes, e.g. “son” is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בֵּן</a:t>
            </a:r>
            <a:r>
              <a:rPr lang="en-US" sz="2000" dirty="0"/>
              <a:t> while “his son” is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בְּנוֹ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1734" y="-152400"/>
            <a:ext cx="242226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</p:spTree>
    <p:extLst>
      <p:ext uri="{BB962C8B-B14F-4D97-AF65-F5344CB8AC3E}">
        <p14:creationId xmlns:p14="http://schemas.microsoft.com/office/powerpoint/2010/main" val="1768207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Vowel Shortening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77274"/>
              </p:ext>
            </p:extLst>
          </p:nvPr>
        </p:nvGraphicFramePr>
        <p:xfrm>
          <a:off x="838200" y="1915160"/>
          <a:ext cx="7391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PLURAL CONSTRUCT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בָּנִים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בְּנֵי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דְּבָרִים</a:t>
                      </a:r>
                      <a:endParaRPr lang="en-US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דִּבְרֵי</a:t>
                      </a:r>
                      <a:endParaRPr lang="en-US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אֱלֹהִים</a:t>
                      </a:r>
                      <a:endParaRPr lang="en-US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אֱלֹהֵי</a:t>
                      </a:r>
                      <a:endParaRPr lang="en-US" sz="4400" dirty="0">
                        <a:solidFill>
                          <a:schemeClr val="bg1">
                            <a:lumMod val="6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381000" y="4648200"/>
            <a:ext cx="874395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Vowels shorten </a:t>
            </a:r>
            <a:r>
              <a:rPr lang="en-US" sz="1800" dirty="0"/>
              <a:t>(see chart on page 37 of </a:t>
            </a:r>
            <a:r>
              <a:rPr lang="en-US" sz="1800" dirty="0" err="1"/>
              <a:t>Rocine</a:t>
            </a:r>
            <a:r>
              <a:rPr lang="en-US" sz="1800" dirty="0"/>
              <a:t>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“son” is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בֵּן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(absolute) while “his son” is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בְּנ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endParaRPr 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“Shem was the son of 100 years” is </a:t>
            </a:r>
            <a:r>
              <a:rPr lang="he-IL" dirty="0"/>
              <a:t>‏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שֵׁם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בֶּן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־מְאַ֣ת שָׁנָ֔ה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“sons” is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בָּנִים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(absolute) while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(construct)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57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Vowel Shortening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בְּנֵי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1600200"/>
          </a:xfrm>
        </p:spPr>
        <p:txBody>
          <a:bodyPr>
            <a:normAutofit/>
          </a:bodyPr>
          <a:lstStyle/>
          <a:p>
            <a:r>
              <a:rPr lang="en-US" sz="2400" dirty="0"/>
              <a:t>For more detail on the construct relationship, including changes to the construct ending and vowels, see Animated Hebrew lecture 12.</a:t>
            </a:r>
          </a:p>
        </p:txBody>
      </p:sp>
    </p:spTree>
    <p:extLst>
      <p:ext uri="{BB962C8B-B14F-4D97-AF65-F5344CB8AC3E}">
        <p14:creationId xmlns:p14="http://schemas.microsoft.com/office/powerpoint/2010/main" val="259952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3rd masculine plural </a:t>
            </a:r>
            <a:r>
              <a:rPr lang="en-US" dirty="0" err="1"/>
              <a:t>wayyiqtol</a:t>
            </a:r>
            <a:r>
              <a:rPr lang="en-US" dirty="0"/>
              <a:t> and </a:t>
            </a:r>
            <a:r>
              <a:rPr lang="en-US" dirty="0" err="1"/>
              <a:t>qatal</a:t>
            </a:r>
            <a:r>
              <a:rPr lang="en-US" dirty="0"/>
              <a:t> verbs.</a:t>
            </a:r>
          </a:p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in third heh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/>
              <a:t>] roots.</a:t>
            </a:r>
          </a:p>
          <a:p>
            <a:r>
              <a:rPr lang="en-US" dirty="0"/>
              <a:t>masculine plural nouns in the construct state.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9231" y="1447800"/>
            <a:ext cx="104227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32287" y="254242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4737" y="3657599"/>
            <a:ext cx="27067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mp</a:t>
            </a:r>
            <a:r>
              <a:rPr lang="en-US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construct</a:t>
            </a:r>
          </a:p>
        </p:txBody>
      </p:sp>
      <p:sp>
        <p:nvSpPr>
          <p:cNvPr id="7" name="Oval 6"/>
          <p:cNvSpPr/>
          <p:nvPr/>
        </p:nvSpPr>
        <p:spPr>
          <a:xfrm>
            <a:off x="7543800" y="914400"/>
            <a:ext cx="1752600" cy="2667000"/>
          </a:xfrm>
          <a:prstGeom prst="ellipse">
            <a:avLst/>
          </a:prstGeom>
          <a:noFill/>
          <a:ln w="88900">
            <a:solidFill>
              <a:schemeClr val="accent2">
                <a:satMod val="1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3429000"/>
            <a:ext cx="3396544" cy="1371601"/>
          </a:xfrm>
          <a:prstGeom prst="ellipse">
            <a:avLst/>
          </a:prstGeom>
          <a:noFill/>
          <a:ln w="8890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4685" y="622012"/>
            <a:ext cx="1108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verbs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4572000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nouns</a:t>
            </a:r>
          </a:p>
        </p:txBody>
      </p:sp>
    </p:spTree>
    <p:extLst>
      <p:ext uri="{BB962C8B-B14F-4D97-AF65-F5344CB8AC3E}">
        <p14:creationId xmlns:p14="http://schemas.microsoft.com/office/powerpoint/2010/main" val="192378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r>
              <a:rPr lang="en-US" dirty="0"/>
              <a:t>Can you find the </a:t>
            </a:r>
            <a:r>
              <a:rPr lang="en-US" dirty="0" err="1"/>
              <a:t>wayyiqtols</a:t>
            </a:r>
            <a:r>
              <a:rPr lang="en-US" dirty="0"/>
              <a:t>?</a:t>
            </a:r>
          </a:p>
          <a:p>
            <a:r>
              <a:rPr lang="en-US" dirty="0"/>
              <a:t>Can you find the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/>
              <a:t>?</a:t>
            </a:r>
          </a:p>
          <a:p>
            <a:r>
              <a:rPr lang="en-US" dirty="0"/>
              <a:t>What other words do we already know?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וַיַּעֲשׂוּ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288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יֵּלְכוּ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יַּעֲשׂוּ בְּנֵי יִשְׂרָאֵל כַּאֲשֶׁר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צִוָּה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r>
              <a:rPr lang="en-US" dirty="0"/>
              <a:t>Can you find the </a:t>
            </a:r>
            <a:r>
              <a:rPr lang="en-US" dirty="0" err="1">
                <a:solidFill>
                  <a:srgbClr val="FF00FF"/>
                </a:solidFill>
              </a:rPr>
              <a:t>wayyiqtols</a:t>
            </a:r>
            <a:r>
              <a:rPr lang="en-US" dirty="0"/>
              <a:t>?</a:t>
            </a:r>
          </a:p>
          <a:p>
            <a:r>
              <a:rPr lang="en-US" dirty="0"/>
              <a:t>Can you find the </a:t>
            </a:r>
            <a:r>
              <a:rPr lang="en-US" dirty="0" err="1">
                <a:solidFill>
                  <a:srgbClr val="0000FF"/>
                </a:solidFill>
              </a:rPr>
              <a:t>Piel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qatal</a:t>
            </a:r>
            <a:r>
              <a:rPr lang="en-US" dirty="0"/>
              <a:t>?</a:t>
            </a:r>
          </a:p>
          <a:p>
            <a:r>
              <a:rPr lang="en-US" dirty="0"/>
              <a:t>What other words do we already know?</a:t>
            </a:r>
          </a:p>
        </p:txBody>
      </p:sp>
    </p:spTree>
    <p:extLst>
      <p:ext uri="{BB962C8B-B14F-4D97-AF65-F5344CB8AC3E}">
        <p14:creationId xmlns:p14="http://schemas.microsoft.com/office/powerpoint/2010/main" val="252852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Third person, masculine plural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657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dirty="0"/>
              <a:t> prefix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and masculine</a:t>
            </a:r>
          </a:p>
          <a:p>
            <a:pPr lvl="1"/>
            <a:r>
              <a:rPr lang="en-US" dirty="0"/>
              <a:t>But the prefix does NOT tell us if the verb is singular or plural. To determine this we have to look at the end of the verb.</a:t>
            </a:r>
          </a:p>
          <a:p>
            <a:r>
              <a:rPr lang="en-US" dirty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/>
              <a:t> ending is </a:t>
            </a:r>
            <a:r>
              <a:rPr lang="en-US" dirty="0">
                <a:solidFill>
                  <a:srgbClr val="0000FF"/>
                </a:solidFill>
              </a:rPr>
              <a:t>plural</a:t>
            </a:r>
          </a:p>
          <a:p>
            <a:pPr lvl="1"/>
            <a:r>
              <a:rPr lang="en-US" dirty="0"/>
              <a:t>It’s called the </a:t>
            </a:r>
            <a:r>
              <a:rPr lang="en-US" u="sng" dirty="0"/>
              <a:t>prefix complement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ּלְכ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וַ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ּעֲשׂ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44529"/>
            <a:ext cx="1757212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3mp</a:t>
            </a:r>
          </a:p>
        </p:txBody>
      </p:sp>
    </p:spTree>
    <p:extLst>
      <p:ext uri="{BB962C8B-B14F-4D97-AF65-F5344CB8AC3E}">
        <p14:creationId xmlns:p14="http://schemas.microsoft.com/office/powerpoint/2010/main" val="231253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200000">
            <a:off x="6414484" y="-3086"/>
            <a:ext cx="1997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9124950" cy="1143000"/>
          </a:xfrm>
        </p:spPr>
        <p:txBody>
          <a:bodyPr>
            <a:normAutofit/>
          </a:bodyPr>
          <a:lstStyle/>
          <a:p>
            <a:r>
              <a:rPr lang="en-US" dirty="0"/>
              <a:t>Third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he-IL" dirty="0"/>
              <a:t> </a:t>
            </a:r>
            <a:r>
              <a:rPr lang="en-US" dirty="0"/>
              <a:t>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2209802"/>
            <a:ext cx="8705850" cy="20042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/>
              <a:t>Our Second Missing Letter Rule</a:t>
            </a:r>
          </a:p>
          <a:p>
            <a:r>
              <a:rPr lang="en-US" sz="2500" dirty="0">
                <a:solidFill>
                  <a:srgbClr val="FF0000"/>
                </a:solidFill>
              </a:rPr>
              <a:t>RULE 2</a:t>
            </a:r>
            <a:r>
              <a:rPr lang="en-US" sz="2500" dirty="0"/>
              <a:t>: When a root letter is completely missing and the </a:t>
            </a:r>
            <a:r>
              <a:rPr lang="en-US" sz="2500" dirty="0" err="1"/>
              <a:t>nikkud</a:t>
            </a:r>
            <a:r>
              <a:rPr lang="en-US" sz="2500" dirty="0"/>
              <a:t> under the prefix pronoun is anything other than </a:t>
            </a:r>
            <a:r>
              <a:rPr lang="en-US" sz="2500" dirty="0" err="1"/>
              <a:t>tsere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ֵ</a:t>
            </a:r>
            <a:r>
              <a:rPr lang="en-US" sz="2500" dirty="0"/>
              <a:t> or </a:t>
            </a:r>
            <a:r>
              <a:rPr lang="en-US" sz="2500" dirty="0" err="1"/>
              <a:t>qamets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sz="2500" dirty="0"/>
              <a:t>, the missing letter is a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sz="2500" dirty="0"/>
              <a:t> from the end of the root.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עֲשׂוּ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216939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880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200000">
            <a:off x="6414484" y="-3086"/>
            <a:ext cx="19976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9124950" cy="1143000"/>
          </a:xfrm>
        </p:spPr>
        <p:txBody>
          <a:bodyPr>
            <a:normAutofit/>
          </a:bodyPr>
          <a:lstStyle/>
          <a:p>
            <a:r>
              <a:rPr lang="en-US" dirty="0"/>
              <a:t>Third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he-IL" dirty="0"/>
              <a:t> </a:t>
            </a:r>
            <a:r>
              <a:rPr lang="en-US" dirty="0"/>
              <a:t>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2209802"/>
            <a:ext cx="8705850" cy="20042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/>
              <a:t>Our Second Missing Letter Rule</a:t>
            </a:r>
          </a:p>
          <a:p>
            <a:r>
              <a:rPr lang="en-US" sz="2500" dirty="0">
                <a:solidFill>
                  <a:srgbClr val="FF0000"/>
                </a:solidFill>
              </a:rPr>
              <a:t>RULE 2</a:t>
            </a:r>
            <a:r>
              <a:rPr lang="en-US" sz="2500" dirty="0"/>
              <a:t>: When a root letter is completely missing and the </a:t>
            </a:r>
            <a:r>
              <a:rPr lang="en-US" sz="2500" dirty="0" err="1"/>
              <a:t>nikkud</a:t>
            </a:r>
            <a:r>
              <a:rPr lang="en-US" sz="2500" dirty="0"/>
              <a:t> under the prefix pronoun is anything other than </a:t>
            </a:r>
            <a:r>
              <a:rPr lang="en-US" sz="2500" dirty="0" err="1"/>
              <a:t>tsere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ֵ</a:t>
            </a:r>
            <a:r>
              <a:rPr lang="en-US" sz="2500" dirty="0"/>
              <a:t> or </a:t>
            </a:r>
            <a:r>
              <a:rPr lang="en-US" sz="2500" dirty="0" err="1"/>
              <a:t>qamets</a:t>
            </a:r>
            <a:r>
              <a:rPr lang="en-US" sz="2500" dirty="0"/>
              <a:t>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sz="2500" dirty="0"/>
              <a:t>, the missing letter is a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sz="2500" dirty="0"/>
              <a:t> from the end of the root.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905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וַיֵּלְכוּ וַ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עֲשׂוּ בְּנֵי יִשְׂרָאֵל כַּאֲשֶׁר צִוָּה יְהוָה אֶת־מֹשֶׁה וְאַהֲרֹן כֵּן עָשׂוּ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216939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4452B-9823-475C-9B73-667EB5A2712F}"/>
              </a:ext>
            </a:extLst>
          </p:cNvPr>
          <p:cNvSpPr txBox="1"/>
          <p:nvPr/>
        </p:nvSpPr>
        <p:spPr>
          <a:xfrm>
            <a:off x="5638800" y="4269141"/>
            <a:ext cx="249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Look for patach or </a:t>
            </a:r>
            <a:r>
              <a:rPr lang="en-US" dirty="0" err="1"/>
              <a:t>hireq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99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7267</TotalTime>
  <Words>3445</Words>
  <Application>Microsoft Office PowerPoint</Application>
  <PresentationFormat>On-screen Show (4:3)</PresentationFormat>
  <Paragraphs>489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SBL Hebrew</vt:lpstr>
      <vt:lpstr>Times New Roman</vt:lpstr>
      <vt:lpstr>Office Theme</vt:lpstr>
      <vt:lpstr>Rocine Lesson 8</vt:lpstr>
      <vt:lpstr>Goals</vt:lpstr>
      <vt:lpstr>Goals</vt:lpstr>
      <vt:lpstr>Goals</vt:lpstr>
      <vt:lpstr>What we already know</vt:lpstr>
      <vt:lpstr>What we already know</vt:lpstr>
      <vt:lpstr>Third person, masculine plural</vt:lpstr>
      <vt:lpstr>Third ה  verbs</vt:lpstr>
      <vt:lpstr>Third ה  verbs</vt:lpstr>
      <vt:lpstr>Third ה  verbs</vt:lpstr>
      <vt:lpstr>4 types of missing letter verbs</vt:lpstr>
      <vt:lpstr>4 types of missing letter verbs</vt:lpstr>
      <vt:lpstr>4 types of missing letter verbs</vt:lpstr>
      <vt:lpstr>Examples – I Yod</vt:lpstr>
      <vt:lpstr>Examples – I Yod</vt:lpstr>
      <vt:lpstr>Examples – I Yod</vt:lpstr>
      <vt:lpstr>Examples – I Yod</vt:lpstr>
      <vt:lpstr>Examples – I Yod</vt:lpstr>
      <vt:lpstr>Examples – III Heh</vt:lpstr>
      <vt:lpstr>Examples – III Heh</vt:lpstr>
      <vt:lpstr>Examples – III Heh</vt:lpstr>
      <vt:lpstr>Examples – plural</vt:lpstr>
      <vt:lpstr>PowerPoint Presentation</vt:lpstr>
      <vt:lpstr>Examples – plural</vt:lpstr>
      <vt:lpstr>Examples - feminine</vt:lpstr>
      <vt:lpstr>Examples - feminine</vt:lpstr>
      <vt:lpstr>Examples - feminine</vt:lpstr>
      <vt:lpstr>Examples – 1st person</vt:lpstr>
      <vt:lpstr>Examples – 1st person</vt:lpstr>
      <vt:lpstr>Examples – 1st person</vt:lpstr>
      <vt:lpstr>Masculine plural ending in a construct chain</vt:lpstr>
      <vt:lpstr>Masculine plural ending in a construct chain</vt:lpstr>
      <vt:lpstr>Masculine plural ending in a construct chain</vt:lpstr>
      <vt:lpstr>Masculine plural ending in a construct chain</vt:lpstr>
      <vt:lpstr>Vowel Shortening</vt:lpstr>
      <vt:lpstr>Vowel Shortening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559</cp:revision>
  <cp:lastPrinted>2013-11-05T02:18:07Z</cp:lastPrinted>
  <dcterms:created xsi:type="dcterms:W3CDTF">2006-08-16T00:00:00Z</dcterms:created>
  <dcterms:modified xsi:type="dcterms:W3CDTF">2020-09-24T01:07:06Z</dcterms:modified>
</cp:coreProperties>
</file>