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318" r:id="rId2"/>
    <p:sldId id="423" r:id="rId3"/>
    <p:sldId id="439" r:id="rId4"/>
    <p:sldId id="440" r:id="rId5"/>
    <p:sldId id="358" r:id="rId6"/>
    <p:sldId id="427" r:id="rId7"/>
    <p:sldId id="428" r:id="rId8"/>
    <p:sldId id="431" r:id="rId9"/>
    <p:sldId id="538" r:id="rId10"/>
    <p:sldId id="429" r:id="rId11"/>
    <p:sldId id="511" r:id="rId12"/>
    <p:sldId id="514" r:id="rId13"/>
    <p:sldId id="523" r:id="rId14"/>
    <p:sldId id="515" r:id="rId15"/>
    <p:sldId id="524" r:id="rId16"/>
    <p:sldId id="517" r:id="rId17"/>
    <p:sldId id="518" r:id="rId18"/>
    <p:sldId id="520" r:id="rId19"/>
    <p:sldId id="521" r:id="rId20"/>
    <p:sldId id="539" r:id="rId21"/>
    <p:sldId id="540" r:id="rId22"/>
    <p:sldId id="525" r:id="rId23"/>
    <p:sldId id="528" r:id="rId24"/>
    <p:sldId id="527" r:id="rId25"/>
    <p:sldId id="529" r:id="rId26"/>
    <p:sldId id="533" r:id="rId27"/>
    <p:sldId id="534" r:id="rId28"/>
    <p:sldId id="535" r:id="rId29"/>
    <p:sldId id="536" r:id="rId30"/>
    <p:sldId id="537" r:id="rId31"/>
    <p:sldId id="432" r:id="rId32"/>
    <p:sldId id="434" r:id="rId33"/>
    <p:sldId id="433" r:id="rId34"/>
    <p:sldId id="436" r:id="rId35"/>
    <p:sldId id="437" r:id="rId36"/>
    <p:sldId id="441" r:id="rId37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7C3B0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 autoAdjust="0"/>
    <p:restoredTop sz="96462" autoAdjust="0"/>
  </p:normalViewPr>
  <p:slideViewPr>
    <p:cSldViewPr>
      <p:cViewPr varScale="1">
        <p:scale>
          <a:sx n="105" d="100"/>
          <a:sy n="105" d="100"/>
        </p:scale>
        <p:origin x="43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Rocine</a:t>
            </a:r>
            <a:r>
              <a:rPr lang="en-US" dirty="0"/>
              <a:t>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7831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Rocine</a:t>
            </a:r>
            <a:r>
              <a:rPr lang="en-US" dirty="0"/>
              <a:t>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5917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Rocine</a:t>
            </a:r>
            <a:r>
              <a:rPr lang="en-US" dirty="0"/>
              <a:t>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1094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Rocine</a:t>
            </a:r>
            <a:r>
              <a:rPr lang="en-US" dirty="0"/>
              <a:t>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9405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Rocine</a:t>
            </a:r>
            <a:r>
              <a:rPr lang="en-US" dirty="0"/>
              <a:t>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967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Rocine</a:t>
            </a:r>
            <a:r>
              <a:rPr lang="en-US" dirty="0"/>
              <a:t>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898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Rocine</a:t>
            </a:r>
            <a:r>
              <a:rPr lang="en-US" dirty="0"/>
              <a:t>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211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Rocine</a:t>
            </a:r>
            <a:r>
              <a:rPr lang="en-US" dirty="0"/>
              <a:t>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516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Rocine</a:t>
            </a:r>
            <a:r>
              <a:rPr lang="en-US" dirty="0"/>
              <a:t>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0416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Rocine</a:t>
            </a:r>
            <a:r>
              <a:rPr lang="en-US" dirty="0"/>
              <a:t>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5320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Rocine</a:t>
            </a:r>
            <a:r>
              <a:rPr lang="en-US" dirty="0"/>
              <a:t>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012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Rocine</a:t>
            </a:r>
            <a:r>
              <a:rPr lang="en-US" dirty="0"/>
              <a:t>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6585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Rocine</a:t>
            </a:r>
            <a:r>
              <a:rPr lang="en-US" dirty="0"/>
              <a:t>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1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Rocine</a:t>
            </a:r>
            <a:r>
              <a:rPr lang="en-US" dirty="0"/>
              <a:t>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16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Rocine</a:t>
            </a:r>
            <a:r>
              <a:rPr lang="en-US" dirty="0"/>
              <a:t>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730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Rocine</a:t>
            </a:r>
            <a:r>
              <a:rPr lang="en-US" dirty="0"/>
              <a:t>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161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Rocine</a:t>
            </a:r>
            <a:r>
              <a:rPr lang="en-US" dirty="0"/>
              <a:t>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758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Rocine</a:t>
            </a:r>
            <a:r>
              <a:rPr lang="en-US" dirty="0"/>
              <a:t>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7678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Rocine</a:t>
            </a:r>
            <a:r>
              <a:rPr lang="en-US" dirty="0"/>
              <a:t>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7515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Rocine</a:t>
            </a:r>
            <a:r>
              <a:rPr lang="en-US" dirty="0"/>
              <a:t>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425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/>
              <a:t>Rocine</a:t>
            </a:r>
            <a:r>
              <a:rPr lang="en-US" dirty="0"/>
              <a:t> Lesson 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830513"/>
            <a:ext cx="9144000" cy="827087"/>
          </a:xfrm>
        </p:spPr>
        <p:txBody>
          <a:bodyPr>
            <a:normAutofit fontScale="92500"/>
          </a:bodyPr>
          <a:lstStyle/>
          <a:p>
            <a:pPr rtl="1"/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וַיֵּלְכוּ וַיַּעֲשׂוּ בְּנֵי יִשְׂרָאֵל כַּאֲשֶׁר צִוָּה יְהוָה אֶת־מֹשֶׁה וְאַהֲרֹן כֵּן עָשׂוּ</a:t>
            </a:r>
            <a:endParaRPr lang="en-US" dirty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3733801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Exodus 12:28</a:t>
            </a:r>
          </a:p>
        </p:txBody>
      </p:sp>
    </p:spTree>
    <p:extLst>
      <p:ext uri="{BB962C8B-B14F-4D97-AF65-F5344CB8AC3E}">
        <p14:creationId xmlns:p14="http://schemas.microsoft.com/office/powerpoint/2010/main" val="2572435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 rot="1200000">
            <a:off x="6414484" y="-3086"/>
            <a:ext cx="1997663" cy="13234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6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6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</a:t>
            </a:r>
            <a:r>
              <a:rPr lang="he-IL" sz="8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8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3350"/>
            <a:ext cx="9124950" cy="1143000"/>
          </a:xfrm>
        </p:spPr>
        <p:txBody>
          <a:bodyPr>
            <a:normAutofit/>
          </a:bodyPr>
          <a:lstStyle/>
          <a:p>
            <a:r>
              <a:rPr lang="en-US" dirty="0"/>
              <a:t>Third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r>
              <a:rPr lang="he-IL" dirty="0"/>
              <a:t> </a:t>
            </a:r>
            <a:r>
              <a:rPr lang="en-US" dirty="0"/>
              <a:t> verbs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85750" y="2209802"/>
            <a:ext cx="8705850" cy="200429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500" dirty="0"/>
              <a:t>Our Second Missing Letter Rule</a:t>
            </a:r>
          </a:p>
          <a:p>
            <a:r>
              <a:rPr lang="en-US" sz="2500" dirty="0">
                <a:solidFill>
                  <a:srgbClr val="FF0000"/>
                </a:solidFill>
              </a:rPr>
              <a:t>RULE 2</a:t>
            </a:r>
            <a:r>
              <a:rPr lang="en-US" sz="2500" dirty="0"/>
              <a:t>: When a root letter is completely missing and the </a:t>
            </a:r>
            <a:r>
              <a:rPr lang="en-US" sz="2500" dirty="0" err="1"/>
              <a:t>nikkud</a:t>
            </a:r>
            <a:r>
              <a:rPr lang="en-US" sz="2500" dirty="0"/>
              <a:t> under the prefix pronoun is anything other than </a:t>
            </a:r>
            <a:r>
              <a:rPr lang="en-US" sz="2500" dirty="0" err="1"/>
              <a:t>tsere</a:t>
            </a:r>
            <a:r>
              <a:rPr lang="en-US" sz="2500" dirty="0"/>
              <a:t>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ֵ</a:t>
            </a:r>
            <a:r>
              <a:rPr lang="en-US" sz="2500" dirty="0"/>
              <a:t> or </a:t>
            </a:r>
            <a:r>
              <a:rPr lang="en-US" sz="2500" dirty="0" err="1"/>
              <a:t>qamets</a:t>
            </a:r>
            <a:r>
              <a:rPr lang="en-US" sz="2500" dirty="0"/>
              <a:t>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ָ</a:t>
            </a:r>
            <a:r>
              <a:rPr lang="en-US" sz="2500" dirty="0"/>
              <a:t>, the missing letter is a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r>
              <a:rPr lang="en-US" sz="2500" dirty="0"/>
              <a:t> from the end of the root.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-1905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יֵּ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לְכוּ וַ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יַּ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עֲשׂוּ בְּנֵי יִשְׂרָאֵל כַּאֲשֶׁר צִוָּה יְהוָה אֶת־מֹשֶׁה וְאַהֲרֹן כֵּן עָשׂוּ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285750" y="4191000"/>
            <a:ext cx="8534400" cy="2362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500" dirty="0"/>
              <a:t>First Missing Letter Rule </a:t>
            </a:r>
            <a:r>
              <a:rPr lang="en-US" sz="1400" dirty="0"/>
              <a:t>(</a:t>
            </a:r>
            <a:r>
              <a:rPr lang="en-US" sz="1400" dirty="0" err="1"/>
              <a:t>Rocine</a:t>
            </a:r>
            <a:r>
              <a:rPr lang="en-US" sz="1400" dirty="0"/>
              <a:t> 3.2a)</a:t>
            </a:r>
          </a:p>
          <a:p>
            <a:r>
              <a:rPr lang="en-US" sz="2500" dirty="0">
                <a:solidFill>
                  <a:srgbClr val="0000FF"/>
                </a:solidFill>
              </a:rPr>
              <a:t>RULE 1</a:t>
            </a:r>
            <a:r>
              <a:rPr lang="en-US" sz="2500" dirty="0"/>
              <a:t>: When one of the letters of a root is missing from a </a:t>
            </a:r>
            <a:r>
              <a:rPr lang="en-US" sz="2500" dirty="0" err="1"/>
              <a:t>wayyiqtol</a:t>
            </a:r>
            <a:r>
              <a:rPr lang="en-US" sz="2500" dirty="0"/>
              <a:t> (or </a:t>
            </a:r>
            <a:r>
              <a:rPr lang="en-US" sz="2500" dirty="0" err="1"/>
              <a:t>yiqtol</a:t>
            </a:r>
            <a:r>
              <a:rPr lang="en-US" sz="2500" dirty="0"/>
              <a:t>) verb form, the </a:t>
            </a:r>
            <a:r>
              <a:rPr lang="en-US" sz="2500" dirty="0" err="1"/>
              <a:t>nikkud</a:t>
            </a:r>
            <a:r>
              <a:rPr lang="en-US" sz="2500" dirty="0"/>
              <a:t> under the prefix subject pronoun will indicate what the missing letter is. In the case of a </a:t>
            </a:r>
            <a:r>
              <a:rPr lang="en-US" sz="2500" dirty="0" err="1"/>
              <a:t>tsere</a:t>
            </a:r>
            <a:r>
              <a:rPr lang="en-US" sz="2500" dirty="0"/>
              <a:t>, the missing letter will normally be the first letter of the root, and the missing letter is </a:t>
            </a:r>
            <a:r>
              <a:rPr lang="en-US" sz="2500" dirty="0" err="1"/>
              <a:t>yod</a:t>
            </a:r>
            <a:r>
              <a:rPr lang="en-US" sz="2500" dirty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 rot="1200000">
            <a:off x="7919271" y="1512221"/>
            <a:ext cx="1029449" cy="13234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sz="6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</a:effectLst>
              </a:rPr>
              <a:t>-</a:t>
            </a:r>
            <a:r>
              <a:rPr lang="he-IL" sz="8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8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" y="2216939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</a:t>
            </a:r>
            <a:r>
              <a:rPr lang="he-IL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4775" y="4267200"/>
            <a:ext cx="524503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sz="2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</a:effectLst>
              </a:rPr>
              <a:t>-</a:t>
            </a:r>
            <a:r>
              <a:rPr lang="he-IL" sz="2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2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1315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5390125" y="838200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4 types of missing letter verbs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838200"/>
            <a:ext cx="93166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9624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6482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340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913359" y="2260937"/>
            <a:ext cx="6094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1000" y="2260937"/>
            <a:ext cx="1776448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39624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6482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3340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0" y="3708737"/>
            <a:ext cx="4411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1000" y="3708737"/>
            <a:ext cx="99578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39624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6482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3340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48200" y="4953000"/>
            <a:ext cx="38824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81000" y="5537537"/>
            <a:ext cx="1249060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39624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6482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3340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828800" y="5537537"/>
            <a:ext cx="123783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39624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6482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340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4295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734300" y="9144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ֵ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9723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7429500" y="58293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734300" y="5569803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ָ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972300" y="58293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429500" y="40694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7734300" y="38100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ִ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6972300" y="40694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7562053" y="4206403"/>
            <a:ext cx="45719" cy="4571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4688386" y="5713069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41" name="Picture 2" descr="D:\My Documents\HebrewCourseBriercrestFirstYear2014\pics\fun pictures\doughnuts\doughnu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746477"/>
            <a:ext cx="887700" cy="664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Oval 64"/>
          <p:cNvSpPr/>
          <p:nvPr/>
        </p:nvSpPr>
        <p:spPr>
          <a:xfrm>
            <a:off x="7429500" y="2374733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7734300" y="2115235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ַ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6972300" y="2374733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7429500" y="29337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7734300" y="2674203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ִ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6972300" y="29337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7059583" y="6581001"/>
            <a:ext cx="20844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10 Missing Letter Rules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5181D4-0AF7-45EA-8B8F-5325CE817414}"/>
              </a:ext>
            </a:extLst>
          </p:cNvPr>
          <p:cNvSpPr/>
          <p:nvPr/>
        </p:nvSpPr>
        <p:spPr>
          <a:xfrm>
            <a:off x="0" y="1966796"/>
            <a:ext cx="9144000" cy="48912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569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5390125" y="838200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4 types of missing letter verbs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838200"/>
            <a:ext cx="93166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9624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6482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340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913359" y="2260937"/>
            <a:ext cx="6094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1000" y="2260937"/>
            <a:ext cx="1776448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39624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6482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3340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0" y="3708737"/>
            <a:ext cx="4411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1000" y="3708737"/>
            <a:ext cx="99578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39624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6482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3340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48200" y="4953000"/>
            <a:ext cx="38824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81000" y="5537537"/>
            <a:ext cx="1249060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39624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6482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3340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828800" y="5537537"/>
            <a:ext cx="123783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39624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6482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340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4295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734300" y="9144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ֵ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9723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7429500" y="58293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734300" y="5569803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ָ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972300" y="58293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429500" y="40694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7734300" y="38100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ִ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6972300" y="40694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7562053" y="4206403"/>
            <a:ext cx="45719" cy="4571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4688386" y="5713069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41" name="Picture 2" descr="D:\My Documents\HebrewCourseBriercrestFirstYear2014\pics\fun pictures\doughnuts\doughnu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746477"/>
            <a:ext cx="887700" cy="664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Oval 64"/>
          <p:cNvSpPr/>
          <p:nvPr/>
        </p:nvSpPr>
        <p:spPr>
          <a:xfrm>
            <a:off x="7429500" y="2374733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7734300" y="2115235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ַ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6972300" y="2374733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7429500" y="29337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7734300" y="2674203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ִ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6972300" y="29337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7059583" y="6581001"/>
            <a:ext cx="20844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10 Missing Letter Rules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5181D4-0AF7-45EA-8B8F-5325CE817414}"/>
              </a:ext>
            </a:extLst>
          </p:cNvPr>
          <p:cNvSpPr/>
          <p:nvPr/>
        </p:nvSpPr>
        <p:spPr>
          <a:xfrm>
            <a:off x="1" y="3708737"/>
            <a:ext cx="9144000" cy="3149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184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5390125" y="838200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4 types of missing letter verbs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838200"/>
            <a:ext cx="93166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9624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6482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340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913359" y="2260937"/>
            <a:ext cx="6094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1000" y="2260937"/>
            <a:ext cx="1776448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39624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6482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3340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0" y="3708737"/>
            <a:ext cx="4411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1000" y="3708737"/>
            <a:ext cx="99578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39624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6482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3340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48200" y="4953000"/>
            <a:ext cx="38824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81000" y="5537537"/>
            <a:ext cx="1249060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39624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6482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3340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828800" y="5537537"/>
            <a:ext cx="123783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39624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6482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340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4295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734300" y="9144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ֵ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9723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7429500" y="58293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734300" y="5569803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ָ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972300" y="58293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429500" y="40694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7734300" y="38100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ִ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6972300" y="40694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7562053" y="4206403"/>
            <a:ext cx="45719" cy="4571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4688386" y="5713069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41" name="Picture 2" descr="D:\My Documents\HebrewCourseBriercrestFirstYear2014\pics\fun pictures\doughnuts\doughnu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746477"/>
            <a:ext cx="887700" cy="664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Oval 64"/>
          <p:cNvSpPr/>
          <p:nvPr/>
        </p:nvSpPr>
        <p:spPr>
          <a:xfrm>
            <a:off x="7429500" y="2374733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7734300" y="2115235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ַ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6972300" y="2374733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7429500" y="29337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7734300" y="2674203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ִ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6972300" y="29337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7059583" y="6581001"/>
            <a:ext cx="20844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err="1"/>
              <a:t>Rocine</a:t>
            </a:r>
            <a:r>
              <a:rPr lang="en-US" sz="1200" dirty="0"/>
              <a:t> 10 Missing Letter Rules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5181D4-0AF7-45EA-8B8F-5325CE817414}"/>
              </a:ext>
            </a:extLst>
          </p:cNvPr>
          <p:cNvSpPr/>
          <p:nvPr/>
        </p:nvSpPr>
        <p:spPr>
          <a:xfrm>
            <a:off x="3066639" y="3708737"/>
            <a:ext cx="6077361" cy="3149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737C9D-E257-4E59-83B7-179E21B347E6}"/>
              </a:ext>
            </a:extLst>
          </p:cNvPr>
          <p:cNvSpPr txBox="1"/>
          <p:nvPr/>
        </p:nvSpPr>
        <p:spPr>
          <a:xfrm>
            <a:off x="6762715" y="4223856"/>
            <a:ext cx="1257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Lesson 9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05A5CC3-E054-42BB-84CB-4D0E3FDA33AA}"/>
              </a:ext>
            </a:extLst>
          </p:cNvPr>
          <p:cNvSpPr txBox="1"/>
          <p:nvPr/>
        </p:nvSpPr>
        <p:spPr>
          <a:xfrm>
            <a:off x="6762715" y="5898191"/>
            <a:ext cx="1412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Lesson 10</a:t>
            </a:r>
          </a:p>
        </p:txBody>
      </p:sp>
    </p:spTree>
    <p:extLst>
      <p:ext uri="{BB962C8B-B14F-4D97-AF65-F5344CB8AC3E}">
        <p14:creationId xmlns:p14="http://schemas.microsoft.com/office/powerpoint/2010/main" val="2724583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5390125" y="838200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23175"/>
          </a:xfrm>
          <a:solidFill>
            <a:srgbClr val="7030A0"/>
          </a:solidFill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Examples – I Yod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838200"/>
            <a:ext cx="93166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9624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6482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340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4295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734300" y="9144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ֵ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9723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1DC435-B573-46BC-9400-E3146DF9F15B}"/>
              </a:ext>
            </a:extLst>
          </p:cNvPr>
          <p:cNvSpPr txBox="1"/>
          <p:nvPr/>
        </p:nvSpPr>
        <p:spPr>
          <a:xfrm>
            <a:off x="1143000" y="4990553"/>
            <a:ext cx="11528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וַיֵּצֵא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87C21F4-41D9-438F-B1B0-9191200E4DD9}"/>
              </a:ext>
            </a:extLst>
          </p:cNvPr>
          <p:cNvSpPr txBox="1"/>
          <p:nvPr/>
        </p:nvSpPr>
        <p:spPr>
          <a:xfrm>
            <a:off x="1946268" y="2438400"/>
            <a:ext cx="12442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וַיֵּשֶׁב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BD6F811-61FB-4AD0-B3B6-2170D936B0C9}"/>
              </a:ext>
            </a:extLst>
          </p:cNvPr>
          <p:cNvSpPr txBox="1"/>
          <p:nvPr/>
        </p:nvSpPr>
        <p:spPr>
          <a:xfrm>
            <a:off x="2743200" y="4005072"/>
            <a:ext cx="11160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וַיֵּדַע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F508EDAC-0152-4D2B-B694-9E48E055FB2E}"/>
              </a:ext>
            </a:extLst>
          </p:cNvPr>
          <p:cNvSpPr txBox="1"/>
          <p:nvPr/>
        </p:nvSpPr>
        <p:spPr>
          <a:xfrm>
            <a:off x="504043" y="3406991"/>
            <a:ext cx="12779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וַתֵּלֶד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4F78EA-E2B6-4F7B-BC7C-01C43AB574BA}"/>
              </a:ext>
            </a:extLst>
          </p:cNvPr>
          <p:cNvSpPr txBox="1"/>
          <p:nvPr/>
        </p:nvSpPr>
        <p:spPr>
          <a:xfrm>
            <a:off x="5029200" y="2630434"/>
            <a:ext cx="383133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Then Cain ____ from the presence of the LORD and he ____ in the land of Nod, east of Eden. (Gen 4:16)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FE406D-7F08-463C-9470-98CC4CB1F09C}"/>
              </a:ext>
            </a:extLst>
          </p:cNvPr>
          <p:cNvSpPr txBox="1"/>
          <p:nvPr/>
        </p:nvSpPr>
        <p:spPr>
          <a:xfrm>
            <a:off x="5029200" y="5037087"/>
            <a:ext cx="383133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Cain ____ his wife, and she </a:t>
            </a:r>
            <a:r>
              <a:rPr lang="en-US" b="0" i="0" u="none" strike="noStrike" baseline="0" dirty="0">
                <a:latin typeface="Arial" panose="020B0604020202020204" pitchFamily="34" charset="0"/>
              </a:rPr>
              <a:t>conceived </a:t>
            </a:r>
            <a:r>
              <a:rPr lang="en-US" dirty="0"/>
              <a:t>and ____ Enoch. (Gen 4:17)</a:t>
            </a:r>
          </a:p>
        </p:txBody>
      </p:sp>
    </p:spTree>
    <p:extLst>
      <p:ext uri="{BB962C8B-B14F-4D97-AF65-F5344CB8AC3E}">
        <p14:creationId xmlns:p14="http://schemas.microsoft.com/office/powerpoint/2010/main" val="3983122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5390125" y="838200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838200"/>
            <a:ext cx="93166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9624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6482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340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4295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734300" y="9144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ֵ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9723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1DC435-B573-46BC-9400-E3146DF9F15B}"/>
              </a:ext>
            </a:extLst>
          </p:cNvPr>
          <p:cNvSpPr txBox="1"/>
          <p:nvPr/>
        </p:nvSpPr>
        <p:spPr>
          <a:xfrm>
            <a:off x="3419119" y="2165994"/>
            <a:ext cx="11528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וַיֵּצֵא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87C21F4-41D9-438F-B1B0-9191200E4DD9}"/>
              </a:ext>
            </a:extLst>
          </p:cNvPr>
          <p:cNvSpPr txBox="1"/>
          <p:nvPr/>
        </p:nvSpPr>
        <p:spPr>
          <a:xfrm>
            <a:off x="3327749" y="3027471"/>
            <a:ext cx="12442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וַיֵּשֶׁב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BD6F811-61FB-4AD0-B3B6-2170D936B0C9}"/>
              </a:ext>
            </a:extLst>
          </p:cNvPr>
          <p:cNvSpPr txBox="1"/>
          <p:nvPr/>
        </p:nvSpPr>
        <p:spPr>
          <a:xfrm>
            <a:off x="3455989" y="4529256"/>
            <a:ext cx="11160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וַיֵּדַע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F508EDAC-0152-4D2B-B694-9E48E055FB2E}"/>
              </a:ext>
            </a:extLst>
          </p:cNvPr>
          <p:cNvSpPr txBox="1"/>
          <p:nvPr/>
        </p:nvSpPr>
        <p:spPr>
          <a:xfrm>
            <a:off x="3306278" y="5463049"/>
            <a:ext cx="12779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וַתֵּלֶד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B2C16B5D-1F87-494E-9A4D-EE57A92EA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23175"/>
          </a:xfrm>
          <a:solidFill>
            <a:srgbClr val="7030A0"/>
          </a:solidFill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Examples – I Yod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DA288C-075A-40C1-80B1-9A7D8A863861}"/>
              </a:ext>
            </a:extLst>
          </p:cNvPr>
          <p:cNvSpPr txBox="1"/>
          <p:nvPr/>
        </p:nvSpPr>
        <p:spPr>
          <a:xfrm>
            <a:off x="5029200" y="2630434"/>
            <a:ext cx="383133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Then Cain ____ from the presence of the LORD and he ____ in the land of Nod, east of Eden. (Gen 4:16)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8D9F14-CEFC-47CD-B511-EDD1D090FBE4}"/>
              </a:ext>
            </a:extLst>
          </p:cNvPr>
          <p:cNvSpPr txBox="1"/>
          <p:nvPr/>
        </p:nvSpPr>
        <p:spPr>
          <a:xfrm>
            <a:off x="5029200" y="5037087"/>
            <a:ext cx="383133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Cain ____ his wife, and she </a:t>
            </a:r>
            <a:r>
              <a:rPr lang="en-US" b="0" i="0" u="none" strike="noStrike" baseline="0" dirty="0">
                <a:latin typeface="Arial" panose="020B0604020202020204" pitchFamily="34" charset="0"/>
              </a:rPr>
              <a:t>conceived </a:t>
            </a:r>
            <a:r>
              <a:rPr lang="en-US" dirty="0"/>
              <a:t>and ____ Enoch. (Gen 4:17)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13B6F72-913F-4224-9FA5-1A2CF27FF4C6}"/>
              </a:ext>
            </a:extLst>
          </p:cNvPr>
          <p:cNvSpPr/>
          <p:nvPr/>
        </p:nvSpPr>
        <p:spPr>
          <a:xfrm>
            <a:off x="4690872" y="2259625"/>
            <a:ext cx="1633728" cy="599405"/>
          </a:xfrm>
          <a:custGeom>
            <a:avLst/>
            <a:gdLst>
              <a:gd name="connsiteX0" fmla="*/ 0 w 1801368"/>
              <a:gd name="connsiteY0" fmla="*/ 337270 h 520150"/>
              <a:gd name="connsiteX1" fmla="*/ 1216152 w 1801368"/>
              <a:gd name="connsiteY1" fmla="*/ 8086 h 520150"/>
              <a:gd name="connsiteX2" fmla="*/ 1700784 w 1801368"/>
              <a:gd name="connsiteY2" fmla="*/ 136102 h 520150"/>
              <a:gd name="connsiteX3" fmla="*/ 1801368 w 1801368"/>
              <a:gd name="connsiteY3" fmla="*/ 520150 h 52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368" h="520150">
                <a:moveTo>
                  <a:pt x="0" y="337270"/>
                </a:moveTo>
                <a:cubicBezTo>
                  <a:pt x="466344" y="189442"/>
                  <a:pt x="932688" y="41614"/>
                  <a:pt x="1216152" y="8086"/>
                </a:cubicBezTo>
                <a:cubicBezTo>
                  <a:pt x="1499616" y="-25442"/>
                  <a:pt x="1603248" y="50758"/>
                  <a:pt x="1700784" y="136102"/>
                </a:cubicBezTo>
                <a:cubicBezTo>
                  <a:pt x="1798320" y="221446"/>
                  <a:pt x="1799844" y="370798"/>
                  <a:pt x="1801368" y="520150"/>
                </a:cubicBez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BB81A34-8465-4236-BFF2-77420ABEFD5F}"/>
              </a:ext>
            </a:extLst>
          </p:cNvPr>
          <p:cNvSpPr/>
          <p:nvPr/>
        </p:nvSpPr>
        <p:spPr>
          <a:xfrm>
            <a:off x="4700016" y="3191256"/>
            <a:ext cx="2029968" cy="265176"/>
          </a:xfrm>
          <a:custGeom>
            <a:avLst/>
            <a:gdLst>
              <a:gd name="connsiteX0" fmla="*/ 0 w 2029968"/>
              <a:gd name="connsiteY0" fmla="*/ 265176 h 265176"/>
              <a:gd name="connsiteX1" fmla="*/ 347472 w 2029968"/>
              <a:gd name="connsiteY1" fmla="*/ 73152 h 265176"/>
              <a:gd name="connsiteX2" fmla="*/ 740664 w 2029968"/>
              <a:gd name="connsiteY2" fmla="*/ 45720 h 265176"/>
              <a:gd name="connsiteX3" fmla="*/ 1746504 w 2029968"/>
              <a:gd name="connsiteY3" fmla="*/ 36576 h 265176"/>
              <a:gd name="connsiteX4" fmla="*/ 2029968 w 2029968"/>
              <a:gd name="connsiteY4" fmla="*/ 0 h 265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29968" h="265176">
                <a:moveTo>
                  <a:pt x="0" y="265176"/>
                </a:moveTo>
                <a:cubicBezTo>
                  <a:pt x="112014" y="187452"/>
                  <a:pt x="224028" y="109728"/>
                  <a:pt x="347472" y="73152"/>
                </a:cubicBezTo>
                <a:cubicBezTo>
                  <a:pt x="470916" y="36576"/>
                  <a:pt x="507492" y="51816"/>
                  <a:pt x="740664" y="45720"/>
                </a:cubicBezTo>
                <a:cubicBezTo>
                  <a:pt x="973836" y="39624"/>
                  <a:pt x="1531620" y="44196"/>
                  <a:pt x="1746504" y="36576"/>
                </a:cubicBezTo>
                <a:cubicBezTo>
                  <a:pt x="1961388" y="28956"/>
                  <a:pt x="1995678" y="14478"/>
                  <a:pt x="2029968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2BC392F-6A8C-4E46-AA61-42C7EFCE7E0A}"/>
              </a:ext>
            </a:extLst>
          </p:cNvPr>
          <p:cNvSpPr/>
          <p:nvPr/>
        </p:nvSpPr>
        <p:spPr>
          <a:xfrm>
            <a:off x="4636008" y="4645282"/>
            <a:ext cx="1155192" cy="575942"/>
          </a:xfrm>
          <a:custGeom>
            <a:avLst/>
            <a:gdLst>
              <a:gd name="connsiteX0" fmla="*/ 0 w 1252728"/>
              <a:gd name="connsiteY0" fmla="*/ 319910 h 575942"/>
              <a:gd name="connsiteX1" fmla="*/ 758952 w 1252728"/>
              <a:gd name="connsiteY1" fmla="*/ 9014 h 575942"/>
              <a:gd name="connsiteX2" fmla="*/ 1152144 w 1252728"/>
              <a:gd name="connsiteY2" fmla="*/ 127886 h 575942"/>
              <a:gd name="connsiteX3" fmla="*/ 1252728 w 1252728"/>
              <a:gd name="connsiteY3" fmla="*/ 575942 h 575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728" h="575942">
                <a:moveTo>
                  <a:pt x="0" y="319910"/>
                </a:moveTo>
                <a:cubicBezTo>
                  <a:pt x="283464" y="180464"/>
                  <a:pt x="566928" y="41018"/>
                  <a:pt x="758952" y="9014"/>
                </a:cubicBezTo>
                <a:cubicBezTo>
                  <a:pt x="950976" y="-22990"/>
                  <a:pt x="1069848" y="33398"/>
                  <a:pt x="1152144" y="127886"/>
                </a:cubicBezTo>
                <a:cubicBezTo>
                  <a:pt x="1234440" y="222374"/>
                  <a:pt x="1243584" y="399158"/>
                  <a:pt x="1252728" y="575942"/>
                </a:cubicBez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FFF9ABB-3362-48F7-85FA-32763F69A08A}"/>
              </a:ext>
            </a:extLst>
          </p:cNvPr>
          <p:cNvSpPr/>
          <p:nvPr/>
        </p:nvSpPr>
        <p:spPr>
          <a:xfrm>
            <a:off x="4626863" y="5641848"/>
            <a:ext cx="1140287" cy="356734"/>
          </a:xfrm>
          <a:custGeom>
            <a:avLst/>
            <a:gdLst>
              <a:gd name="connsiteX0" fmla="*/ 0 w 1106424"/>
              <a:gd name="connsiteY0" fmla="*/ 246888 h 356734"/>
              <a:gd name="connsiteX1" fmla="*/ 649224 w 1106424"/>
              <a:gd name="connsiteY1" fmla="*/ 356616 h 356734"/>
              <a:gd name="connsiteX2" fmla="*/ 996696 w 1106424"/>
              <a:gd name="connsiteY2" fmla="*/ 228600 h 356734"/>
              <a:gd name="connsiteX3" fmla="*/ 1106424 w 1106424"/>
              <a:gd name="connsiteY3" fmla="*/ 0 h 356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6424" h="356734">
                <a:moveTo>
                  <a:pt x="0" y="246888"/>
                </a:moveTo>
                <a:cubicBezTo>
                  <a:pt x="241554" y="303276"/>
                  <a:pt x="483108" y="359664"/>
                  <a:pt x="649224" y="356616"/>
                </a:cubicBezTo>
                <a:cubicBezTo>
                  <a:pt x="815340" y="353568"/>
                  <a:pt x="920496" y="288036"/>
                  <a:pt x="996696" y="228600"/>
                </a:cubicBezTo>
                <a:cubicBezTo>
                  <a:pt x="1072896" y="169164"/>
                  <a:pt x="1089660" y="84582"/>
                  <a:pt x="1106424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016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5390125" y="838200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838200"/>
            <a:ext cx="93166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9624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6482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340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4295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734300" y="9144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ֵ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9723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1DC435-B573-46BC-9400-E3146DF9F15B}"/>
              </a:ext>
            </a:extLst>
          </p:cNvPr>
          <p:cNvSpPr txBox="1"/>
          <p:nvPr/>
        </p:nvSpPr>
        <p:spPr>
          <a:xfrm>
            <a:off x="3419119" y="2165994"/>
            <a:ext cx="11528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וַיֵּצֵא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87C21F4-41D9-438F-B1B0-9191200E4DD9}"/>
              </a:ext>
            </a:extLst>
          </p:cNvPr>
          <p:cNvSpPr txBox="1"/>
          <p:nvPr/>
        </p:nvSpPr>
        <p:spPr>
          <a:xfrm>
            <a:off x="3327749" y="3027471"/>
            <a:ext cx="12442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וַיֵּשֶׁב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BD6F811-61FB-4AD0-B3B6-2170D936B0C9}"/>
              </a:ext>
            </a:extLst>
          </p:cNvPr>
          <p:cNvSpPr txBox="1"/>
          <p:nvPr/>
        </p:nvSpPr>
        <p:spPr>
          <a:xfrm>
            <a:off x="3455989" y="4529256"/>
            <a:ext cx="11160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וַיֵּדַע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F508EDAC-0152-4D2B-B694-9E48E055FB2E}"/>
              </a:ext>
            </a:extLst>
          </p:cNvPr>
          <p:cNvSpPr txBox="1"/>
          <p:nvPr/>
        </p:nvSpPr>
        <p:spPr>
          <a:xfrm>
            <a:off x="3306278" y="5463049"/>
            <a:ext cx="12779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וַתֵּלֶד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10254E8-2DFF-4F8A-A3DE-34697E307992}"/>
              </a:ext>
            </a:extLst>
          </p:cNvPr>
          <p:cNvSpPr txBox="1"/>
          <p:nvPr/>
        </p:nvSpPr>
        <p:spPr>
          <a:xfrm>
            <a:off x="1884925" y="2011808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DFE947C6-06EF-494E-8BAC-4D43EBE25EA9}"/>
              </a:ext>
            </a:extLst>
          </p:cNvPr>
          <p:cNvCxnSpPr/>
          <p:nvPr/>
        </p:nvCxnSpPr>
        <p:spPr>
          <a:xfrm>
            <a:off x="457200" y="2798871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03B04C41-1C6E-4FBC-800F-AFD4405041AF}"/>
              </a:ext>
            </a:extLst>
          </p:cNvPr>
          <p:cNvCxnSpPr/>
          <p:nvPr/>
        </p:nvCxnSpPr>
        <p:spPr>
          <a:xfrm>
            <a:off x="1143000" y="2798871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58517F6D-E209-40F6-95D9-43C2E1E9A920}"/>
              </a:ext>
            </a:extLst>
          </p:cNvPr>
          <p:cNvCxnSpPr/>
          <p:nvPr/>
        </p:nvCxnSpPr>
        <p:spPr>
          <a:xfrm>
            <a:off x="1828800" y="2798871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F53C3362-0BE0-4746-89E6-385210A414D6}"/>
              </a:ext>
            </a:extLst>
          </p:cNvPr>
          <p:cNvSpPr txBox="1"/>
          <p:nvPr/>
        </p:nvSpPr>
        <p:spPr>
          <a:xfrm>
            <a:off x="1884925" y="2870537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0B81A149-8587-4133-AE60-E1FE19BF8AA2}"/>
              </a:ext>
            </a:extLst>
          </p:cNvPr>
          <p:cNvCxnSpPr/>
          <p:nvPr/>
        </p:nvCxnSpPr>
        <p:spPr>
          <a:xfrm>
            <a:off x="457200" y="36576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B054A799-0497-4CEB-AFC1-A3F56B408F1E}"/>
              </a:ext>
            </a:extLst>
          </p:cNvPr>
          <p:cNvCxnSpPr/>
          <p:nvPr/>
        </p:nvCxnSpPr>
        <p:spPr>
          <a:xfrm>
            <a:off x="1143000" y="36576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C5CDB94-4F58-4D46-A74C-6DE66CAAA3FC}"/>
              </a:ext>
            </a:extLst>
          </p:cNvPr>
          <p:cNvCxnSpPr/>
          <p:nvPr/>
        </p:nvCxnSpPr>
        <p:spPr>
          <a:xfrm>
            <a:off x="1828800" y="36576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id="{298FD452-D6DF-4F33-A0B1-64E2206E5E13}"/>
              </a:ext>
            </a:extLst>
          </p:cNvPr>
          <p:cNvSpPr txBox="1"/>
          <p:nvPr/>
        </p:nvSpPr>
        <p:spPr>
          <a:xfrm>
            <a:off x="1884925" y="4330836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78380B97-C564-4589-9107-BBD7B8B81D7B}"/>
              </a:ext>
            </a:extLst>
          </p:cNvPr>
          <p:cNvCxnSpPr/>
          <p:nvPr/>
        </p:nvCxnSpPr>
        <p:spPr>
          <a:xfrm>
            <a:off x="457200" y="5117899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D665E9E8-A872-461C-98D4-7619A6741BE3}"/>
              </a:ext>
            </a:extLst>
          </p:cNvPr>
          <p:cNvCxnSpPr/>
          <p:nvPr/>
        </p:nvCxnSpPr>
        <p:spPr>
          <a:xfrm>
            <a:off x="1143000" y="5117899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B470445D-6ED0-4B2E-B3A3-F6AC761D3E65}"/>
              </a:ext>
            </a:extLst>
          </p:cNvPr>
          <p:cNvCxnSpPr/>
          <p:nvPr/>
        </p:nvCxnSpPr>
        <p:spPr>
          <a:xfrm>
            <a:off x="1828800" y="5117899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DB9141D7-B23C-48FA-8BA3-7AD9A100D222}"/>
              </a:ext>
            </a:extLst>
          </p:cNvPr>
          <p:cNvSpPr txBox="1"/>
          <p:nvPr/>
        </p:nvSpPr>
        <p:spPr>
          <a:xfrm>
            <a:off x="1884925" y="5293930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A8A908BE-6449-461E-AF6F-080BEDB01ABA}"/>
              </a:ext>
            </a:extLst>
          </p:cNvPr>
          <p:cNvCxnSpPr/>
          <p:nvPr/>
        </p:nvCxnSpPr>
        <p:spPr>
          <a:xfrm>
            <a:off x="457200" y="608099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75D11629-A06B-4EDB-8FE3-D9069C67CA08}"/>
              </a:ext>
            </a:extLst>
          </p:cNvPr>
          <p:cNvCxnSpPr/>
          <p:nvPr/>
        </p:nvCxnSpPr>
        <p:spPr>
          <a:xfrm>
            <a:off x="1143000" y="608099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649F5CCE-FFE3-435E-8190-2EDFCE4D7D2B}"/>
              </a:ext>
            </a:extLst>
          </p:cNvPr>
          <p:cNvCxnSpPr/>
          <p:nvPr/>
        </p:nvCxnSpPr>
        <p:spPr>
          <a:xfrm>
            <a:off x="1828800" y="608099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itle 1">
            <a:extLst>
              <a:ext uri="{FF2B5EF4-FFF2-40B4-BE49-F238E27FC236}">
                <a16:creationId xmlns:a16="http://schemas.microsoft.com/office/drawing/2014/main" id="{3E0CF4AF-4686-4EC8-AB5C-DF7B67493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23175"/>
          </a:xfrm>
          <a:solidFill>
            <a:srgbClr val="7030A0"/>
          </a:solidFill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Examples – I Yod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AAA6F2-2696-443B-83F1-EC4B70F9BA6D}"/>
              </a:ext>
            </a:extLst>
          </p:cNvPr>
          <p:cNvSpPr txBox="1"/>
          <p:nvPr/>
        </p:nvSpPr>
        <p:spPr>
          <a:xfrm>
            <a:off x="5029200" y="2630434"/>
            <a:ext cx="383133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Then Cain ____ from the presence of the LORD and he ____ in the land of Nod, east of Eden. (Gen 4:16)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72F42A-3FD7-4BDC-942A-03825C37DAF6}"/>
              </a:ext>
            </a:extLst>
          </p:cNvPr>
          <p:cNvSpPr txBox="1"/>
          <p:nvPr/>
        </p:nvSpPr>
        <p:spPr>
          <a:xfrm>
            <a:off x="5029200" y="5037087"/>
            <a:ext cx="383133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Cain ____ his wife, and she </a:t>
            </a:r>
            <a:r>
              <a:rPr lang="en-US" b="0" i="0" u="none" strike="noStrike" baseline="0" dirty="0">
                <a:latin typeface="Arial" panose="020B0604020202020204" pitchFamily="34" charset="0"/>
              </a:rPr>
              <a:t>conceived </a:t>
            </a:r>
            <a:r>
              <a:rPr lang="en-US" dirty="0"/>
              <a:t>and ____ Enoch. (Gen 4:17)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AB18D80-6B7B-4C16-A82F-CD301CB472E2}"/>
              </a:ext>
            </a:extLst>
          </p:cNvPr>
          <p:cNvSpPr/>
          <p:nvPr/>
        </p:nvSpPr>
        <p:spPr>
          <a:xfrm>
            <a:off x="4690872" y="2259625"/>
            <a:ext cx="1633728" cy="599405"/>
          </a:xfrm>
          <a:custGeom>
            <a:avLst/>
            <a:gdLst>
              <a:gd name="connsiteX0" fmla="*/ 0 w 1801368"/>
              <a:gd name="connsiteY0" fmla="*/ 337270 h 520150"/>
              <a:gd name="connsiteX1" fmla="*/ 1216152 w 1801368"/>
              <a:gd name="connsiteY1" fmla="*/ 8086 h 520150"/>
              <a:gd name="connsiteX2" fmla="*/ 1700784 w 1801368"/>
              <a:gd name="connsiteY2" fmla="*/ 136102 h 520150"/>
              <a:gd name="connsiteX3" fmla="*/ 1801368 w 1801368"/>
              <a:gd name="connsiteY3" fmla="*/ 520150 h 52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368" h="520150">
                <a:moveTo>
                  <a:pt x="0" y="337270"/>
                </a:moveTo>
                <a:cubicBezTo>
                  <a:pt x="466344" y="189442"/>
                  <a:pt x="932688" y="41614"/>
                  <a:pt x="1216152" y="8086"/>
                </a:cubicBezTo>
                <a:cubicBezTo>
                  <a:pt x="1499616" y="-25442"/>
                  <a:pt x="1603248" y="50758"/>
                  <a:pt x="1700784" y="136102"/>
                </a:cubicBezTo>
                <a:cubicBezTo>
                  <a:pt x="1798320" y="221446"/>
                  <a:pt x="1799844" y="370798"/>
                  <a:pt x="1801368" y="520150"/>
                </a:cubicBez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779752D-30C5-401E-98EC-73095B2403DD}"/>
              </a:ext>
            </a:extLst>
          </p:cNvPr>
          <p:cNvSpPr/>
          <p:nvPr/>
        </p:nvSpPr>
        <p:spPr>
          <a:xfrm>
            <a:off x="4700016" y="3191256"/>
            <a:ext cx="2029968" cy="265176"/>
          </a:xfrm>
          <a:custGeom>
            <a:avLst/>
            <a:gdLst>
              <a:gd name="connsiteX0" fmla="*/ 0 w 2029968"/>
              <a:gd name="connsiteY0" fmla="*/ 265176 h 265176"/>
              <a:gd name="connsiteX1" fmla="*/ 347472 w 2029968"/>
              <a:gd name="connsiteY1" fmla="*/ 73152 h 265176"/>
              <a:gd name="connsiteX2" fmla="*/ 740664 w 2029968"/>
              <a:gd name="connsiteY2" fmla="*/ 45720 h 265176"/>
              <a:gd name="connsiteX3" fmla="*/ 1746504 w 2029968"/>
              <a:gd name="connsiteY3" fmla="*/ 36576 h 265176"/>
              <a:gd name="connsiteX4" fmla="*/ 2029968 w 2029968"/>
              <a:gd name="connsiteY4" fmla="*/ 0 h 265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29968" h="265176">
                <a:moveTo>
                  <a:pt x="0" y="265176"/>
                </a:moveTo>
                <a:cubicBezTo>
                  <a:pt x="112014" y="187452"/>
                  <a:pt x="224028" y="109728"/>
                  <a:pt x="347472" y="73152"/>
                </a:cubicBezTo>
                <a:cubicBezTo>
                  <a:pt x="470916" y="36576"/>
                  <a:pt x="507492" y="51816"/>
                  <a:pt x="740664" y="45720"/>
                </a:cubicBezTo>
                <a:cubicBezTo>
                  <a:pt x="973836" y="39624"/>
                  <a:pt x="1531620" y="44196"/>
                  <a:pt x="1746504" y="36576"/>
                </a:cubicBezTo>
                <a:cubicBezTo>
                  <a:pt x="1961388" y="28956"/>
                  <a:pt x="1995678" y="14478"/>
                  <a:pt x="2029968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17CC1A8-FDCE-489A-8211-C30716C627F2}"/>
              </a:ext>
            </a:extLst>
          </p:cNvPr>
          <p:cNvSpPr/>
          <p:nvPr/>
        </p:nvSpPr>
        <p:spPr>
          <a:xfrm>
            <a:off x="4636008" y="4645282"/>
            <a:ext cx="1155192" cy="575942"/>
          </a:xfrm>
          <a:custGeom>
            <a:avLst/>
            <a:gdLst>
              <a:gd name="connsiteX0" fmla="*/ 0 w 1252728"/>
              <a:gd name="connsiteY0" fmla="*/ 319910 h 575942"/>
              <a:gd name="connsiteX1" fmla="*/ 758952 w 1252728"/>
              <a:gd name="connsiteY1" fmla="*/ 9014 h 575942"/>
              <a:gd name="connsiteX2" fmla="*/ 1152144 w 1252728"/>
              <a:gd name="connsiteY2" fmla="*/ 127886 h 575942"/>
              <a:gd name="connsiteX3" fmla="*/ 1252728 w 1252728"/>
              <a:gd name="connsiteY3" fmla="*/ 575942 h 575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728" h="575942">
                <a:moveTo>
                  <a:pt x="0" y="319910"/>
                </a:moveTo>
                <a:cubicBezTo>
                  <a:pt x="283464" y="180464"/>
                  <a:pt x="566928" y="41018"/>
                  <a:pt x="758952" y="9014"/>
                </a:cubicBezTo>
                <a:cubicBezTo>
                  <a:pt x="950976" y="-22990"/>
                  <a:pt x="1069848" y="33398"/>
                  <a:pt x="1152144" y="127886"/>
                </a:cubicBezTo>
                <a:cubicBezTo>
                  <a:pt x="1234440" y="222374"/>
                  <a:pt x="1243584" y="399158"/>
                  <a:pt x="1252728" y="575942"/>
                </a:cubicBez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94D7FDFB-E605-4464-A49E-FB3639BAEBBC}"/>
              </a:ext>
            </a:extLst>
          </p:cNvPr>
          <p:cNvSpPr/>
          <p:nvPr/>
        </p:nvSpPr>
        <p:spPr>
          <a:xfrm>
            <a:off x="4626863" y="5641848"/>
            <a:ext cx="1140287" cy="356734"/>
          </a:xfrm>
          <a:custGeom>
            <a:avLst/>
            <a:gdLst>
              <a:gd name="connsiteX0" fmla="*/ 0 w 1106424"/>
              <a:gd name="connsiteY0" fmla="*/ 246888 h 356734"/>
              <a:gd name="connsiteX1" fmla="*/ 649224 w 1106424"/>
              <a:gd name="connsiteY1" fmla="*/ 356616 h 356734"/>
              <a:gd name="connsiteX2" fmla="*/ 996696 w 1106424"/>
              <a:gd name="connsiteY2" fmla="*/ 228600 h 356734"/>
              <a:gd name="connsiteX3" fmla="*/ 1106424 w 1106424"/>
              <a:gd name="connsiteY3" fmla="*/ 0 h 356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6424" h="356734">
                <a:moveTo>
                  <a:pt x="0" y="246888"/>
                </a:moveTo>
                <a:cubicBezTo>
                  <a:pt x="241554" y="303276"/>
                  <a:pt x="483108" y="359664"/>
                  <a:pt x="649224" y="356616"/>
                </a:cubicBezTo>
                <a:cubicBezTo>
                  <a:pt x="815340" y="353568"/>
                  <a:pt x="920496" y="288036"/>
                  <a:pt x="996696" y="228600"/>
                </a:cubicBezTo>
                <a:cubicBezTo>
                  <a:pt x="1072896" y="169164"/>
                  <a:pt x="1089660" y="84582"/>
                  <a:pt x="1106424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2807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5390125" y="838200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838200"/>
            <a:ext cx="93166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9624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6482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340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4295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734300" y="9144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ֵ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9723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1DC435-B573-46BC-9400-E3146DF9F15B}"/>
              </a:ext>
            </a:extLst>
          </p:cNvPr>
          <p:cNvSpPr txBox="1"/>
          <p:nvPr/>
        </p:nvSpPr>
        <p:spPr>
          <a:xfrm>
            <a:off x="3419119" y="2165994"/>
            <a:ext cx="11528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וַיֵּצֵא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87C21F4-41D9-438F-B1B0-9191200E4DD9}"/>
              </a:ext>
            </a:extLst>
          </p:cNvPr>
          <p:cNvSpPr txBox="1"/>
          <p:nvPr/>
        </p:nvSpPr>
        <p:spPr>
          <a:xfrm>
            <a:off x="3327749" y="3027471"/>
            <a:ext cx="12442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וַיֵּשֶׁב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BD6F811-61FB-4AD0-B3B6-2170D936B0C9}"/>
              </a:ext>
            </a:extLst>
          </p:cNvPr>
          <p:cNvSpPr txBox="1"/>
          <p:nvPr/>
        </p:nvSpPr>
        <p:spPr>
          <a:xfrm>
            <a:off x="3455989" y="4529256"/>
            <a:ext cx="11160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וַיֵּדַע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F508EDAC-0152-4D2B-B694-9E48E055FB2E}"/>
              </a:ext>
            </a:extLst>
          </p:cNvPr>
          <p:cNvSpPr txBox="1"/>
          <p:nvPr/>
        </p:nvSpPr>
        <p:spPr>
          <a:xfrm>
            <a:off x="3306278" y="5463049"/>
            <a:ext cx="12779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וַתֵּלֶד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10254E8-2DFF-4F8A-A3DE-34697E307992}"/>
              </a:ext>
            </a:extLst>
          </p:cNvPr>
          <p:cNvSpPr txBox="1"/>
          <p:nvPr/>
        </p:nvSpPr>
        <p:spPr>
          <a:xfrm>
            <a:off x="1884925" y="2011808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DFE947C6-06EF-494E-8BAC-4D43EBE25EA9}"/>
              </a:ext>
            </a:extLst>
          </p:cNvPr>
          <p:cNvCxnSpPr/>
          <p:nvPr/>
        </p:nvCxnSpPr>
        <p:spPr>
          <a:xfrm>
            <a:off x="457200" y="2798871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03B04C41-1C6E-4FBC-800F-AFD4405041AF}"/>
              </a:ext>
            </a:extLst>
          </p:cNvPr>
          <p:cNvCxnSpPr/>
          <p:nvPr/>
        </p:nvCxnSpPr>
        <p:spPr>
          <a:xfrm>
            <a:off x="1143000" y="2798871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58517F6D-E209-40F6-95D9-43C2E1E9A920}"/>
              </a:ext>
            </a:extLst>
          </p:cNvPr>
          <p:cNvCxnSpPr/>
          <p:nvPr/>
        </p:nvCxnSpPr>
        <p:spPr>
          <a:xfrm>
            <a:off x="1828800" y="2798871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F53C3362-0BE0-4746-89E6-385210A414D6}"/>
              </a:ext>
            </a:extLst>
          </p:cNvPr>
          <p:cNvSpPr txBox="1"/>
          <p:nvPr/>
        </p:nvSpPr>
        <p:spPr>
          <a:xfrm>
            <a:off x="1884925" y="2870537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0B81A149-8587-4133-AE60-E1FE19BF8AA2}"/>
              </a:ext>
            </a:extLst>
          </p:cNvPr>
          <p:cNvCxnSpPr/>
          <p:nvPr/>
        </p:nvCxnSpPr>
        <p:spPr>
          <a:xfrm>
            <a:off x="457200" y="36576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B054A799-0497-4CEB-AFC1-A3F56B408F1E}"/>
              </a:ext>
            </a:extLst>
          </p:cNvPr>
          <p:cNvCxnSpPr/>
          <p:nvPr/>
        </p:nvCxnSpPr>
        <p:spPr>
          <a:xfrm>
            <a:off x="1143000" y="36576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C5CDB94-4F58-4D46-A74C-6DE66CAAA3FC}"/>
              </a:ext>
            </a:extLst>
          </p:cNvPr>
          <p:cNvCxnSpPr/>
          <p:nvPr/>
        </p:nvCxnSpPr>
        <p:spPr>
          <a:xfrm>
            <a:off x="1828800" y="36576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id="{298FD452-D6DF-4F33-A0B1-64E2206E5E13}"/>
              </a:ext>
            </a:extLst>
          </p:cNvPr>
          <p:cNvSpPr txBox="1"/>
          <p:nvPr/>
        </p:nvSpPr>
        <p:spPr>
          <a:xfrm>
            <a:off x="1884925" y="4330836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78380B97-C564-4589-9107-BBD7B8B81D7B}"/>
              </a:ext>
            </a:extLst>
          </p:cNvPr>
          <p:cNvCxnSpPr/>
          <p:nvPr/>
        </p:nvCxnSpPr>
        <p:spPr>
          <a:xfrm>
            <a:off x="457200" y="5117899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D665E9E8-A872-461C-98D4-7619A6741BE3}"/>
              </a:ext>
            </a:extLst>
          </p:cNvPr>
          <p:cNvCxnSpPr/>
          <p:nvPr/>
        </p:nvCxnSpPr>
        <p:spPr>
          <a:xfrm>
            <a:off x="1143000" y="5117899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B470445D-6ED0-4B2E-B3A3-F6AC761D3E65}"/>
              </a:ext>
            </a:extLst>
          </p:cNvPr>
          <p:cNvCxnSpPr/>
          <p:nvPr/>
        </p:nvCxnSpPr>
        <p:spPr>
          <a:xfrm>
            <a:off x="1828800" y="5117899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DB9141D7-B23C-48FA-8BA3-7AD9A100D222}"/>
              </a:ext>
            </a:extLst>
          </p:cNvPr>
          <p:cNvSpPr txBox="1"/>
          <p:nvPr/>
        </p:nvSpPr>
        <p:spPr>
          <a:xfrm>
            <a:off x="1884925" y="5293930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A8A908BE-6449-461E-AF6F-080BEDB01ABA}"/>
              </a:ext>
            </a:extLst>
          </p:cNvPr>
          <p:cNvCxnSpPr/>
          <p:nvPr/>
        </p:nvCxnSpPr>
        <p:spPr>
          <a:xfrm>
            <a:off x="457200" y="608099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75D11629-A06B-4EDB-8FE3-D9069C67CA08}"/>
              </a:ext>
            </a:extLst>
          </p:cNvPr>
          <p:cNvCxnSpPr/>
          <p:nvPr/>
        </p:nvCxnSpPr>
        <p:spPr>
          <a:xfrm>
            <a:off x="1143000" y="608099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649F5CCE-FFE3-435E-8190-2EDFCE4D7D2B}"/>
              </a:ext>
            </a:extLst>
          </p:cNvPr>
          <p:cNvCxnSpPr/>
          <p:nvPr/>
        </p:nvCxnSpPr>
        <p:spPr>
          <a:xfrm>
            <a:off x="1828800" y="608099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10394E51-4681-4260-BB85-C5A517576FCB}"/>
              </a:ext>
            </a:extLst>
          </p:cNvPr>
          <p:cNvSpPr txBox="1"/>
          <p:nvPr/>
        </p:nvSpPr>
        <p:spPr>
          <a:xfrm>
            <a:off x="1123043" y="2011808"/>
            <a:ext cx="55335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צ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5FD491D2-ABF7-4534-99D1-04569EC6AD2C}"/>
              </a:ext>
            </a:extLst>
          </p:cNvPr>
          <p:cNvSpPr txBox="1"/>
          <p:nvPr/>
        </p:nvSpPr>
        <p:spPr>
          <a:xfrm>
            <a:off x="381000" y="2011808"/>
            <a:ext cx="6286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א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34FCA193-D7EF-487E-9DE5-71537125D372}"/>
              </a:ext>
            </a:extLst>
          </p:cNvPr>
          <p:cNvSpPr txBox="1"/>
          <p:nvPr/>
        </p:nvSpPr>
        <p:spPr>
          <a:xfrm>
            <a:off x="1046958" y="2870537"/>
            <a:ext cx="70564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ש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F3FBB537-330F-4D4B-88FA-3D99C521752F}"/>
              </a:ext>
            </a:extLst>
          </p:cNvPr>
          <p:cNvSpPr txBox="1"/>
          <p:nvPr/>
        </p:nvSpPr>
        <p:spPr>
          <a:xfrm>
            <a:off x="400219" y="2870537"/>
            <a:ext cx="5806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ב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93815EC2-49BD-4364-BAC8-467240D9B680}"/>
              </a:ext>
            </a:extLst>
          </p:cNvPr>
          <p:cNvSpPr txBox="1"/>
          <p:nvPr/>
        </p:nvSpPr>
        <p:spPr>
          <a:xfrm>
            <a:off x="1096740" y="4330836"/>
            <a:ext cx="5613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ד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6EEDD2FB-3CC7-45B8-9C71-2056FD8837F9}"/>
              </a:ext>
            </a:extLst>
          </p:cNvPr>
          <p:cNvSpPr txBox="1"/>
          <p:nvPr/>
        </p:nvSpPr>
        <p:spPr>
          <a:xfrm>
            <a:off x="438951" y="4330836"/>
            <a:ext cx="5741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ע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934F5979-0DF6-40B2-B61D-6CE4753EFBAC}"/>
              </a:ext>
            </a:extLst>
          </p:cNvPr>
          <p:cNvSpPr txBox="1"/>
          <p:nvPr/>
        </p:nvSpPr>
        <p:spPr>
          <a:xfrm>
            <a:off x="1118334" y="5293930"/>
            <a:ext cx="5309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ל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9EC1B9C4-0E29-45F7-BE9E-33794D4E2C29}"/>
              </a:ext>
            </a:extLst>
          </p:cNvPr>
          <p:cNvSpPr txBox="1"/>
          <p:nvPr/>
        </p:nvSpPr>
        <p:spPr>
          <a:xfrm>
            <a:off x="414663" y="5293930"/>
            <a:ext cx="5613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ד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8" name="Title 1">
            <a:extLst>
              <a:ext uri="{FF2B5EF4-FFF2-40B4-BE49-F238E27FC236}">
                <a16:creationId xmlns:a16="http://schemas.microsoft.com/office/drawing/2014/main" id="{17BE4820-ADB2-4766-8873-859D47205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23175"/>
          </a:xfrm>
          <a:solidFill>
            <a:srgbClr val="7030A0"/>
          </a:solidFill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Examples – I Yod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51DE4E-D080-462E-B2A9-E9149E4B1E7D}"/>
              </a:ext>
            </a:extLst>
          </p:cNvPr>
          <p:cNvSpPr txBox="1"/>
          <p:nvPr/>
        </p:nvSpPr>
        <p:spPr>
          <a:xfrm>
            <a:off x="5029200" y="2630434"/>
            <a:ext cx="383133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Then Cain ____ from the presence of the LORD and he ____ in the land of Nod, east of Eden. (Gen 4:16)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0F0107-EDDA-49AC-B3F9-E51029B99289}"/>
              </a:ext>
            </a:extLst>
          </p:cNvPr>
          <p:cNvSpPr txBox="1"/>
          <p:nvPr/>
        </p:nvSpPr>
        <p:spPr>
          <a:xfrm>
            <a:off x="5029200" y="5037087"/>
            <a:ext cx="383133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Cain ____ his wife, and she </a:t>
            </a:r>
            <a:r>
              <a:rPr lang="en-US" b="0" i="0" u="none" strike="noStrike" baseline="0" dirty="0">
                <a:latin typeface="Arial" panose="020B0604020202020204" pitchFamily="34" charset="0"/>
              </a:rPr>
              <a:t>conceived </a:t>
            </a:r>
            <a:r>
              <a:rPr lang="en-US" dirty="0"/>
              <a:t>and ____ Enoch. (Gen 4:17)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9A3C80A-379B-4621-A4EE-DECCD9F67AFA}"/>
              </a:ext>
            </a:extLst>
          </p:cNvPr>
          <p:cNvSpPr/>
          <p:nvPr/>
        </p:nvSpPr>
        <p:spPr>
          <a:xfrm>
            <a:off x="4690872" y="2259625"/>
            <a:ext cx="1633728" cy="599405"/>
          </a:xfrm>
          <a:custGeom>
            <a:avLst/>
            <a:gdLst>
              <a:gd name="connsiteX0" fmla="*/ 0 w 1801368"/>
              <a:gd name="connsiteY0" fmla="*/ 337270 h 520150"/>
              <a:gd name="connsiteX1" fmla="*/ 1216152 w 1801368"/>
              <a:gd name="connsiteY1" fmla="*/ 8086 h 520150"/>
              <a:gd name="connsiteX2" fmla="*/ 1700784 w 1801368"/>
              <a:gd name="connsiteY2" fmla="*/ 136102 h 520150"/>
              <a:gd name="connsiteX3" fmla="*/ 1801368 w 1801368"/>
              <a:gd name="connsiteY3" fmla="*/ 520150 h 52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368" h="520150">
                <a:moveTo>
                  <a:pt x="0" y="337270"/>
                </a:moveTo>
                <a:cubicBezTo>
                  <a:pt x="466344" y="189442"/>
                  <a:pt x="932688" y="41614"/>
                  <a:pt x="1216152" y="8086"/>
                </a:cubicBezTo>
                <a:cubicBezTo>
                  <a:pt x="1499616" y="-25442"/>
                  <a:pt x="1603248" y="50758"/>
                  <a:pt x="1700784" y="136102"/>
                </a:cubicBezTo>
                <a:cubicBezTo>
                  <a:pt x="1798320" y="221446"/>
                  <a:pt x="1799844" y="370798"/>
                  <a:pt x="1801368" y="520150"/>
                </a:cubicBez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F32FDC9-9386-4A0B-BFCF-7CA2069201AB}"/>
              </a:ext>
            </a:extLst>
          </p:cNvPr>
          <p:cNvSpPr/>
          <p:nvPr/>
        </p:nvSpPr>
        <p:spPr>
          <a:xfrm>
            <a:off x="4700016" y="3191256"/>
            <a:ext cx="2029968" cy="265176"/>
          </a:xfrm>
          <a:custGeom>
            <a:avLst/>
            <a:gdLst>
              <a:gd name="connsiteX0" fmla="*/ 0 w 2029968"/>
              <a:gd name="connsiteY0" fmla="*/ 265176 h 265176"/>
              <a:gd name="connsiteX1" fmla="*/ 347472 w 2029968"/>
              <a:gd name="connsiteY1" fmla="*/ 73152 h 265176"/>
              <a:gd name="connsiteX2" fmla="*/ 740664 w 2029968"/>
              <a:gd name="connsiteY2" fmla="*/ 45720 h 265176"/>
              <a:gd name="connsiteX3" fmla="*/ 1746504 w 2029968"/>
              <a:gd name="connsiteY3" fmla="*/ 36576 h 265176"/>
              <a:gd name="connsiteX4" fmla="*/ 2029968 w 2029968"/>
              <a:gd name="connsiteY4" fmla="*/ 0 h 265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29968" h="265176">
                <a:moveTo>
                  <a:pt x="0" y="265176"/>
                </a:moveTo>
                <a:cubicBezTo>
                  <a:pt x="112014" y="187452"/>
                  <a:pt x="224028" y="109728"/>
                  <a:pt x="347472" y="73152"/>
                </a:cubicBezTo>
                <a:cubicBezTo>
                  <a:pt x="470916" y="36576"/>
                  <a:pt x="507492" y="51816"/>
                  <a:pt x="740664" y="45720"/>
                </a:cubicBezTo>
                <a:cubicBezTo>
                  <a:pt x="973836" y="39624"/>
                  <a:pt x="1531620" y="44196"/>
                  <a:pt x="1746504" y="36576"/>
                </a:cubicBezTo>
                <a:cubicBezTo>
                  <a:pt x="1961388" y="28956"/>
                  <a:pt x="1995678" y="14478"/>
                  <a:pt x="2029968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FFBCE7E-5F69-496D-ABD7-0B14DA6DC2D8}"/>
              </a:ext>
            </a:extLst>
          </p:cNvPr>
          <p:cNvSpPr/>
          <p:nvPr/>
        </p:nvSpPr>
        <p:spPr>
          <a:xfrm>
            <a:off x="4636008" y="4645282"/>
            <a:ext cx="1155192" cy="575942"/>
          </a:xfrm>
          <a:custGeom>
            <a:avLst/>
            <a:gdLst>
              <a:gd name="connsiteX0" fmla="*/ 0 w 1252728"/>
              <a:gd name="connsiteY0" fmla="*/ 319910 h 575942"/>
              <a:gd name="connsiteX1" fmla="*/ 758952 w 1252728"/>
              <a:gd name="connsiteY1" fmla="*/ 9014 h 575942"/>
              <a:gd name="connsiteX2" fmla="*/ 1152144 w 1252728"/>
              <a:gd name="connsiteY2" fmla="*/ 127886 h 575942"/>
              <a:gd name="connsiteX3" fmla="*/ 1252728 w 1252728"/>
              <a:gd name="connsiteY3" fmla="*/ 575942 h 575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728" h="575942">
                <a:moveTo>
                  <a:pt x="0" y="319910"/>
                </a:moveTo>
                <a:cubicBezTo>
                  <a:pt x="283464" y="180464"/>
                  <a:pt x="566928" y="41018"/>
                  <a:pt x="758952" y="9014"/>
                </a:cubicBezTo>
                <a:cubicBezTo>
                  <a:pt x="950976" y="-22990"/>
                  <a:pt x="1069848" y="33398"/>
                  <a:pt x="1152144" y="127886"/>
                </a:cubicBezTo>
                <a:cubicBezTo>
                  <a:pt x="1234440" y="222374"/>
                  <a:pt x="1243584" y="399158"/>
                  <a:pt x="1252728" y="575942"/>
                </a:cubicBez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6185487-3A5C-4775-93C9-508AD0643AF1}"/>
              </a:ext>
            </a:extLst>
          </p:cNvPr>
          <p:cNvSpPr/>
          <p:nvPr/>
        </p:nvSpPr>
        <p:spPr>
          <a:xfrm>
            <a:off x="4626863" y="5641848"/>
            <a:ext cx="1140287" cy="356734"/>
          </a:xfrm>
          <a:custGeom>
            <a:avLst/>
            <a:gdLst>
              <a:gd name="connsiteX0" fmla="*/ 0 w 1106424"/>
              <a:gd name="connsiteY0" fmla="*/ 246888 h 356734"/>
              <a:gd name="connsiteX1" fmla="*/ 649224 w 1106424"/>
              <a:gd name="connsiteY1" fmla="*/ 356616 h 356734"/>
              <a:gd name="connsiteX2" fmla="*/ 996696 w 1106424"/>
              <a:gd name="connsiteY2" fmla="*/ 228600 h 356734"/>
              <a:gd name="connsiteX3" fmla="*/ 1106424 w 1106424"/>
              <a:gd name="connsiteY3" fmla="*/ 0 h 356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6424" h="356734">
                <a:moveTo>
                  <a:pt x="0" y="246888"/>
                </a:moveTo>
                <a:cubicBezTo>
                  <a:pt x="241554" y="303276"/>
                  <a:pt x="483108" y="359664"/>
                  <a:pt x="649224" y="356616"/>
                </a:cubicBezTo>
                <a:cubicBezTo>
                  <a:pt x="815340" y="353568"/>
                  <a:pt x="920496" y="288036"/>
                  <a:pt x="996696" y="228600"/>
                </a:cubicBezTo>
                <a:cubicBezTo>
                  <a:pt x="1072896" y="169164"/>
                  <a:pt x="1089660" y="84582"/>
                  <a:pt x="1106424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217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5390125" y="838200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838200"/>
            <a:ext cx="93166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9624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6482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340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4295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734300" y="9144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ֵ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9723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1DC435-B573-46BC-9400-E3146DF9F15B}"/>
              </a:ext>
            </a:extLst>
          </p:cNvPr>
          <p:cNvSpPr txBox="1"/>
          <p:nvPr/>
        </p:nvSpPr>
        <p:spPr>
          <a:xfrm>
            <a:off x="3419119" y="2165994"/>
            <a:ext cx="11528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וַיֵּצֵא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87C21F4-41D9-438F-B1B0-9191200E4DD9}"/>
              </a:ext>
            </a:extLst>
          </p:cNvPr>
          <p:cNvSpPr txBox="1"/>
          <p:nvPr/>
        </p:nvSpPr>
        <p:spPr>
          <a:xfrm>
            <a:off x="3327749" y="3027471"/>
            <a:ext cx="12442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וַיֵּשֶׁב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BD6F811-61FB-4AD0-B3B6-2170D936B0C9}"/>
              </a:ext>
            </a:extLst>
          </p:cNvPr>
          <p:cNvSpPr txBox="1"/>
          <p:nvPr/>
        </p:nvSpPr>
        <p:spPr>
          <a:xfrm>
            <a:off x="3455989" y="4529256"/>
            <a:ext cx="11160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וַיֵּדַע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F508EDAC-0152-4D2B-B694-9E48E055FB2E}"/>
              </a:ext>
            </a:extLst>
          </p:cNvPr>
          <p:cNvSpPr txBox="1"/>
          <p:nvPr/>
        </p:nvSpPr>
        <p:spPr>
          <a:xfrm>
            <a:off x="3306278" y="5463049"/>
            <a:ext cx="12779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וַתֵּלֶד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10254E8-2DFF-4F8A-A3DE-34697E307992}"/>
              </a:ext>
            </a:extLst>
          </p:cNvPr>
          <p:cNvSpPr txBox="1"/>
          <p:nvPr/>
        </p:nvSpPr>
        <p:spPr>
          <a:xfrm>
            <a:off x="1884925" y="2011808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DFE947C6-06EF-494E-8BAC-4D43EBE25EA9}"/>
              </a:ext>
            </a:extLst>
          </p:cNvPr>
          <p:cNvCxnSpPr/>
          <p:nvPr/>
        </p:nvCxnSpPr>
        <p:spPr>
          <a:xfrm>
            <a:off x="457200" y="2798871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03B04C41-1C6E-4FBC-800F-AFD4405041AF}"/>
              </a:ext>
            </a:extLst>
          </p:cNvPr>
          <p:cNvCxnSpPr/>
          <p:nvPr/>
        </p:nvCxnSpPr>
        <p:spPr>
          <a:xfrm>
            <a:off x="1143000" y="2798871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58517F6D-E209-40F6-95D9-43C2E1E9A920}"/>
              </a:ext>
            </a:extLst>
          </p:cNvPr>
          <p:cNvCxnSpPr/>
          <p:nvPr/>
        </p:nvCxnSpPr>
        <p:spPr>
          <a:xfrm>
            <a:off x="1828800" y="2798871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F53C3362-0BE0-4746-89E6-385210A414D6}"/>
              </a:ext>
            </a:extLst>
          </p:cNvPr>
          <p:cNvSpPr txBox="1"/>
          <p:nvPr/>
        </p:nvSpPr>
        <p:spPr>
          <a:xfrm>
            <a:off x="1884925" y="2870537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0B81A149-8587-4133-AE60-E1FE19BF8AA2}"/>
              </a:ext>
            </a:extLst>
          </p:cNvPr>
          <p:cNvCxnSpPr/>
          <p:nvPr/>
        </p:nvCxnSpPr>
        <p:spPr>
          <a:xfrm>
            <a:off x="457200" y="36576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B054A799-0497-4CEB-AFC1-A3F56B408F1E}"/>
              </a:ext>
            </a:extLst>
          </p:cNvPr>
          <p:cNvCxnSpPr/>
          <p:nvPr/>
        </p:nvCxnSpPr>
        <p:spPr>
          <a:xfrm>
            <a:off x="1143000" y="36576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C5CDB94-4F58-4D46-A74C-6DE66CAAA3FC}"/>
              </a:ext>
            </a:extLst>
          </p:cNvPr>
          <p:cNvCxnSpPr/>
          <p:nvPr/>
        </p:nvCxnSpPr>
        <p:spPr>
          <a:xfrm>
            <a:off x="1828800" y="36576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id="{298FD452-D6DF-4F33-A0B1-64E2206E5E13}"/>
              </a:ext>
            </a:extLst>
          </p:cNvPr>
          <p:cNvSpPr txBox="1"/>
          <p:nvPr/>
        </p:nvSpPr>
        <p:spPr>
          <a:xfrm>
            <a:off x="1884925" y="4330836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78380B97-C564-4589-9107-BBD7B8B81D7B}"/>
              </a:ext>
            </a:extLst>
          </p:cNvPr>
          <p:cNvCxnSpPr/>
          <p:nvPr/>
        </p:nvCxnSpPr>
        <p:spPr>
          <a:xfrm>
            <a:off x="457200" y="5117899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D665E9E8-A872-461C-98D4-7619A6741BE3}"/>
              </a:ext>
            </a:extLst>
          </p:cNvPr>
          <p:cNvCxnSpPr/>
          <p:nvPr/>
        </p:nvCxnSpPr>
        <p:spPr>
          <a:xfrm>
            <a:off x="1143000" y="5117899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B470445D-6ED0-4B2E-B3A3-F6AC761D3E65}"/>
              </a:ext>
            </a:extLst>
          </p:cNvPr>
          <p:cNvCxnSpPr/>
          <p:nvPr/>
        </p:nvCxnSpPr>
        <p:spPr>
          <a:xfrm>
            <a:off x="1828800" y="5117899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DB9141D7-B23C-48FA-8BA3-7AD9A100D222}"/>
              </a:ext>
            </a:extLst>
          </p:cNvPr>
          <p:cNvSpPr txBox="1"/>
          <p:nvPr/>
        </p:nvSpPr>
        <p:spPr>
          <a:xfrm>
            <a:off x="1884925" y="5293930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A8A908BE-6449-461E-AF6F-080BEDB01ABA}"/>
              </a:ext>
            </a:extLst>
          </p:cNvPr>
          <p:cNvCxnSpPr/>
          <p:nvPr/>
        </p:nvCxnSpPr>
        <p:spPr>
          <a:xfrm>
            <a:off x="457200" y="608099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75D11629-A06B-4EDB-8FE3-D9069C67CA08}"/>
              </a:ext>
            </a:extLst>
          </p:cNvPr>
          <p:cNvCxnSpPr/>
          <p:nvPr/>
        </p:nvCxnSpPr>
        <p:spPr>
          <a:xfrm>
            <a:off x="1143000" y="608099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649F5CCE-FFE3-435E-8190-2EDFCE4D7D2B}"/>
              </a:ext>
            </a:extLst>
          </p:cNvPr>
          <p:cNvCxnSpPr/>
          <p:nvPr/>
        </p:nvCxnSpPr>
        <p:spPr>
          <a:xfrm>
            <a:off x="1828800" y="608099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10394E51-4681-4260-BB85-C5A517576FCB}"/>
              </a:ext>
            </a:extLst>
          </p:cNvPr>
          <p:cNvSpPr txBox="1"/>
          <p:nvPr/>
        </p:nvSpPr>
        <p:spPr>
          <a:xfrm>
            <a:off x="1123043" y="2011808"/>
            <a:ext cx="55335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צ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5FD491D2-ABF7-4534-99D1-04569EC6AD2C}"/>
              </a:ext>
            </a:extLst>
          </p:cNvPr>
          <p:cNvSpPr txBox="1"/>
          <p:nvPr/>
        </p:nvSpPr>
        <p:spPr>
          <a:xfrm>
            <a:off x="381000" y="2011808"/>
            <a:ext cx="6286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א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34FCA193-D7EF-487E-9DE5-71537125D372}"/>
              </a:ext>
            </a:extLst>
          </p:cNvPr>
          <p:cNvSpPr txBox="1"/>
          <p:nvPr/>
        </p:nvSpPr>
        <p:spPr>
          <a:xfrm>
            <a:off x="1046958" y="2870537"/>
            <a:ext cx="70564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ש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F3FBB537-330F-4D4B-88FA-3D99C521752F}"/>
              </a:ext>
            </a:extLst>
          </p:cNvPr>
          <p:cNvSpPr txBox="1"/>
          <p:nvPr/>
        </p:nvSpPr>
        <p:spPr>
          <a:xfrm>
            <a:off x="400219" y="2870537"/>
            <a:ext cx="5806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ב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93815EC2-49BD-4364-BAC8-467240D9B680}"/>
              </a:ext>
            </a:extLst>
          </p:cNvPr>
          <p:cNvSpPr txBox="1"/>
          <p:nvPr/>
        </p:nvSpPr>
        <p:spPr>
          <a:xfrm>
            <a:off x="1096740" y="4330836"/>
            <a:ext cx="5613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ד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6EEDD2FB-3CC7-45B8-9C71-2056FD8837F9}"/>
              </a:ext>
            </a:extLst>
          </p:cNvPr>
          <p:cNvSpPr txBox="1"/>
          <p:nvPr/>
        </p:nvSpPr>
        <p:spPr>
          <a:xfrm>
            <a:off x="438951" y="4330836"/>
            <a:ext cx="5741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ע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934F5979-0DF6-40B2-B61D-6CE4753EFBAC}"/>
              </a:ext>
            </a:extLst>
          </p:cNvPr>
          <p:cNvSpPr txBox="1"/>
          <p:nvPr/>
        </p:nvSpPr>
        <p:spPr>
          <a:xfrm>
            <a:off x="1118334" y="5293930"/>
            <a:ext cx="5309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ל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9EC1B9C4-0E29-45F7-BE9E-33794D4E2C29}"/>
              </a:ext>
            </a:extLst>
          </p:cNvPr>
          <p:cNvSpPr txBox="1"/>
          <p:nvPr/>
        </p:nvSpPr>
        <p:spPr>
          <a:xfrm>
            <a:off x="414663" y="5293930"/>
            <a:ext cx="5613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ד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C452B7B9-E490-47BF-9FDF-D4FD225BE1DA}"/>
              </a:ext>
            </a:extLst>
          </p:cNvPr>
          <p:cNvSpPr/>
          <p:nvPr/>
        </p:nvSpPr>
        <p:spPr>
          <a:xfrm>
            <a:off x="2261951" y="4167122"/>
            <a:ext cx="1776649" cy="432310"/>
          </a:xfrm>
          <a:custGeom>
            <a:avLst/>
            <a:gdLst>
              <a:gd name="connsiteX0" fmla="*/ 0 w 1627632"/>
              <a:gd name="connsiteY0" fmla="*/ 310919 h 310919"/>
              <a:gd name="connsiteX1" fmla="*/ 832104 w 1627632"/>
              <a:gd name="connsiteY1" fmla="*/ 23 h 310919"/>
              <a:gd name="connsiteX2" fmla="*/ 1627632 w 1627632"/>
              <a:gd name="connsiteY2" fmla="*/ 292631 h 310919"/>
              <a:gd name="connsiteX3" fmla="*/ 1627632 w 1627632"/>
              <a:gd name="connsiteY3" fmla="*/ 292631 h 310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27632" h="310919">
                <a:moveTo>
                  <a:pt x="0" y="310919"/>
                </a:moveTo>
                <a:cubicBezTo>
                  <a:pt x="280416" y="156995"/>
                  <a:pt x="560832" y="3071"/>
                  <a:pt x="832104" y="23"/>
                </a:cubicBezTo>
                <a:cubicBezTo>
                  <a:pt x="1103376" y="-3025"/>
                  <a:pt x="1627632" y="292631"/>
                  <a:pt x="1627632" y="292631"/>
                </a:cubicBezTo>
                <a:lnTo>
                  <a:pt x="1627632" y="292631"/>
                </a:lnTo>
              </a:path>
            </a:pathLst>
          </a:custGeom>
          <a:noFill/>
          <a:ln>
            <a:solidFill>
              <a:srgbClr val="0000FF"/>
            </a:solidFill>
            <a:headEnd type="triangl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502568-222F-4365-B21C-444629DC2CB4}"/>
              </a:ext>
            </a:extLst>
          </p:cNvPr>
          <p:cNvSpPr txBox="1"/>
          <p:nvPr/>
        </p:nvSpPr>
        <p:spPr>
          <a:xfrm>
            <a:off x="2502597" y="3892502"/>
            <a:ext cx="12953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</a:rPr>
              <a:t>Not the same yod</a:t>
            </a: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8A8AE34D-52D1-49D6-9094-C5E99D477B0F}"/>
              </a:ext>
            </a:extLst>
          </p:cNvPr>
          <p:cNvSpPr/>
          <p:nvPr/>
        </p:nvSpPr>
        <p:spPr>
          <a:xfrm>
            <a:off x="2261951" y="5369142"/>
            <a:ext cx="1776649" cy="207266"/>
          </a:xfrm>
          <a:custGeom>
            <a:avLst/>
            <a:gdLst>
              <a:gd name="connsiteX0" fmla="*/ 0 w 1627632"/>
              <a:gd name="connsiteY0" fmla="*/ 310919 h 310919"/>
              <a:gd name="connsiteX1" fmla="*/ 832104 w 1627632"/>
              <a:gd name="connsiteY1" fmla="*/ 23 h 310919"/>
              <a:gd name="connsiteX2" fmla="*/ 1627632 w 1627632"/>
              <a:gd name="connsiteY2" fmla="*/ 292631 h 310919"/>
              <a:gd name="connsiteX3" fmla="*/ 1627632 w 1627632"/>
              <a:gd name="connsiteY3" fmla="*/ 292631 h 310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27632" h="310919">
                <a:moveTo>
                  <a:pt x="0" y="310919"/>
                </a:moveTo>
                <a:cubicBezTo>
                  <a:pt x="280416" y="156995"/>
                  <a:pt x="560832" y="3071"/>
                  <a:pt x="832104" y="23"/>
                </a:cubicBezTo>
                <a:cubicBezTo>
                  <a:pt x="1103376" y="-3025"/>
                  <a:pt x="1627632" y="292631"/>
                  <a:pt x="1627632" y="292631"/>
                </a:cubicBezTo>
                <a:lnTo>
                  <a:pt x="1627632" y="292631"/>
                </a:lnTo>
              </a:path>
            </a:pathLst>
          </a:custGeom>
          <a:noFill/>
          <a:ln>
            <a:solidFill>
              <a:srgbClr val="0000FF"/>
            </a:solidFill>
            <a:prstDash val="dash"/>
            <a:headEnd type="triangle" w="lg" len="lg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itle 1">
            <a:extLst>
              <a:ext uri="{FF2B5EF4-FFF2-40B4-BE49-F238E27FC236}">
                <a16:creationId xmlns:a16="http://schemas.microsoft.com/office/drawing/2014/main" id="{1EBE153C-660D-4BB0-8454-A7E548787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23175"/>
          </a:xfrm>
          <a:solidFill>
            <a:srgbClr val="7030A0"/>
          </a:solidFill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Examples – I Yod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7FDD68-A3D3-44AB-A8D2-EB7187008230}"/>
              </a:ext>
            </a:extLst>
          </p:cNvPr>
          <p:cNvSpPr txBox="1"/>
          <p:nvPr/>
        </p:nvSpPr>
        <p:spPr>
          <a:xfrm>
            <a:off x="5029200" y="2630434"/>
            <a:ext cx="383133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Then Cain ____ from the presence of the LORD and he ____ in the land of Nod, east of Eden. (Gen 4:16)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6A5F7EF-B166-487D-9B2E-C50907A6A7D7}"/>
              </a:ext>
            </a:extLst>
          </p:cNvPr>
          <p:cNvSpPr txBox="1"/>
          <p:nvPr/>
        </p:nvSpPr>
        <p:spPr>
          <a:xfrm>
            <a:off x="5029200" y="5037087"/>
            <a:ext cx="383133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Cain ____ his wife, and she </a:t>
            </a:r>
            <a:r>
              <a:rPr lang="en-US" b="0" i="0" u="none" strike="noStrike" baseline="0" dirty="0">
                <a:latin typeface="Arial" panose="020B0604020202020204" pitchFamily="34" charset="0"/>
              </a:rPr>
              <a:t>conceived </a:t>
            </a:r>
            <a:r>
              <a:rPr lang="en-US" dirty="0"/>
              <a:t>and ____ Enoch. (Gen 4:17)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4D1CAE2-25B0-4106-B562-04E53C0F9D35}"/>
              </a:ext>
            </a:extLst>
          </p:cNvPr>
          <p:cNvSpPr/>
          <p:nvPr/>
        </p:nvSpPr>
        <p:spPr>
          <a:xfrm>
            <a:off x="4690872" y="2259625"/>
            <a:ext cx="1633728" cy="599405"/>
          </a:xfrm>
          <a:custGeom>
            <a:avLst/>
            <a:gdLst>
              <a:gd name="connsiteX0" fmla="*/ 0 w 1801368"/>
              <a:gd name="connsiteY0" fmla="*/ 337270 h 520150"/>
              <a:gd name="connsiteX1" fmla="*/ 1216152 w 1801368"/>
              <a:gd name="connsiteY1" fmla="*/ 8086 h 520150"/>
              <a:gd name="connsiteX2" fmla="*/ 1700784 w 1801368"/>
              <a:gd name="connsiteY2" fmla="*/ 136102 h 520150"/>
              <a:gd name="connsiteX3" fmla="*/ 1801368 w 1801368"/>
              <a:gd name="connsiteY3" fmla="*/ 520150 h 52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1368" h="520150">
                <a:moveTo>
                  <a:pt x="0" y="337270"/>
                </a:moveTo>
                <a:cubicBezTo>
                  <a:pt x="466344" y="189442"/>
                  <a:pt x="932688" y="41614"/>
                  <a:pt x="1216152" y="8086"/>
                </a:cubicBezTo>
                <a:cubicBezTo>
                  <a:pt x="1499616" y="-25442"/>
                  <a:pt x="1603248" y="50758"/>
                  <a:pt x="1700784" y="136102"/>
                </a:cubicBezTo>
                <a:cubicBezTo>
                  <a:pt x="1798320" y="221446"/>
                  <a:pt x="1799844" y="370798"/>
                  <a:pt x="1801368" y="520150"/>
                </a:cubicBez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354EEAF-EBB4-42C7-B6A9-34F2F33E21CE}"/>
              </a:ext>
            </a:extLst>
          </p:cNvPr>
          <p:cNvSpPr/>
          <p:nvPr/>
        </p:nvSpPr>
        <p:spPr>
          <a:xfrm>
            <a:off x="4700016" y="3191256"/>
            <a:ext cx="2029968" cy="265176"/>
          </a:xfrm>
          <a:custGeom>
            <a:avLst/>
            <a:gdLst>
              <a:gd name="connsiteX0" fmla="*/ 0 w 2029968"/>
              <a:gd name="connsiteY0" fmla="*/ 265176 h 265176"/>
              <a:gd name="connsiteX1" fmla="*/ 347472 w 2029968"/>
              <a:gd name="connsiteY1" fmla="*/ 73152 h 265176"/>
              <a:gd name="connsiteX2" fmla="*/ 740664 w 2029968"/>
              <a:gd name="connsiteY2" fmla="*/ 45720 h 265176"/>
              <a:gd name="connsiteX3" fmla="*/ 1746504 w 2029968"/>
              <a:gd name="connsiteY3" fmla="*/ 36576 h 265176"/>
              <a:gd name="connsiteX4" fmla="*/ 2029968 w 2029968"/>
              <a:gd name="connsiteY4" fmla="*/ 0 h 265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29968" h="265176">
                <a:moveTo>
                  <a:pt x="0" y="265176"/>
                </a:moveTo>
                <a:cubicBezTo>
                  <a:pt x="112014" y="187452"/>
                  <a:pt x="224028" y="109728"/>
                  <a:pt x="347472" y="73152"/>
                </a:cubicBezTo>
                <a:cubicBezTo>
                  <a:pt x="470916" y="36576"/>
                  <a:pt x="507492" y="51816"/>
                  <a:pt x="740664" y="45720"/>
                </a:cubicBezTo>
                <a:cubicBezTo>
                  <a:pt x="973836" y="39624"/>
                  <a:pt x="1531620" y="44196"/>
                  <a:pt x="1746504" y="36576"/>
                </a:cubicBezTo>
                <a:cubicBezTo>
                  <a:pt x="1961388" y="28956"/>
                  <a:pt x="1995678" y="14478"/>
                  <a:pt x="2029968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D0A19D1-B2D3-47F2-8B0D-C6421251DD1F}"/>
              </a:ext>
            </a:extLst>
          </p:cNvPr>
          <p:cNvSpPr/>
          <p:nvPr/>
        </p:nvSpPr>
        <p:spPr>
          <a:xfrm>
            <a:off x="4636008" y="4645282"/>
            <a:ext cx="1155192" cy="575942"/>
          </a:xfrm>
          <a:custGeom>
            <a:avLst/>
            <a:gdLst>
              <a:gd name="connsiteX0" fmla="*/ 0 w 1252728"/>
              <a:gd name="connsiteY0" fmla="*/ 319910 h 575942"/>
              <a:gd name="connsiteX1" fmla="*/ 758952 w 1252728"/>
              <a:gd name="connsiteY1" fmla="*/ 9014 h 575942"/>
              <a:gd name="connsiteX2" fmla="*/ 1152144 w 1252728"/>
              <a:gd name="connsiteY2" fmla="*/ 127886 h 575942"/>
              <a:gd name="connsiteX3" fmla="*/ 1252728 w 1252728"/>
              <a:gd name="connsiteY3" fmla="*/ 575942 h 575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2728" h="575942">
                <a:moveTo>
                  <a:pt x="0" y="319910"/>
                </a:moveTo>
                <a:cubicBezTo>
                  <a:pt x="283464" y="180464"/>
                  <a:pt x="566928" y="41018"/>
                  <a:pt x="758952" y="9014"/>
                </a:cubicBezTo>
                <a:cubicBezTo>
                  <a:pt x="950976" y="-22990"/>
                  <a:pt x="1069848" y="33398"/>
                  <a:pt x="1152144" y="127886"/>
                </a:cubicBezTo>
                <a:cubicBezTo>
                  <a:pt x="1234440" y="222374"/>
                  <a:pt x="1243584" y="399158"/>
                  <a:pt x="1252728" y="575942"/>
                </a:cubicBez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001483A-D176-45BA-ADAD-8A76BA58AA99}"/>
              </a:ext>
            </a:extLst>
          </p:cNvPr>
          <p:cNvSpPr/>
          <p:nvPr/>
        </p:nvSpPr>
        <p:spPr>
          <a:xfrm>
            <a:off x="4626863" y="5641848"/>
            <a:ext cx="1140287" cy="356734"/>
          </a:xfrm>
          <a:custGeom>
            <a:avLst/>
            <a:gdLst>
              <a:gd name="connsiteX0" fmla="*/ 0 w 1106424"/>
              <a:gd name="connsiteY0" fmla="*/ 246888 h 356734"/>
              <a:gd name="connsiteX1" fmla="*/ 649224 w 1106424"/>
              <a:gd name="connsiteY1" fmla="*/ 356616 h 356734"/>
              <a:gd name="connsiteX2" fmla="*/ 996696 w 1106424"/>
              <a:gd name="connsiteY2" fmla="*/ 228600 h 356734"/>
              <a:gd name="connsiteX3" fmla="*/ 1106424 w 1106424"/>
              <a:gd name="connsiteY3" fmla="*/ 0 h 356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6424" h="356734">
                <a:moveTo>
                  <a:pt x="0" y="246888"/>
                </a:moveTo>
                <a:cubicBezTo>
                  <a:pt x="241554" y="303276"/>
                  <a:pt x="483108" y="359664"/>
                  <a:pt x="649224" y="356616"/>
                </a:cubicBezTo>
                <a:cubicBezTo>
                  <a:pt x="815340" y="353568"/>
                  <a:pt x="920496" y="288036"/>
                  <a:pt x="996696" y="228600"/>
                </a:cubicBezTo>
                <a:cubicBezTo>
                  <a:pt x="1072896" y="169164"/>
                  <a:pt x="1089660" y="84582"/>
                  <a:pt x="1106424" y="0"/>
                </a:cubicBezTo>
              </a:path>
            </a:pathLst>
          </a:custGeom>
          <a:noFill/>
          <a:ln>
            <a:solidFill>
              <a:schemeClr val="tx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604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5390125" y="838200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838200"/>
            <a:ext cx="93166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9624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6482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340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913359" y="2260937"/>
            <a:ext cx="6094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1000" y="2260937"/>
            <a:ext cx="1776448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39624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6482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3340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0" y="3708737"/>
            <a:ext cx="4411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1000" y="3708737"/>
            <a:ext cx="99578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39624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6482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3340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48200" y="4953000"/>
            <a:ext cx="38824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81000" y="5537537"/>
            <a:ext cx="1249060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39624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6482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3340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828800" y="5537537"/>
            <a:ext cx="123783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39624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6482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340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4295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734300" y="9144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ֵ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9723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7429500" y="58293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734300" y="5569803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ָ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972300" y="58293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429500" y="40694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7734300" y="38100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ִ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6972300" y="40694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7562053" y="4206403"/>
            <a:ext cx="45719" cy="4571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4688386" y="5713069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41" name="Picture 2" descr="D:\My Documents\HebrewCourseBriercrestFirstYear2014\pics\fun pictures\doughnuts\doughnu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746477"/>
            <a:ext cx="887700" cy="664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Oval 64"/>
          <p:cNvSpPr/>
          <p:nvPr/>
        </p:nvSpPr>
        <p:spPr>
          <a:xfrm>
            <a:off x="7429500" y="2374733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7734300" y="2115235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ַ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6972300" y="2374733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7429500" y="29337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7734300" y="2674203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ִ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6972300" y="29337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5181D4-0AF7-45EA-8B8F-5325CE817414}"/>
              </a:ext>
            </a:extLst>
          </p:cNvPr>
          <p:cNvSpPr/>
          <p:nvPr/>
        </p:nvSpPr>
        <p:spPr>
          <a:xfrm>
            <a:off x="0" y="3468719"/>
            <a:ext cx="9144000" cy="3149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5E2CD5-2C05-4D0E-90EE-6E23485B40AE}"/>
              </a:ext>
            </a:extLst>
          </p:cNvPr>
          <p:cNvSpPr txBox="1"/>
          <p:nvPr/>
        </p:nvSpPr>
        <p:spPr>
          <a:xfrm>
            <a:off x="122505" y="3728503"/>
            <a:ext cx="201561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And God ____ that the light was good. (Gen 1:4)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6C35FE-4AFA-4AE4-B21D-A679099FBB16}"/>
              </a:ext>
            </a:extLst>
          </p:cNvPr>
          <p:cNvSpPr txBox="1"/>
          <p:nvPr/>
        </p:nvSpPr>
        <p:spPr>
          <a:xfrm>
            <a:off x="3091039" y="5526811"/>
            <a:ext cx="11560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וַיַּרְא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5EC39BF-E30B-4559-91A8-DB8054C8805B}"/>
              </a:ext>
            </a:extLst>
          </p:cNvPr>
          <p:cNvSpPr txBox="1"/>
          <p:nvPr/>
        </p:nvSpPr>
        <p:spPr>
          <a:xfrm>
            <a:off x="122506" y="5506639"/>
            <a:ext cx="201561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And God ____ the expanse of the sky (Gen 1:7)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7360EF2C-7F0E-425C-9A21-F2482A9A8FF6}"/>
              </a:ext>
            </a:extLst>
          </p:cNvPr>
          <p:cNvSpPr txBox="1"/>
          <p:nvPr/>
        </p:nvSpPr>
        <p:spPr>
          <a:xfrm>
            <a:off x="4224206" y="3675841"/>
            <a:ext cx="12362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וַיַּעַשׂ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7753D96-5DAF-437D-AA2A-6755F982DED8}"/>
              </a:ext>
            </a:extLst>
          </p:cNvPr>
          <p:cNvSpPr txBox="1"/>
          <p:nvPr/>
        </p:nvSpPr>
        <p:spPr>
          <a:xfrm>
            <a:off x="6324600" y="3728503"/>
            <a:ext cx="2650343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And the rib that the LORD God had taken from the man he ____ into a woman and brought her to the man. (Gen 2:22)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992EE37-96B9-4C4A-AA94-95BA8DBA90AB}"/>
              </a:ext>
            </a:extLst>
          </p:cNvPr>
          <p:cNvSpPr txBox="1"/>
          <p:nvPr/>
        </p:nvSpPr>
        <p:spPr>
          <a:xfrm>
            <a:off x="4560997" y="5232492"/>
            <a:ext cx="9509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וַיִּבֶן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8CA2C690-DF41-408E-91F9-F3923BFFCCB9}"/>
              </a:ext>
            </a:extLst>
          </p:cNvPr>
          <p:cNvSpPr txBox="1"/>
          <p:nvPr/>
        </p:nvSpPr>
        <p:spPr>
          <a:xfrm>
            <a:off x="6324600" y="5520036"/>
            <a:ext cx="2650343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But for Cain and his offering he had no regard. So Cain was very ____, and his face fell. (Gen 4:5)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65EFA8FE-4810-4A05-AAEB-842695A840EA}"/>
              </a:ext>
            </a:extLst>
          </p:cNvPr>
          <p:cNvSpPr txBox="1"/>
          <p:nvPr/>
        </p:nvSpPr>
        <p:spPr>
          <a:xfrm>
            <a:off x="2971200" y="4314611"/>
            <a:ext cx="11576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וַיִּחַר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2" name="Title 1">
            <a:extLst>
              <a:ext uri="{FF2B5EF4-FFF2-40B4-BE49-F238E27FC236}">
                <a16:creationId xmlns:a16="http://schemas.microsoft.com/office/drawing/2014/main" id="{EAD6AD03-4DEC-46D8-8509-63D123486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23175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Examples – III Heh</a:t>
            </a:r>
          </a:p>
        </p:txBody>
      </p:sp>
    </p:spTree>
    <p:extLst>
      <p:ext uri="{BB962C8B-B14F-4D97-AF65-F5344CB8AC3E}">
        <p14:creationId xmlns:p14="http://schemas.microsoft.com/office/powerpoint/2010/main" val="778374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3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Identify and read</a:t>
            </a:r>
          </a:p>
          <a:p>
            <a:r>
              <a:rPr lang="en-US" dirty="0"/>
              <a:t>3rd masculine </a:t>
            </a:r>
            <a:r>
              <a:rPr lang="en-US" dirty="0">
                <a:solidFill>
                  <a:srgbClr val="0000FF"/>
                </a:solidFill>
              </a:rPr>
              <a:t>plural</a:t>
            </a:r>
            <a:r>
              <a:rPr lang="en-US" dirty="0"/>
              <a:t> </a:t>
            </a:r>
            <a:r>
              <a:rPr lang="en-US" dirty="0" err="1"/>
              <a:t>wayyiqtol</a:t>
            </a:r>
            <a:r>
              <a:rPr lang="en-US" dirty="0"/>
              <a:t> and </a:t>
            </a:r>
            <a:r>
              <a:rPr lang="en-US" dirty="0" err="1"/>
              <a:t>qatal</a:t>
            </a:r>
            <a:r>
              <a:rPr lang="en-US" dirty="0"/>
              <a:t> verbs.</a:t>
            </a:r>
          </a:p>
          <a:p>
            <a:r>
              <a:rPr lang="en-US" dirty="0" err="1"/>
              <a:t>Qal</a:t>
            </a:r>
            <a:r>
              <a:rPr lang="en-US" dirty="0"/>
              <a:t> </a:t>
            </a:r>
            <a:r>
              <a:rPr lang="en-US" dirty="0" err="1"/>
              <a:t>wayyiqtol</a:t>
            </a:r>
            <a:r>
              <a:rPr lang="en-US" dirty="0"/>
              <a:t> in </a:t>
            </a:r>
            <a:r>
              <a:rPr lang="en-US" dirty="0">
                <a:solidFill>
                  <a:srgbClr val="0000FF"/>
                </a:solidFill>
              </a:rPr>
              <a:t>third heh </a:t>
            </a:r>
            <a:r>
              <a:rPr lang="en-US" dirty="0"/>
              <a:t>[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r>
              <a:rPr lang="en-US" dirty="0"/>
              <a:t>] roots.</a:t>
            </a:r>
          </a:p>
          <a:p>
            <a:r>
              <a:rPr lang="en-US" dirty="0"/>
              <a:t>masculine </a:t>
            </a:r>
            <a:r>
              <a:rPr lang="en-US" dirty="0">
                <a:solidFill>
                  <a:srgbClr val="0000FF"/>
                </a:solidFill>
              </a:rPr>
              <a:t>plural</a:t>
            </a:r>
            <a:r>
              <a:rPr lang="en-US" dirty="0"/>
              <a:t> nouns in the construct state.</a:t>
            </a:r>
          </a:p>
        </p:txBody>
      </p:sp>
    </p:spTree>
    <p:extLst>
      <p:ext uri="{BB962C8B-B14F-4D97-AF65-F5344CB8AC3E}">
        <p14:creationId xmlns:p14="http://schemas.microsoft.com/office/powerpoint/2010/main" val="28158976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5390125" y="838200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838200"/>
            <a:ext cx="93166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9624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6482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340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913359" y="2260937"/>
            <a:ext cx="6094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1000" y="2260937"/>
            <a:ext cx="1776448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39624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6482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3340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0" y="3708737"/>
            <a:ext cx="4411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1000" y="3708737"/>
            <a:ext cx="99578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39624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6482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3340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48200" y="4953000"/>
            <a:ext cx="38824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81000" y="5537537"/>
            <a:ext cx="1249060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39624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6482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3340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828800" y="5537537"/>
            <a:ext cx="123783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39624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6482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340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4295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734300" y="9144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ֵ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9723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7429500" y="58293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734300" y="5569803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ָ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972300" y="58293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429500" y="40694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7734300" y="38100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ִ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6972300" y="40694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7562053" y="4206403"/>
            <a:ext cx="45719" cy="4571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4688386" y="5713069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41" name="Picture 2" descr="D:\My Documents\HebrewCourseBriercrestFirstYear2014\pics\fun pictures\doughnuts\doughnu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746477"/>
            <a:ext cx="887700" cy="664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Oval 64"/>
          <p:cNvSpPr/>
          <p:nvPr/>
        </p:nvSpPr>
        <p:spPr>
          <a:xfrm>
            <a:off x="7429500" y="2374733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7734300" y="2115235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ַ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6972300" y="2374733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7429500" y="29337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7734300" y="2674203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ִ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6972300" y="29337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5181D4-0AF7-45EA-8B8F-5325CE817414}"/>
              </a:ext>
            </a:extLst>
          </p:cNvPr>
          <p:cNvSpPr/>
          <p:nvPr/>
        </p:nvSpPr>
        <p:spPr>
          <a:xfrm>
            <a:off x="0" y="3468719"/>
            <a:ext cx="9144000" cy="3149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5E2CD5-2C05-4D0E-90EE-6E23485B40AE}"/>
              </a:ext>
            </a:extLst>
          </p:cNvPr>
          <p:cNvSpPr txBox="1"/>
          <p:nvPr/>
        </p:nvSpPr>
        <p:spPr>
          <a:xfrm>
            <a:off x="122505" y="3728503"/>
            <a:ext cx="201561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And God ____ that the light was good. (Gen 1:4)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6C35FE-4AFA-4AE4-B21D-A679099FBB16}"/>
              </a:ext>
            </a:extLst>
          </p:cNvPr>
          <p:cNvSpPr txBox="1"/>
          <p:nvPr/>
        </p:nvSpPr>
        <p:spPr>
          <a:xfrm>
            <a:off x="2336078" y="3788664"/>
            <a:ext cx="11560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וַיַּרְא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5EC39BF-E30B-4559-91A8-DB8054C8805B}"/>
              </a:ext>
            </a:extLst>
          </p:cNvPr>
          <p:cNvSpPr txBox="1"/>
          <p:nvPr/>
        </p:nvSpPr>
        <p:spPr>
          <a:xfrm>
            <a:off x="122506" y="5506639"/>
            <a:ext cx="201561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And God ____ the expanse of the sky (Gen 1:7)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7360EF2C-7F0E-425C-9A21-F2482A9A8FF6}"/>
              </a:ext>
            </a:extLst>
          </p:cNvPr>
          <p:cNvSpPr txBox="1"/>
          <p:nvPr/>
        </p:nvSpPr>
        <p:spPr>
          <a:xfrm>
            <a:off x="2257358" y="5519740"/>
            <a:ext cx="12362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וַיַּעַשׂ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7753D96-5DAF-437D-AA2A-6755F982DED8}"/>
              </a:ext>
            </a:extLst>
          </p:cNvPr>
          <p:cNvSpPr txBox="1"/>
          <p:nvPr/>
        </p:nvSpPr>
        <p:spPr>
          <a:xfrm>
            <a:off x="6324600" y="3728503"/>
            <a:ext cx="2650343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And the rib that the LORD God had taken from the man he ____ into a woman and brought her to the man. (Gen 2:22)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992EE37-96B9-4C4A-AA94-95BA8DBA90AB}"/>
              </a:ext>
            </a:extLst>
          </p:cNvPr>
          <p:cNvSpPr txBox="1"/>
          <p:nvPr/>
        </p:nvSpPr>
        <p:spPr>
          <a:xfrm>
            <a:off x="5239512" y="3776601"/>
            <a:ext cx="9509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וַיִּבֶן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8CA2C690-DF41-408E-91F9-F3923BFFCCB9}"/>
              </a:ext>
            </a:extLst>
          </p:cNvPr>
          <p:cNvSpPr txBox="1"/>
          <p:nvPr/>
        </p:nvSpPr>
        <p:spPr>
          <a:xfrm>
            <a:off x="6324600" y="5520036"/>
            <a:ext cx="2650343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But for Cain and his offering he had no regard. So Cain was very ____, and his face fell. (Gen 4:5)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65EFA8FE-4810-4A05-AAEB-842695A840EA}"/>
              </a:ext>
            </a:extLst>
          </p:cNvPr>
          <p:cNvSpPr txBox="1"/>
          <p:nvPr/>
        </p:nvSpPr>
        <p:spPr>
          <a:xfrm>
            <a:off x="5031284" y="5553164"/>
            <a:ext cx="11576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וַיִּחַר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2" name="Title 1">
            <a:extLst>
              <a:ext uri="{FF2B5EF4-FFF2-40B4-BE49-F238E27FC236}">
                <a16:creationId xmlns:a16="http://schemas.microsoft.com/office/drawing/2014/main" id="{EAD6AD03-4DEC-46D8-8509-63D123486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23175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Examples – III Heh</a:t>
            </a:r>
          </a:p>
        </p:txBody>
      </p:sp>
    </p:spTree>
    <p:extLst>
      <p:ext uri="{BB962C8B-B14F-4D97-AF65-F5344CB8AC3E}">
        <p14:creationId xmlns:p14="http://schemas.microsoft.com/office/powerpoint/2010/main" val="20848164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5390125" y="838200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838200"/>
            <a:ext cx="93166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9624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6482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340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913359" y="2260937"/>
            <a:ext cx="6094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1000" y="2260937"/>
            <a:ext cx="1776448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39624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6482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3340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0" y="3708737"/>
            <a:ext cx="4411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1000" y="3708737"/>
            <a:ext cx="99578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39624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6482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3340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48200" y="4953000"/>
            <a:ext cx="38824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81000" y="5537537"/>
            <a:ext cx="1249060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39624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6482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3340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828800" y="5537537"/>
            <a:ext cx="123783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39624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6482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340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4295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734300" y="9144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ֵ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9723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7429500" y="58293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734300" y="5569803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ָ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972300" y="58293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429500" y="40694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7734300" y="38100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ִ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6972300" y="40694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7562053" y="4206403"/>
            <a:ext cx="45719" cy="4571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4688386" y="5713069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41" name="Picture 2" descr="D:\My Documents\HebrewCourseBriercrestFirstYear2014\pics\fun pictures\doughnuts\doughnu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746477"/>
            <a:ext cx="887700" cy="664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Oval 64"/>
          <p:cNvSpPr/>
          <p:nvPr/>
        </p:nvSpPr>
        <p:spPr>
          <a:xfrm>
            <a:off x="7429500" y="2374733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7734300" y="2115235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ַ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6972300" y="2374733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7429500" y="29337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7734300" y="2674203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ִ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6972300" y="29337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5181D4-0AF7-45EA-8B8F-5325CE817414}"/>
              </a:ext>
            </a:extLst>
          </p:cNvPr>
          <p:cNvSpPr/>
          <p:nvPr/>
        </p:nvSpPr>
        <p:spPr>
          <a:xfrm>
            <a:off x="0" y="3468719"/>
            <a:ext cx="9144000" cy="3149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5E2CD5-2C05-4D0E-90EE-6E23485B40AE}"/>
              </a:ext>
            </a:extLst>
          </p:cNvPr>
          <p:cNvSpPr txBox="1"/>
          <p:nvPr/>
        </p:nvSpPr>
        <p:spPr>
          <a:xfrm>
            <a:off x="122505" y="3728503"/>
            <a:ext cx="201561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And God ____ that the light was good. (Gen 1:4)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6C35FE-4AFA-4AE4-B21D-A679099FBB16}"/>
              </a:ext>
            </a:extLst>
          </p:cNvPr>
          <p:cNvSpPr txBox="1"/>
          <p:nvPr/>
        </p:nvSpPr>
        <p:spPr>
          <a:xfrm>
            <a:off x="2336078" y="3788664"/>
            <a:ext cx="11560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וַיַּרְא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5EC39BF-E30B-4559-91A8-DB8054C8805B}"/>
              </a:ext>
            </a:extLst>
          </p:cNvPr>
          <p:cNvSpPr txBox="1"/>
          <p:nvPr/>
        </p:nvSpPr>
        <p:spPr>
          <a:xfrm>
            <a:off x="122506" y="5506639"/>
            <a:ext cx="201561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And God ____ the expanse of the sky (Gen 1:7)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7360EF2C-7F0E-425C-9A21-F2482A9A8FF6}"/>
              </a:ext>
            </a:extLst>
          </p:cNvPr>
          <p:cNvSpPr txBox="1"/>
          <p:nvPr/>
        </p:nvSpPr>
        <p:spPr>
          <a:xfrm>
            <a:off x="2257358" y="5519740"/>
            <a:ext cx="12362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וַיַּעַשׂ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7753D96-5DAF-437D-AA2A-6755F982DED8}"/>
              </a:ext>
            </a:extLst>
          </p:cNvPr>
          <p:cNvSpPr txBox="1"/>
          <p:nvPr/>
        </p:nvSpPr>
        <p:spPr>
          <a:xfrm>
            <a:off x="6324600" y="3728503"/>
            <a:ext cx="2650343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And the rib that the LORD God had taken from the man he ____ into a woman and brought her to the man. (Gen 2:22)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992EE37-96B9-4C4A-AA94-95BA8DBA90AB}"/>
              </a:ext>
            </a:extLst>
          </p:cNvPr>
          <p:cNvSpPr txBox="1"/>
          <p:nvPr/>
        </p:nvSpPr>
        <p:spPr>
          <a:xfrm>
            <a:off x="5239512" y="3776601"/>
            <a:ext cx="9509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וַיִּבֶן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8CA2C690-DF41-408E-91F9-F3923BFFCCB9}"/>
              </a:ext>
            </a:extLst>
          </p:cNvPr>
          <p:cNvSpPr txBox="1"/>
          <p:nvPr/>
        </p:nvSpPr>
        <p:spPr>
          <a:xfrm>
            <a:off x="6324600" y="5520036"/>
            <a:ext cx="2650343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But for Cain and his offering he had no regard. So Cain was very ____, and his face fell. (Gen 4:5)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65EFA8FE-4810-4A05-AAEB-842695A840EA}"/>
              </a:ext>
            </a:extLst>
          </p:cNvPr>
          <p:cNvSpPr txBox="1"/>
          <p:nvPr/>
        </p:nvSpPr>
        <p:spPr>
          <a:xfrm>
            <a:off x="5031284" y="5553164"/>
            <a:ext cx="11576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וַיִּחַר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16F743BC-5E2E-4198-9E95-FB44625EE35B}"/>
              </a:ext>
            </a:extLst>
          </p:cNvPr>
          <p:cNvSpPr txBox="1"/>
          <p:nvPr/>
        </p:nvSpPr>
        <p:spPr>
          <a:xfrm>
            <a:off x="2543352" y="4533979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רא</a:t>
            </a:r>
            <a:r>
              <a:rPr lang="he-IL" sz="2800" dirty="0">
                <a:solidFill>
                  <a:srgbClr val="C0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2800" dirty="0">
              <a:solidFill>
                <a:srgbClr val="C0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081B56D9-21C1-4760-B8C0-E1DD5EF99D5B}"/>
              </a:ext>
            </a:extLst>
          </p:cNvPr>
          <p:cNvSpPr txBox="1"/>
          <p:nvPr/>
        </p:nvSpPr>
        <p:spPr>
          <a:xfrm>
            <a:off x="2500071" y="6238522"/>
            <a:ext cx="8066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עש</a:t>
            </a:r>
            <a:r>
              <a:rPr lang="he-IL" sz="2800" dirty="0">
                <a:solidFill>
                  <a:srgbClr val="C0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2800" dirty="0">
              <a:solidFill>
                <a:srgbClr val="C0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7852A19C-720B-4159-BB33-C93540C4F4DD}"/>
              </a:ext>
            </a:extLst>
          </p:cNvPr>
          <p:cNvSpPr txBox="1"/>
          <p:nvPr/>
        </p:nvSpPr>
        <p:spPr>
          <a:xfrm>
            <a:off x="5361864" y="4533979"/>
            <a:ext cx="688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בנ</a:t>
            </a:r>
            <a:r>
              <a:rPr lang="he-IL" sz="2800" dirty="0">
                <a:solidFill>
                  <a:srgbClr val="C0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2800" dirty="0">
              <a:solidFill>
                <a:srgbClr val="C0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303CB8F5-B926-4EBA-9167-800F71C17F7D}"/>
              </a:ext>
            </a:extLst>
          </p:cNvPr>
          <p:cNvSpPr txBox="1"/>
          <p:nvPr/>
        </p:nvSpPr>
        <p:spPr>
          <a:xfrm>
            <a:off x="5230314" y="6281662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חר</a:t>
            </a:r>
            <a:r>
              <a:rPr lang="he-IL" sz="2800" dirty="0">
                <a:solidFill>
                  <a:srgbClr val="C0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2800" dirty="0">
              <a:solidFill>
                <a:srgbClr val="C0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2" name="Title 1">
            <a:extLst>
              <a:ext uri="{FF2B5EF4-FFF2-40B4-BE49-F238E27FC236}">
                <a16:creationId xmlns:a16="http://schemas.microsoft.com/office/drawing/2014/main" id="{EAD6AD03-4DEC-46D8-8509-63D123486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23175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Examples – III Heh</a:t>
            </a:r>
          </a:p>
        </p:txBody>
      </p:sp>
    </p:spTree>
    <p:extLst>
      <p:ext uri="{BB962C8B-B14F-4D97-AF65-F5344CB8AC3E}">
        <p14:creationId xmlns:p14="http://schemas.microsoft.com/office/powerpoint/2010/main" val="41771560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1">
            <a:extLst>
              <a:ext uri="{FF2B5EF4-FFF2-40B4-BE49-F238E27FC236}">
                <a16:creationId xmlns:a16="http://schemas.microsoft.com/office/drawing/2014/main" id="{EAD6AD03-4DEC-46D8-8509-63D123486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23175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Examples – plural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739D7F-9F01-447E-9F37-602E62EC4774}"/>
              </a:ext>
            </a:extLst>
          </p:cNvPr>
          <p:cNvSpPr txBox="1"/>
          <p:nvPr/>
        </p:nvSpPr>
        <p:spPr>
          <a:xfrm>
            <a:off x="176784" y="677167"/>
            <a:ext cx="2248887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Then the eyes of both were opened, and they ____ that they were naked. And they sewed fig leaves together and they ____ themselves loincloths. (Gen 3:7)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78AAD6-1A0E-4EE2-8B0C-4CAE9200757B}"/>
              </a:ext>
            </a:extLst>
          </p:cNvPr>
          <p:cNvSpPr txBox="1"/>
          <p:nvPr/>
        </p:nvSpPr>
        <p:spPr>
          <a:xfrm>
            <a:off x="3688885" y="4785161"/>
            <a:ext cx="12779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וַיֵּדְעוּ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DA8425B-B2DD-4874-B653-0331375254EE}"/>
              </a:ext>
            </a:extLst>
          </p:cNvPr>
          <p:cNvSpPr txBox="1"/>
          <p:nvPr/>
        </p:nvSpPr>
        <p:spPr>
          <a:xfrm>
            <a:off x="176784" y="3132624"/>
            <a:ext cx="224888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the sons of God ____ that the daughters of man were attractive. And they took as their wives any they chose. (Gen 6:2)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C9A5D26D-026E-4022-83E1-A46AA14A710B}"/>
              </a:ext>
            </a:extLst>
          </p:cNvPr>
          <p:cNvSpPr txBox="1"/>
          <p:nvPr/>
        </p:nvSpPr>
        <p:spPr>
          <a:xfrm>
            <a:off x="4572000" y="3657600"/>
            <a:ext cx="13981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וַיַּעֲשׂוּ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F3D59CEF-26C4-4F1B-8121-C6A25DA4291D}"/>
              </a:ext>
            </a:extLst>
          </p:cNvPr>
          <p:cNvSpPr txBox="1"/>
          <p:nvPr/>
        </p:nvSpPr>
        <p:spPr>
          <a:xfrm>
            <a:off x="4482480" y="2431179"/>
            <a:ext cx="13179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וַיִּרְאוּ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29262E30-38E5-4542-9860-6C9CEB048DA9}"/>
              </a:ext>
            </a:extLst>
          </p:cNvPr>
          <p:cNvSpPr txBox="1"/>
          <p:nvPr/>
        </p:nvSpPr>
        <p:spPr>
          <a:xfrm>
            <a:off x="176784" y="5040179"/>
            <a:ext cx="224888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And as people migrated from the east, they found a plain in the land of Shinar and ____ there. (Gen 11:2)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121225E2-C28A-4736-9B3A-9B132C1BED69}"/>
              </a:ext>
            </a:extLst>
          </p:cNvPr>
          <p:cNvSpPr txBox="1"/>
          <p:nvPr/>
        </p:nvSpPr>
        <p:spPr>
          <a:xfrm>
            <a:off x="6248400" y="683029"/>
            <a:ext cx="2819400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 err="1"/>
              <a:t>Terah</a:t>
            </a:r>
            <a:r>
              <a:rPr lang="en-US" dirty="0"/>
              <a:t> took Abram his son and Lot the son of Haran, his grandson, and Sarai his daughter-in-law, his son Abram's wife, and they ____ together from Ur of the Chaldeans to go into the land of Canaan, but when they came to Haran, they ____ there. (Gen 11:31)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DBD8BD82-ED3A-4E1B-8664-08B0E162A555}"/>
              </a:ext>
            </a:extLst>
          </p:cNvPr>
          <p:cNvSpPr txBox="1"/>
          <p:nvPr/>
        </p:nvSpPr>
        <p:spPr>
          <a:xfrm>
            <a:off x="2796232" y="2461659"/>
            <a:ext cx="13147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וַיֵּצְאוּ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1BAF1E11-193E-47C7-A63A-93042741CEB4}"/>
              </a:ext>
            </a:extLst>
          </p:cNvPr>
          <p:cNvSpPr txBox="1"/>
          <p:nvPr/>
        </p:nvSpPr>
        <p:spPr>
          <a:xfrm>
            <a:off x="2698449" y="3672840"/>
            <a:ext cx="14125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וַיֵּשְׁבוּ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00925B23-E45E-4171-B98B-2FBA2EF52526}"/>
              </a:ext>
            </a:extLst>
          </p:cNvPr>
          <p:cNvSpPr txBox="1"/>
          <p:nvPr/>
        </p:nvSpPr>
        <p:spPr>
          <a:xfrm>
            <a:off x="6248400" y="3923039"/>
            <a:ext cx="2819400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They ____ the high places of Baal in the Valley of the Son of Hinnom, to offer up their sons and daughters to Molech, though I did not command them, nor did it enter into my mind, that they should do this abomination, to cause Judah to sin. (</a:t>
            </a:r>
            <a:r>
              <a:rPr lang="en-US" dirty="0" err="1"/>
              <a:t>Jer</a:t>
            </a:r>
            <a:r>
              <a:rPr lang="en-US" dirty="0"/>
              <a:t> 32:35)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719353B-503C-430F-9895-4C7A8BD701A6}"/>
              </a:ext>
            </a:extLst>
          </p:cNvPr>
          <p:cNvSpPr txBox="1"/>
          <p:nvPr/>
        </p:nvSpPr>
        <p:spPr>
          <a:xfrm>
            <a:off x="3773862" y="1466410"/>
            <a:ext cx="11705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וַיִּבְנוּ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034870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739D7F-9F01-447E-9F37-602E62EC4774}"/>
              </a:ext>
            </a:extLst>
          </p:cNvPr>
          <p:cNvSpPr txBox="1"/>
          <p:nvPr/>
        </p:nvSpPr>
        <p:spPr>
          <a:xfrm>
            <a:off x="176784" y="677167"/>
            <a:ext cx="2248887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Then the eyes of both were opened, and they ____ that they were naked. And they sewed fig leaves together and they ____ themselves loincloths. (Gen 3:7)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78AAD6-1A0E-4EE2-8B0C-4CAE9200757B}"/>
              </a:ext>
            </a:extLst>
          </p:cNvPr>
          <p:cNvSpPr txBox="1"/>
          <p:nvPr/>
        </p:nvSpPr>
        <p:spPr>
          <a:xfrm>
            <a:off x="2447596" y="996902"/>
            <a:ext cx="12779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וַיֵּדְעוּ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DA8425B-B2DD-4874-B653-0331375254EE}"/>
              </a:ext>
            </a:extLst>
          </p:cNvPr>
          <p:cNvSpPr txBox="1"/>
          <p:nvPr/>
        </p:nvSpPr>
        <p:spPr>
          <a:xfrm>
            <a:off x="176784" y="3132624"/>
            <a:ext cx="224888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the sons of God ____ that the daughters of man were attractive. And they took as their wives any they chose. (Gen 6:2)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C9A5D26D-026E-4022-83E1-A46AA14A710B}"/>
              </a:ext>
            </a:extLst>
          </p:cNvPr>
          <p:cNvSpPr txBox="1"/>
          <p:nvPr/>
        </p:nvSpPr>
        <p:spPr>
          <a:xfrm>
            <a:off x="2469786" y="2142038"/>
            <a:ext cx="13981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וַיַּעֲשׂוּ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F3D59CEF-26C4-4F1B-8121-C6A25DA4291D}"/>
              </a:ext>
            </a:extLst>
          </p:cNvPr>
          <p:cNvSpPr txBox="1"/>
          <p:nvPr/>
        </p:nvSpPr>
        <p:spPr>
          <a:xfrm>
            <a:off x="2447861" y="3013501"/>
            <a:ext cx="13179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וַיִּרְאוּ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29262E30-38E5-4542-9860-6C9CEB048DA9}"/>
              </a:ext>
            </a:extLst>
          </p:cNvPr>
          <p:cNvSpPr txBox="1"/>
          <p:nvPr/>
        </p:nvSpPr>
        <p:spPr>
          <a:xfrm>
            <a:off x="176784" y="5040179"/>
            <a:ext cx="224888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And as people migrated from the east, they found a plain in the land of Shinar and ____ there. (Gen 11:2)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CAB1518-C6B6-48B5-8CB8-1A259A217596}"/>
              </a:ext>
            </a:extLst>
          </p:cNvPr>
          <p:cNvSpPr txBox="1"/>
          <p:nvPr/>
        </p:nvSpPr>
        <p:spPr>
          <a:xfrm>
            <a:off x="2383476" y="6027003"/>
            <a:ext cx="14061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וַיֵּשְׁבוּ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121225E2-C28A-4736-9B3A-9B132C1BED69}"/>
              </a:ext>
            </a:extLst>
          </p:cNvPr>
          <p:cNvSpPr txBox="1"/>
          <p:nvPr/>
        </p:nvSpPr>
        <p:spPr>
          <a:xfrm>
            <a:off x="6248400" y="683029"/>
            <a:ext cx="2819400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 err="1"/>
              <a:t>Terah</a:t>
            </a:r>
            <a:r>
              <a:rPr lang="en-US" dirty="0"/>
              <a:t> took Abram his son and Lot the son of Haran, his grandson, and Sarai his daughter-in-law, his son Abram's wife, and they ____ together from Ur of the Chaldeans to go into the land of Canaan, but when they came to Haran, they ____ there. (Gen 11:31)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DBD8BD82-ED3A-4E1B-8664-08B0E162A555}"/>
              </a:ext>
            </a:extLst>
          </p:cNvPr>
          <p:cNvSpPr txBox="1"/>
          <p:nvPr/>
        </p:nvSpPr>
        <p:spPr>
          <a:xfrm>
            <a:off x="4841274" y="1726540"/>
            <a:ext cx="13147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וַיֵּצְאוּ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1BAF1E11-193E-47C7-A63A-93042741CEB4}"/>
              </a:ext>
            </a:extLst>
          </p:cNvPr>
          <p:cNvSpPr txBox="1"/>
          <p:nvPr/>
        </p:nvSpPr>
        <p:spPr>
          <a:xfrm>
            <a:off x="4755683" y="2877837"/>
            <a:ext cx="14125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וַיֵּשְׁבוּ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00925B23-E45E-4171-B98B-2FBA2EF52526}"/>
              </a:ext>
            </a:extLst>
          </p:cNvPr>
          <p:cNvSpPr txBox="1"/>
          <p:nvPr/>
        </p:nvSpPr>
        <p:spPr>
          <a:xfrm>
            <a:off x="6248400" y="3923039"/>
            <a:ext cx="2819400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They ____ the high places of Baal in the Valley of the Son of Hinnom, to offer up their sons and daughters to Molech, though I did not command them, nor did it enter into my mind, that they should do this abomination, to cause Judah to sin. (</a:t>
            </a:r>
            <a:r>
              <a:rPr lang="en-US" dirty="0" err="1"/>
              <a:t>Jer</a:t>
            </a:r>
            <a:r>
              <a:rPr lang="en-US" dirty="0"/>
              <a:t> 32:35)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719353B-503C-430F-9895-4C7A8BD701A6}"/>
              </a:ext>
            </a:extLst>
          </p:cNvPr>
          <p:cNvSpPr txBox="1"/>
          <p:nvPr/>
        </p:nvSpPr>
        <p:spPr>
          <a:xfrm>
            <a:off x="4953000" y="3822665"/>
            <a:ext cx="11705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וַיִּבְנוּ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5B44F223-F012-456B-B6B4-B182F1EF08E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23175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>
                <a:solidFill>
                  <a:schemeClr val="bg1"/>
                </a:solidFill>
              </a:rPr>
              <a:t>Examples – plural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7995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739D7F-9F01-447E-9F37-602E62EC4774}"/>
              </a:ext>
            </a:extLst>
          </p:cNvPr>
          <p:cNvSpPr txBox="1"/>
          <p:nvPr/>
        </p:nvSpPr>
        <p:spPr>
          <a:xfrm>
            <a:off x="176784" y="677167"/>
            <a:ext cx="2248887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Then the eyes of both were opened, and they ____ that they were naked. And they sewed fig leaves together and they ____ themselves loincloths. (Gen 3:7)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78AAD6-1A0E-4EE2-8B0C-4CAE9200757B}"/>
              </a:ext>
            </a:extLst>
          </p:cNvPr>
          <p:cNvSpPr txBox="1"/>
          <p:nvPr/>
        </p:nvSpPr>
        <p:spPr>
          <a:xfrm>
            <a:off x="2447596" y="996902"/>
            <a:ext cx="12779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וַיֵּדְעוּ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DA8425B-B2DD-4874-B653-0331375254EE}"/>
              </a:ext>
            </a:extLst>
          </p:cNvPr>
          <p:cNvSpPr txBox="1"/>
          <p:nvPr/>
        </p:nvSpPr>
        <p:spPr>
          <a:xfrm>
            <a:off x="176784" y="3132624"/>
            <a:ext cx="224888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the sons of God ____ that the daughters of man were attractive. And they took as their wives any they chose. (Gen 6:2)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C9A5D26D-026E-4022-83E1-A46AA14A710B}"/>
              </a:ext>
            </a:extLst>
          </p:cNvPr>
          <p:cNvSpPr txBox="1"/>
          <p:nvPr/>
        </p:nvSpPr>
        <p:spPr>
          <a:xfrm>
            <a:off x="2469786" y="2142038"/>
            <a:ext cx="13981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וַיַּעֲשׂוּ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F3D59CEF-26C4-4F1B-8121-C6A25DA4291D}"/>
              </a:ext>
            </a:extLst>
          </p:cNvPr>
          <p:cNvSpPr txBox="1"/>
          <p:nvPr/>
        </p:nvSpPr>
        <p:spPr>
          <a:xfrm>
            <a:off x="2447861" y="3013501"/>
            <a:ext cx="13179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וַיִּרְאוּ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29262E30-38E5-4542-9860-6C9CEB048DA9}"/>
              </a:ext>
            </a:extLst>
          </p:cNvPr>
          <p:cNvSpPr txBox="1"/>
          <p:nvPr/>
        </p:nvSpPr>
        <p:spPr>
          <a:xfrm>
            <a:off x="176784" y="5040179"/>
            <a:ext cx="2248887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And as people migrated from the east, they found a plain in the land of Shinar and ____ there. (Gen 11:2)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CAB1518-C6B6-48B5-8CB8-1A259A217596}"/>
              </a:ext>
            </a:extLst>
          </p:cNvPr>
          <p:cNvSpPr txBox="1"/>
          <p:nvPr/>
        </p:nvSpPr>
        <p:spPr>
          <a:xfrm>
            <a:off x="2383476" y="6027003"/>
            <a:ext cx="14061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וַיֵּשְׁבוּ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121225E2-C28A-4736-9B3A-9B132C1BED69}"/>
              </a:ext>
            </a:extLst>
          </p:cNvPr>
          <p:cNvSpPr txBox="1"/>
          <p:nvPr/>
        </p:nvSpPr>
        <p:spPr>
          <a:xfrm>
            <a:off x="6248400" y="683029"/>
            <a:ext cx="2819400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 err="1"/>
              <a:t>Terah</a:t>
            </a:r>
            <a:r>
              <a:rPr lang="en-US" dirty="0"/>
              <a:t> took Abram his son and Lot the son of Haran, his grandson, and Sarai his daughter-in-law, his son Abram's wife, and they ____ together from Ur of the Chaldeans to go into the land of Canaan, but when they came to Haran, they ____ there. (Gen 11:31)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DBD8BD82-ED3A-4E1B-8664-08B0E162A555}"/>
              </a:ext>
            </a:extLst>
          </p:cNvPr>
          <p:cNvSpPr txBox="1"/>
          <p:nvPr/>
        </p:nvSpPr>
        <p:spPr>
          <a:xfrm>
            <a:off x="4841274" y="1726540"/>
            <a:ext cx="13147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וַיֵּצְאוּ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1BAF1E11-193E-47C7-A63A-93042741CEB4}"/>
              </a:ext>
            </a:extLst>
          </p:cNvPr>
          <p:cNvSpPr txBox="1"/>
          <p:nvPr/>
        </p:nvSpPr>
        <p:spPr>
          <a:xfrm>
            <a:off x="4755683" y="2877837"/>
            <a:ext cx="14125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וַיֵּשְׁבוּ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00925B23-E45E-4171-B98B-2FBA2EF52526}"/>
              </a:ext>
            </a:extLst>
          </p:cNvPr>
          <p:cNvSpPr txBox="1"/>
          <p:nvPr/>
        </p:nvSpPr>
        <p:spPr>
          <a:xfrm>
            <a:off x="6248400" y="3923039"/>
            <a:ext cx="2819400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They ____ the high places of Baal in the Valley of the Son of Hinnom, to offer up their sons and daughters to Molech, though I did not command them, nor did it enter into my mind, that they should do this abomination, to cause Judah to sin. (</a:t>
            </a:r>
            <a:r>
              <a:rPr lang="en-US" dirty="0" err="1"/>
              <a:t>Jer</a:t>
            </a:r>
            <a:r>
              <a:rPr lang="en-US" dirty="0"/>
              <a:t> 32:35)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719353B-503C-430F-9895-4C7A8BD701A6}"/>
              </a:ext>
            </a:extLst>
          </p:cNvPr>
          <p:cNvSpPr txBox="1"/>
          <p:nvPr/>
        </p:nvSpPr>
        <p:spPr>
          <a:xfrm>
            <a:off x="4953000" y="3822665"/>
            <a:ext cx="11705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וַיִּבְנוּ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AE8219-3B33-4C23-9AB4-FF080E740EB9}"/>
              </a:ext>
            </a:extLst>
          </p:cNvPr>
          <p:cNvSpPr txBox="1"/>
          <p:nvPr/>
        </p:nvSpPr>
        <p:spPr>
          <a:xfrm>
            <a:off x="3561696" y="878398"/>
            <a:ext cx="631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800" dirty="0">
                <a:solidFill>
                  <a:srgbClr val="C0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דע</a:t>
            </a:r>
            <a:endParaRPr lang="en-US" sz="2800" dirty="0">
              <a:solidFill>
                <a:srgbClr val="C0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3B25A-2FA7-451D-BA94-7EDE8032FFA8}"/>
              </a:ext>
            </a:extLst>
          </p:cNvPr>
          <p:cNvSpPr txBox="1"/>
          <p:nvPr/>
        </p:nvSpPr>
        <p:spPr>
          <a:xfrm>
            <a:off x="3618498" y="1953860"/>
            <a:ext cx="8066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עש</a:t>
            </a:r>
            <a:r>
              <a:rPr lang="he-IL" sz="2800" dirty="0">
                <a:solidFill>
                  <a:srgbClr val="C0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2800" dirty="0">
              <a:solidFill>
                <a:srgbClr val="C0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CD8360-3547-4531-90AE-8F01337CB6D8}"/>
              </a:ext>
            </a:extLst>
          </p:cNvPr>
          <p:cNvSpPr txBox="1"/>
          <p:nvPr/>
        </p:nvSpPr>
        <p:spPr>
          <a:xfrm>
            <a:off x="3573684" y="2863646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רא</a:t>
            </a:r>
            <a:r>
              <a:rPr lang="he-IL" sz="2800" dirty="0">
                <a:solidFill>
                  <a:srgbClr val="C0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2800" dirty="0">
              <a:solidFill>
                <a:srgbClr val="C0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031CF7-73AA-492D-9333-8E1CA7B5AF94}"/>
              </a:ext>
            </a:extLst>
          </p:cNvPr>
          <p:cNvSpPr txBox="1"/>
          <p:nvPr/>
        </p:nvSpPr>
        <p:spPr>
          <a:xfrm>
            <a:off x="3278572" y="5765393"/>
            <a:ext cx="7056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800" dirty="0">
                <a:solidFill>
                  <a:srgbClr val="C0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שב</a:t>
            </a:r>
            <a:endParaRPr lang="en-US" sz="2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7414D2-A281-47C0-B640-2CF1B1828AA3}"/>
              </a:ext>
            </a:extLst>
          </p:cNvPr>
          <p:cNvSpPr txBox="1"/>
          <p:nvPr/>
        </p:nvSpPr>
        <p:spPr>
          <a:xfrm>
            <a:off x="5617957" y="1455404"/>
            <a:ext cx="6527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800" dirty="0">
                <a:solidFill>
                  <a:srgbClr val="C0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צא</a:t>
            </a:r>
            <a:endParaRPr lang="en-US" sz="2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2323E7-49CD-4458-B55E-E0305280DD60}"/>
              </a:ext>
            </a:extLst>
          </p:cNvPr>
          <p:cNvSpPr txBox="1"/>
          <p:nvPr/>
        </p:nvSpPr>
        <p:spPr>
          <a:xfrm>
            <a:off x="5599513" y="2642299"/>
            <a:ext cx="7056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800" dirty="0">
                <a:solidFill>
                  <a:srgbClr val="C0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שב</a:t>
            </a:r>
            <a:endParaRPr lang="en-US" sz="2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F19F64-2406-42FB-AFEF-6B362A1C5418}"/>
              </a:ext>
            </a:extLst>
          </p:cNvPr>
          <p:cNvSpPr txBox="1"/>
          <p:nvPr/>
        </p:nvSpPr>
        <p:spPr>
          <a:xfrm>
            <a:off x="5617957" y="3615578"/>
            <a:ext cx="688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בנ</a:t>
            </a:r>
            <a:r>
              <a:rPr lang="he-IL" sz="2800" dirty="0">
                <a:solidFill>
                  <a:srgbClr val="C0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2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51514699-534D-4FD6-BE22-EA9D51541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23175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Examples – plural</a:t>
            </a:r>
          </a:p>
        </p:txBody>
      </p:sp>
    </p:spTree>
    <p:extLst>
      <p:ext uri="{BB962C8B-B14F-4D97-AF65-F5344CB8AC3E}">
        <p14:creationId xmlns:p14="http://schemas.microsoft.com/office/powerpoint/2010/main" val="37810096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1">
            <a:extLst>
              <a:ext uri="{FF2B5EF4-FFF2-40B4-BE49-F238E27FC236}">
                <a16:creationId xmlns:a16="http://schemas.microsoft.com/office/drawing/2014/main" id="{EAD6AD03-4DEC-46D8-8509-63D123486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23175"/>
          </a:xfrm>
          <a:solidFill>
            <a:srgbClr val="FF00FF"/>
          </a:solidFill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Examples - feminine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739D7F-9F01-447E-9F37-602E62EC4774}"/>
              </a:ext>
            </a:extLst>
          </p:cNvPr>
          <p:cNvSpPr txBox="1"/>
          <p:nvPr/>
        </p:nvSpPr>
        <p:spPr>
          <a:xfrm>
            <a:off x="176784" y="677167"/>
            <a:ext cx="2337816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As they were coming home, when David returned from striking down the Philistine, the women ____ of all the cities of Israel, singing and dancing, to meet King Saul, with tambourines, with songs of joy, and with musical instruments. (1</a:t>
            </a:r>
            <a:r>
              <a:rPr lang="he-IL" dirty="0"/>
              <a:t> </a:t>
            </a:r>
            <a:r>
              <a:rPr lang="en-US" dirty="0"/>
              <a:t>Sa 18:6)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78AAD6-1A0E-4EE2-8B0C-4CAE9200757B}"/>
              </a:ext>
            </a:extLst>
          </p:cNvPr>
          <p:cNvSpPr txBox="1"/>
          <p:nvPr/>
        </p:nvSpPr>
        <p:spPr>
          <a:xfrm>
            <a:off x="4033200" y="4028294"/>
            <a:ext cx="18982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וַתֵּצֶאנָה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121225E2-C28A-4736-9B3A-9B132C1BED69}"/>
              </a:ext>
            </a:extLst>
          </p:cNvPr>
          <p:cNvSpPr txBox="1"/>
          <p:nvPr/>
        </p:nvSpPr>
        <p:spPr>
          <a:xfrm>
            <a:off x="6248400" y="683029"/>
            <a:ext cx="28194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His daughter was </a:t>
            </a:r>
            <a:r>
              <a:rPr lang="en-US" dirty="0" err="1"/>
              <a:t>Sheerah</a:t>
            </a:r>
            <a:r>
              <a:rPr lang="en-US" dirty="0"/>
              <a:t>, who ____ both Lower and Upper Beth-</a:t>
            </a:r>
            <a:r>
              <a:rPr lang="en-US" dirty="0" err="1"/>
              <a:t>horon</a:t>
            </a:r>
            <a:r>
              <a:rPr lang="en-US" dirty="0"/>
              <a:t>, and </a:t>
            </a:r>
            <a:r>
              <a:rPr lang="en-US" dirty="0" err="1"/>
              <a:t>Uzzen-sheerah</a:t>
            </a:r>
            <a:r>
              <a:rPr lang="en-US" dirty="0"/>
              <a:t>. (1</a:t>
            </a:r>
            <a:r>
              <a:rPr lang="he-IL" dirty="0"/>
              <a:t> </a:t>
            </a:r>
            <a:r>
              <a:rPr lang="en-US" dirty="0"/>
              <a:t>Ch 7:24)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8E71B4-D1DA-4B40-8178-23DD8DDF3676}"/>
              </a:ext>
            </a:extLst>
          </p:cNvPr>
          <p:cNvSpPr txBox="1"/>
          <p:nvPr/>
        </p:nvSpPr>
        <p:spPr>
          <a:xfrm>
            <a:off x="3357870" y="3071037"/>
            <a:ext cx="11737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וַתִּבֶן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EEA2D1E-F140-4D01-85D2-8466318CE49A}"/>
              </a:ext>
            </a:extLst>
          </p:cNvPr>
          <p:cNvSpPr txBox="1"/>
          <p:nvPr/>
        </p:nvSpPr>
        <p:spPr>
          <a:xfrm>
            <a:off x="6248400" y="2136338"/>
            <a:ext cx="281940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Then she went and ____ down opposite him a good way off, about the distance of a bowshot, for she said, "Let me not look on the death of the child." And as she ____ opposite him, she lifted up her voice and wept. (Gen 21:16)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4EE3DDC-6254-4554-AE04-7D94C123E631}"/>
              </a:ext>
            </a:extLst>
          </p:cNvPr>
          <p:cNvSpPr txBox="1"/>
          <p:nvPr/>
        </p:nvSpPr>
        <p:spPr>
          <a:xfrm>
            <a:off x="3429000" y="5017899"/>
            <a:ext cx="14253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וַתֵּשֶׁב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41BAD9C-FB6B-4A93-9255-7B6E1A1FF458}"/>
              </a:ext>
            </a:extLst>
          </p:cNvPr>
          <p:cNvSpPr txBox="1"/>
          <p:nvPr/>
        </p:nvSpPr>
        <p:spPr>
          <a:xfrm>
            <a:off x="176784" y="4279236"/>
            <a:ext cx="2337816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Jeroboam's wife ____ so. She arose and went to Shiloh and came to the house of </a:t>
            </a:r>
            <a:r>
              <a:rPr lang="en-US" dirty="0" err="1"/>
              <a:t>Ahijah</a:t>
            </a:r>
            <a:r>
              <a:rPr lang="en-US" dirty="0"/>
              <a:t>. Now </a:t>
            </a:r>
            <a:r>
              <a:rPr lang="en-US" dirty="0" err="1"/>
              <a:t>Ahijah</a:t>
            </a:r>
            <a:r>
              <a:rPr lang="en-US" dirty="0"/>
              <a:t> could not see, for his eyes were dim because of his age. (1 Kings 14:4)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DEB4C91-EFD5-4885-9F41-A591D7A18A4C}"/>
              </a:ext>
            </a:extLst>
          </p:cNvPr>
          <p:cNvSpPr txBox="1"/>
          <p:nvPr/>
        </p:nvSpPr>
        <p:spPr>
          <a:xfrm>
            <a:off x="4130743" y="2310311"/>
            <a:ext cx="14302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וַתַּעַשׂ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844159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1">
            <a:extLst>
              <a:ext uri="{FF2B5EF4-FFF2-40B4-BE49-F238E27FC236}">
                <a16:creationId xmlns:a16="http://schemas.microsoft.com/office/drawing/2014/main" id="{EAD6AD03-4DEC-46D8-8509-63D123486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23175"/>
          </a:xfrm>
          <a:solidFill>
            <a:srgbClr val="FF00FF"/>
          </a:solidFill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Examples - feminine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739D7F-9F01-447E-9F37-602E62EC4774}"/>
              </a:ext>
            </a:extLst>
          </p:cNvPr>
          <p:cNvSpPr txBox="1"/>
          <p:nvPr/>
        </p:nvSpPr>
        <p:spPr>
          <a:xfrm>
            <a:off x="176784" y="677167"/>
            <a:ext cx="2337816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As they were coming home, when David returned from striking down the Philistine, the women ____ of all the cities of Israel, singing and dancing, to meet King Saul, with tambourines, with songs of joy, and with musical instruments. (1</a:t>
            </a:r>
            <a:r>
              <a:rPr lang="he-IL" dirty="0"/>
              <a:t> </a:t>
            </a:r>
            <a:r>
              <a:rPr lang="en-US" dirty="0"/>
              <a:t>Sa 18:6)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78AAD6-1A0E-4EE2-8B0C-4CAE9200757B}"/>
              </a:ext>
            </a:extLst>
          </p:cNvPr>
          <p:cNvSpPr txBox="1"/>
          <p:nvPr/>
        </p:nvSpPr>
        <p:spPr>
          <a:xfrm>
            <a:off x="2487168" y="1467859"/>
            <a:ext cx="18982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וַתֵּצֶאנָה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121225E2-C28A-4736-9B3A-9B132C1BED69}"/>
              </a:ext>
            </a:extLst>
          </p:cNvPr>
          <p:cNvSpPr txBox="1"/>
          <p:nvPr/>
        </p:nvSpPr>
        <p:spPr>
          <a:xfrm>
            <a:off x="6248400" y="683029"/>
            <a:ext cx="28194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His daughter was </a:t>
            </a:r>
            <a:r>
              <a:rPr lang="en-US" dirty="0" err="1"/>
              <a:t>Sheerah</a:t>
            </a:r>
            <a:r>
              <a:rPr lang="en-US" dirty="0"/>
              <a:t>, who ____ both Lower and Upper Beth-</a:t>
            </a:r>
            <a:r>
              <a:rPr lang="en-US" dirty="0" err="1"/>
              <a:t>horon</a:t>
            </a:r>
            <a:r>
              <a:rPr lang="en-US" dirty="0"/>
              <a:t>, and </a:t>
            </a:r>
            <a:r>
              <a:rPr lang="en-US" dirty="0" err="1"/>
              <a:t>Uzzen-sheerah</a:t>
            </a:r>
            <a:r>
              <a:rPr lang="en-US" dirty="0"/>
              <a:t>. (1</a:t>
            </a:r>
            <a:r>
              <a:rPr lang="he-IL" dirty="0"/>
              <a:t> </a:t>
            </a:r>
            <a:r>
              <a:rPr lang="en-US" dirty="0"/>
              <a:t>Ch 7:24)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8E71B4-D1DA-4B40-8178-23DD8DDF3676}"/>
              </a:ext>
            </a:extLst>
          </p:cNvPr>
          <p:cNvSpPr txBox="1"/>
          <p:nvPr/>
        </p:nvSpPr>
        <p:spPr>
          <a:xfrm>
            <a:off x="4982339" y="794415"/>
            <a:ext cx="11737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וַתִּבֶן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EEA2D1E-F140-4D01-85D2-8466318CE49A}"/>
              </a:ext>
            </a:extLst>
          </p:cNvPr>
          <p:cNvSpPr txBox="1"/>
          <p:nvPr/>
        </p:nvSpPr>
        <p:spPr>
          <a:xfrm>
            <a:off x="6248400" y="2136338"/>
            <a:ext cx="281940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Then she went and ____ down opposite him a good way off, about the distance of a bowshot, for she said, "Let me not look on the death of the child." And as she ____ opposite him, she lifted up her voice and wept. (Gen 21:16)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4EE3DDC-6254-4554-AE04-7D94C123E631}"/>
              </a:ext>
            </a:extLst>
          </p:cNvPr>
          <p:cNvSpPr txBox="1"/>
          <p:nvPr/>
        </p:nvSpPr>
        <p:spPr>
          <a:xfrm>
            <a:off x="4730667" y="2895600"/>
            <a:ext cx="14253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וַתֵּשֶׁב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41BAD9C-FB6B-4A93-9255-7B6E1A1FF458}"/>
              </a:ext>
            </a:extLst>
          </p:cNvPr>
          <p:cNvSpPr txBox="1"/>
          <p:nvPr/>
        </p:nvSpPr>
        <p:spPr>
          <a:xfrm>
            <a:off x="176784" y="4279236"/>
            <a:ext cx="2337816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Jeroboam's wife ____ so. She arose and went to Shiloh and came to the house of </a:t>
            </a:r>
            <a:r>
              <a:rPr lang="en-US" dirty="0" err="1"/>
              <a:t>Ahijah</a:t>
            </a:r>
            <a:r>
              <a:rPr lang="en-US" dirty="0"/>
              <a:t>. Now </a:t>
            </a:r>
            <a:r>
              <a:rPr lang="en-US" dirty="0" err="1"/>
              <a:t>Ahijah</a:t>
            </a:r>
            <a:r>
              <a:rPr lang="en-US" dirty="0"/>
              <a:t> could not see, for his eyes were dim because of his age. (1 Kings 14:4)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DEB4C91-EFD5-4885-9F41-A591D7A18A4C}"/>
              </a:ext>
            </a:extLst>
          </p:cNvPr>
          <p:cNvSpPr txBox="1"/>
          <p:nvPr/>
        </p:nvSpPr>
        <p:spPr>
          <a:xfrm>
            <a:off x="2955245" y="4115384"/>
            <a:ext cx="14302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וַתַּעַשׂ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390393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1">
            <a:extLst>
              <a:ext uri="{FF2B5EF4-FFF2-40B4-BE49-F238E27FC236}">
                <a16:creationId xmlns:a16="http://schemas.microsoft.com/office/drawing/2014/main" id="{EAD6AD03-4DEC-46D8-8509-63D123486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23175"/>
          </a:xfrm>
          <a:solidFill>
            <a:srgbClr val="FF00FF"/>
          </a:solidFill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Examples - feminine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739D7F-9F01-447E-9F37-602E62EC4774}"/>
              </a:ext>
            </a:extLst>
          </p:cNvPr>
          <p:cNvSpPr txBox="1"/>
          <p:nvPr/>
        </p:nvSpPr>
        <p:spPr>
          <a:xfrm>
            <a:off x="176784" y="677167"/>
            <a:ext cx="2337816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As they were coming home, when David returned from striking down the Philistine, the women ____ of all the cities of Israel, singing and dancing, to meet King Saul, with tambourines, with songs of joy, and with musical instruments. (1</a:t>
            </a:r>
            <a:r>
              <a:rPr lang="he-IL" dirty="0"/>
              <a:t> </a:t>
            </a:r>
            <a:r>
              <a:rPr lang="en-US" dirty="0"/>
              <a:t>Sa 18:6)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78AAD6-1A0E-4EE2-8B0C-4CAE9200757B}"/>
              </a:ext>
            </a:extLst>
          </p:cNvPr>
          <p:cNvSpPr txBox="1"/>
          <p:nvPr/>
        </p:nvSpPr>
        <p:spPr>
          <a:xfrm>
            <a:off x="2487168" y="1467859"/>
            <a:ext cx="18982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וַתֵּצֶאנָה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121225E2-C28A-4736-9B3A-9B132C1BED69}"/>
              </a:ext>
            </a:extLst>
          </p:cNvPr>
          <p:cNvSpPr txBox="1"/>
          <p:nvPr/>
        </p:nvSpPr>
        <p:spPr>
          <a:xfrm>
            <a:off x="6248400" y="683029"/>
            <a:ext cx="28194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His daughter was </a:t>
            </a:r>
            <a:r>
              <a:rPr lang="en-US" dirty="0" err="1"/>
              <a:t>Sheerah</a:t>
            </a:r>
            <a:r>
              <a:rPr lang="en-US" dirty="0"/>
              <a:t>, who ____ both Lower and Upper Beth-</a:t>
            </a:r>
            <a:r>
              <a:rPr lang="en-US" dirty="0" err="1"/>
              <a:t>horon</a:t>
            </a:r>
            <a:r>
              <a:rPr lang="en-US" dirty="0"/>
              <a:t>, and </a:t>
            </a:r>
            <a:r>
              <a:rPr lang="en-US" dirty="0" err="1"/>
              <a:t>Uzzen-sheerah</a:t>
            </a:r>
            <a:r>
              <a:rPr lang="en-US" dirty="0"/>
              <a:t>. (1</a:t>
            </a:r>
            <a:r>
              <a:rPr lang="he-IL" dirty="0"/>
              <a:t> </a:t>
            </a:r>
            <a:r>
              <a:rPr lang="en-US" dirty="0"/>
              <a:t>Ch 7:24)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AE8219-3B33-4C23-9AB4-FF080E740EB9}"/>
              </a:ext>
            </a:extLst>
          </p:cNvPr>
          <p:cNvSpPr txBox="1"/>
          <p:nvPr/>
        </p:nvSpPr>
        <p:spPr>
          <a:xfrm>
            <a:off x="4200791" y="1349355"/>
            <a:ext cx="6527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800" dirty="0">
                <a:solidFill>
                  <a:srgbClr val="C0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צא</a:t>
            </a:r>
            <a:endParaRPr lang="en-US" sz="2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8E71B4-D1DA-4B40-8178-23DD8DDF3676}"/>
              </a:ext>
            </a:extLst>
          </p:cNvPr>
          <p:cNvSpPr txBox="1"/>
          <p:nvPr/>
        </p:nvSpPr>
        <p:spPr>
          <a:xfrm>
            <a:off x="4982339" y="794415"/>
            <a:ext cx="11737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וַתִּבֶן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5158C6-7522-472F-B0C6-F0799B8EF9FF}"/>
              </a:ext>
            </a:extLst>
          </p:cNvPr>
          <p:cNvSpPr txBox="1"/>
          <p:nvPr/>
        </p:nvSpPr>
        <p:spPr>
          <a:xfrm>
            <a:off x="5582692" y="523279"/>
            <a:ext cx="688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בנ</a:t>
            </a:r>
            <a:r>
              <a:rPr lang="he-IL" sz="2800" dirty="0">
                <a:solidFill>
                  <a:srgbClr val="C0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2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EEA2D1E-F140-4D01-85D2-8466318CE49A}"/>
              </a:ext>
            </a:extLst>
          </p:cNvPr>
          <p:cNvSpPr txBox="1"/>
          <p:nvPr/>
        </p:nvSpPr>
        <p:spPr>
          <a:xfrm>
            <a:off x="6248400" y="2136338"/>
            <a:ext cx="281940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Then she went and ____ down opposite him a good way off, about the distance of a bowshot, for she said, "Let me not look on the death of the child." And as she ____ opposite him, she lifted up her voice and wept. (Gen 21:16)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4EE3DDC-6254-4554-AE04-7D94C123E631}"/>
              </a:ext>
            </a:extLst>
          </p:cNvPr>
          <p:cNvSpPr txBox="1"/>
          <p:nvPr/>
        </p:nvSpPr>
        <p:spPr>
          <a:xfrm>
            <a:off x="4730667" y="2895600"/>
            <a:ext cx="14253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וַתֵּשֶׁב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461D61B-A60B-48EA-A646-79CE8ED8A444}"/>
              </a:ext>
            </a:extLst>
          </p:cNvPr>
          <p:cNvSpPr txBox="1"/>
          <p:nvPr/>
        </p:nvSpPr>
        <p:spPr>
          <a:xfrm>
            <a:off x="5565059" y="2624464"/>
            <a:ext cx="7056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800" dirty="0">
                <a:solidFill>
                  <a:srgbClr val="C0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שב</a:t>
            </a:r>
            <a:endParaRPr lang="en-US" sz="2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41BAD9C-FB6B-4A93-9255-7B6E1A1FF458}"/>
              </a:ext>
            </a:extLst>
          </p:cNvPr>
          <p:cNvSpPr txBox="1"/>
          <p:nvPr/>
        </p:nvSpPr>
        <p:spPr>
          <a:xfrm>
            <a:off x="176784" y="4279236"/>
            <a:ext cx="2337816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Jeroboam's wife ____ so. She arose and went to Shiloh and came to the house of </a:t>
            </a:r>
            <a:r>
              <a:rPr lang="en-US" dirty="0" err="1"/>
              <a:t>Ahijah</a:t>
            </a:r>
            <a:r>
              <a:rPr lang="en-US" dirty="0"/>
              <a:t>. Now </a:t>
            </a:r>
            <a:r>
              <a:rPr lang="en-US" dirty="0" err="1"/>
              <a:t>Ahijah</a:t>
            </a:r>
            <a:r>
              <a:rPr lang="en-US" dirty="0"/>
              <a:t> could not see, for his eyes were dim because of his age. (1 Kings 14:4)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DEB4C91-EFD5-4885-9F41-A591D7A18A4C}"/>
              </a:ext>
            </a:extLst>
          </p:cNvPr>
          <p:cNvSpPr txBox="1"/>
          <p:nvPr/>
        </p:nvSpPr>
        <p:spPr>
          <a:xfrm>
            <a:off x="2955245" y="4115384"/>
            <a:ext cx="14302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וַתַּעַשׂ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E0EC868-A5AA-4C77-A4EE-3AF0D9E5EB64}"/>
              </a:ext>
            </a:extLst>
          </p:cNvPr>
          <p:cNvSpPr txBox="1"/>
          <p:nvPr/>
        </p:nvSpPr>
        <p:spPr>
          <a:xfrm>
            <a:off x="4152701" y="3996880"/>
            <a:ext cx="7008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800" dirty="0">
                <a:solidFill>
                  <a:srgbClr val="C0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עש</a:t>
            </a:r>
            <a:endParaRPr lang="en-US" sz="2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326611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1">
            <a:extLst>
              <a:ext uri="{FF2B5EF4-FFF2-40B4-BE49-F238E27FC236}">
                <a16:creationId xmlns:a16="http://schemas.microsoft.com/office/drawing/2014/main" id="{EAD6AD03-4DEC-46D8-8509-63D123486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23175"/>
          </a:xfrm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Examples – 1</a:t>
            </a:r>
            <a:r>
              <a:rPr lang="en-US" sz="3200" baseline="30000" dirty="0">
                <a:solidFill>
                  <a:schemeClr val="bg1"/>
                </a:solidFill>
              </a:rPr>
              <a:t>st</a:t>
            </a:r>
            <a:r>
              <a:rPr lang="en-US" sz="3200" dirty="0">
                <a:solidFill>
                  <a:schemeClr val="bg1"/>
                </a:solidFill>
              </a:rPr>
              <a:t> person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739D7F-9F01-447E-9F37-602E62EC4774}"/>
              </a:ext>
            </a:extLst>
          </p:cNvPr>
          <p:cNvSpPr txBox="1"/>
          <p:nvPr/>
        </p:nvSpPr>
        <p:spPr>
          <a:xfrm>
            <a:off x="176784" y="677167"/>
            <a:ext cx="2337816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 ____ by night by the Valley Gate to the Dragon Spring and to the Dung Gate, and I inspected the walls of Jerusalem that were broken down and its gates that had been destroyed by fire.</a:t>
            </a:r>
          </a:p>
          <a:p>
            <a:r>
              <a:rPr lang="en-US" dirty="0"/>
              <a:t>(</a:t>
            </a:r>
            <a:r>
              <a:rPr lang="en-US" dirty="0" err="1"/>
              <a:t>Neh</a:t>
            </a:r>
            <a:r>
              <a:rPr lang="en-US" dirty="0"/>
              <a:t> 2:13)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121225E2-C28A-4736-9B3A-9B132C1BED69}"/>
              </a:ext>
            </a:extLst>
          </p:cNvPr>
          <p:cNvSpPr txBox="1"/>
          <p:nvPr/>
        </p:nvSpPr>
        <p:spPr>
          <a:xfrm>
            <a:off x="6248400" y="683029"/>
            <a:ext cx="28194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How our fathers went down to Egypt, and we ____ in Egypt a long time. And the Egyptians dealt harshly with us and our fathers.</a:t>
            </a:r>
          </a:p>
          <a:p>
            <a:r>
              <a:rPr lang="en-US" dirty="0"/>
              <a:t>(Num 20:15)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8E71B4-D1DA-4B40-8178-23DD8DDF3676}"/>
              </a:ext>
            </a:extLst>
          </p:cNvPr>
          <p:cNvSpPr txBox="1"/>
          <p:nvPr/>
        </p:nvSpPr>
        <p:spPr>
          <a:xfrm>
            <a:off x="4430680" y="3155049"/>
            <a:ext cx="12602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וַנֵּשֶׁב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319F320-8367-4BA1-8DB9-5A8D0F8010F9}"/>
              </a:ext>
            </a:extLst>
          </p:cNvPr>
          <p:cNvSpPr txBox="1"/>
          <p:nvPr/>
        </p:nvSpPr>
        <p:spPr>
          <a:xfrm>
            <a:off x="6248400" y="2597105"/>
            <a:ext cx="281940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When I went up the mountain to receive the tablets of stone, the tablets of the covenant that the LORD made with you, I ____ on the mountain forty days and forty nights. I neither ate bread nor drank water. (</a:t>
            </a:r>
            <a:r>
              <a:rPr lang="en-US" dirty="0" err="1"/>
              <a:t>Deut</a:t>
            </a:r>
            <a:r>
              <a:rPr lang="en-US" dirty="0"/>
              <a:t> 9:9)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8F47842-1342-4662-A62A-75582374CAA2}"/>
              </a:ext>
            </a:extLst>
          </p:cNvPr>
          <p:cNvSpPr txBox="1"/>
          <p:nvPr/>
        </p:nvSpPr>
        <p:spPr>
          <a:xfrm>
            <a:off x="3684835" y="1071587"/>
            <a:ext cx="14237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וָאֵשֵׁב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3AA7602-0E12-4BE0-861F-C1EAD492CED7}"/>
              </a:ext>
            </a:extLst>
          </p:cNvPr>
          <p:cNvSpPr txBox="1"/>
          <p:nvPr/>
        </p:nvSpPr>
        <p:spPr>
          <a:xfrm>
            <a:off x="176784" y="3986046"/>
            <a:ext cx="2337816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So I ____ an ark of acacia wood, and cut two tablets of stone like the first, and went up the mountain with the two tablets in my hand. (</a:t>
            </a:r>
            <a:r>
              <a:rPr lang="en-US" dirty="0" err="1"/>
              <a:t>Deut</a:t>
            </a:r>
            <a:r>
              <a:rPr lang="en-US" dirty="0"/>
              <a:t> 10:3)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F59A29A-D620-4039-B183-73E8586FEDB5}"/>
              </a:ext>
            </a:extLst>
          </p:cNvPr>
          <p:cNvSpPr txBox="1"/>
          <p:nvPr/>
        </p:nvSpPr>
        <p:spPr>
          <a:xfrm>
            <a:off x="4191000" y="5182368"/>
            <a:ext cx="14334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וַאַעַשׂ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B738565-F426-43F4-813D-58A863CDC75C}"/>
              </a:ext>
            </a:extLst>
          </p:cNvPr>
          <p:cNvSpPr txBox="1"/>
          <p:nvPr/>
        </p:nvSpPr>
        <p:spPr>
          <a:xfrm>
            <a:off x="2927535" y="4026946"/>
            <a:ext cx="16898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וַאֵצְאָה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F0DF7E0-1DC5-410E-A68A-F069EB85B564}"/>
              </a:ext>
            </a:extLst>
          </p:cNvPr>
          <p:cNvSpPr txBox="1"/>
          <p:nvPr/>
        </p:nvSpPr>
        <p:spPr>
          <a:xfrm>
            <a:off x="6248400" y="5346775"/>
            <a:ext cx="28194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So we ____ the wall. And all the wall was joined together to half its height, for the people had a mind to work. (</a:t>
            </a:r>
            <a:r>
              <a:rPr lang="en-US" dirty="0" err="1"/>
              <a:t>Neh</a:t>
            </a:r>
            <a:r>
              <a:rPr lang="en-US" dirty="0"/>
              <a:t> 4:6)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5F2EBAC-5721-451A-8F33-54B7291334E1}"/>
              </a:ext>
            </a:extLst>
          </p:cNvPr>
          <p:cNvSpPr txBox="1"/>
          <p:nvPr/>
        </p:nvSpPr>
        <p:spPr>
          <a:xfrm>
            <a:off x="3269858" y="2226719"/>
            <a:ext cx="14125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וַנִּבְנֶה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583459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1">
            <a:extLst>
              <a:ext uri="{FF2B5EF4-FFF2-40B4-BE49-F238E27FC236}">
                <a16:creationId xmlns:a16="http://schemas.microsoft.com/office/drawing/2014/main" id="{EAD6AD03-4DEC-46D8-8509-63D123486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23175"/>
          </a:xfrm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Examples – 1</a:t>
            </a:r>
            <a:r>
              <a:rPr lang="en-US" sz="3200" baseline="30000" dirty="0">
                <a:solidFill>
                  <a:schemeClr val="bg1"/>
                </a:solidFill>
              </a:rPr>
              <a:t>st</a:t>
            </a:r>
            <a:r>
              <a:rPr lang="en-US" sz="3200" dirty="0">
                <a:solidFill>
                  <a:schemeClr val="bg1"/>
                </a:solidFill>
              </a:rPr>
              <a:t> person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739D7F-9F01-447E-9F37-602E62EC4774}"/>
              </a:ext>
            </a:extLst>
          </p:cNvPr>
          <p:cNvSpPr txBox="1"/>
          <p:nvPr/>
        </p:nvSpPr>
        <p:spPr>
          <a:xfrm>
            <a:off x="176784" y="677167"/>
            <a:ext cx="2337816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 ____ by night by the Valley Gate to the Dragon Spring and to the Dung Gate, and I inspected the walls of Jerusalem that were broken down and its gates that had been destroyed by fire.</a:t>
            </a:r>
          </a:p>
          <a:p>
            <a:r>
              <a:rPr lang="en-US" dirty="0"/>
              <a:t>(</a:t>
            </a:r>
            <a:r>
              <a:rPr lang="en-US" dirty="0" err="1"/>
              <a:t>Neh</a:t>
            </a:r>
            <a:r>
              <a:rPr lang="en-US" dirty="0"/>
              <a:t> 2:13)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121225E2-C28A-4736-9B3A-9B132C1BED69}"/>
              </a:ext>
            </a:extLst>
          </p:cNvPr>
          <p:cNvSpPr txBox="1"/>
          <p:nvPr/>
        </p:nvSpPr>
        <p:spPr>
          <a:xfrm>
            <a:off x="6248400" y="683029"/>
            <a:ext cx="28194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How our fathers went down to Egypt, and we ____ in Egypt a long time. And the Egyptians dealt harshly with us and our fathers.</a:t>
            </a:r>
          </a:p>
          <a:p>
            <a:r>
              <a:rPr lang="en-US" dirty="0"/>
              <a:t>(Num 20:15)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8E71B4-D1DA-4B40-8178-23DD8DDF3676}"/>
              </a:ext>
            </a:extLst>
          </p:cNvPr>
          <p:cNvSpPr txBox="1"/>
          <p:nvPr/>
        </p:nvSpPr>
        <p:spPr>
          <a:xfrm>
            <a:off x="4895777" y="794415"/>
            <a:ext cx="12602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וַנֵּשֶׁב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319F320-8367-4BA1-8DB9-5A8D0F8010F9}"/>
              </a:ext>
            </a:extLst>
          </p:cNvPr>
          <p:cNvSpPr txBox="1"/>
          <p:nvPr/>
        </p:nvSpPr>
        <p:spPr>
          <a:xfrm>
            <a:off x="6248400" y="2597105"/>
            <a:ext cx="281940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When I went up the mountain to receive the tablets of stone, the tablets of the covenant that the LORD made with you, I ____ on the mountain forty days and forty nights. I neither ate bread nor drank water. (</a:t>
            </a:r>
            <a:r>
              <a:rPr lang="en-US" dirty="0" err="1"/>
              <a:t>Deut</a:t>
            </a:r>
            <a:r>
              <a:rPr lang="en-US" dirty="0"/>
              <a:t> 9:9)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8F47842-1342-4662-A62A-75582374CAA2}"/>
              </a:ext>
            </a:extLst>
          </p:cNvPr>
          <p:cNvSpPr txBox="1"/>
          <p:nvPr/>
        </p:nvSpPr>
        <p:spPr>
          <a:xfrm>
            <a:off x="4732270" y="3538580"/>
            <a:ext cx="14237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וָאֵשֵׁב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3AA7602-0E12-4BE0-861F-C1EAD492CED7}"/>
              </a:ext>
            </a:extLst>
          </p:cNvPr>
          <p:cNvSpPr txBox="1"/>
          <p:nvPr/>
        </p:nvSpPr>
        <p:spPr>
          <a:xfrm>
            <a:off x="176784" y="3986046"/>
            <a:ext cx="2337816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So I ____ an ark of acacia wood, and cut two tablets of stone like the first, and went up the mountain with the two tablets in my hand. (</a:t>
            </a:r>
            <a:r>
              <a:rPr lang="en-US" dirty="0" err="1"/>
              <a:t>Deut</a:t>
            </a:r>
            <a:r>
              <a:rPr lang="en-US" dirty="0"/>
              <a:t> 10:3)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F59A29A-D620-4039-B183-73E8586FEDB5}"/>
              </a:ext>
            </a:extLst>
          </p:cNvPr>
          <p:cNvSpPr txBox="1"/>
          <p:nvPr/>
        </p:nvSpPr>
        <p:spPr>
          <a:xfrm>
            <a:off x="2514600" y="3916842"/>
            <a:ext cx="14334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וַאַעַשׂ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B738565-F426-43F4-813D-58A863CDC75C}"/>
              </a:ext>
            </a:extLst>
          </p:cNvPr>
          <p:cNvSpPr txBox="1"/>
          <p:nvPr/>
        </p:nvSpPr>
        <p:spPr>
          <a:xfrm>
            <a:off x="2438400" y="785271"/>
            <a:ext cx="16898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וַאֵצְאָה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F0DF7E0-1DC5-410E-A68A-F069EB85B564}"/>
              </a:ext>
            </a:extLst>
          </p:cNvPr>
          <p:cNvSpPr txBox="1"/>
          <p:nvPr/>
        </p:nvSpPr>
        <p:spPr>
          <a:xfrm>
            <a:off x="6248400" y="5346775"/>
            <a:ext cx="28194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So we ____ the wall. And all the wall was joined together to half its height, for the people had a mind to work. (</a:t>
            </a:r>
            <a:r>
              <a:rPr lang="en-US" dirty="0" err="1"/>
              <a:t>Neh</a:t>
            </a:r>
            <a:r>
              <a:rPr lang="en-US" dirty="0"/>
              <a:t> 4:6)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5F2EBAC-5721-451A-8F33-54B7291334E1}"/>
              </a:ext>
            </a:extLst>
          </p:cNvPr>
          <p:cNvSpPr txBox="1"/>
          <p:nvPr/>
        </p:nvSpPr>
        <p:spPr>
          <a:xfrm>
            <a:off x="4743492" y="5288333"/>
            <a:ext cx="14125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וַנִּבְנֶה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91052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3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Identify and read</a:t>
            </a:r>
          </a:p>
          <a:p>
            <a:r>
              <a:rPr lang="en-US" dirty="0"/>
              <a:t>3rd masculine plural </a:t>
            </a:r>
            <a:r>
              <a:rPr lang="en-US" dirty="0" err="1"/>
              <a:t>wayyiqtol</a:t>
            </a:r>
            <a:r>
              <a:rPr lang="en-US" dirty="0"/>
              <a:t> and </a:t>
            </a:r>
            <a:r>
              <a:rPr lang="en-US" dirty="0" err="1"/>
              <a:t>qatal</a:t>
            </a:r>
            <a:r>
              <a:rPr lang="en-US" dirty="0"/>
              <a:t> verbs.</a:t>
            </a:r>
          </a:p>
          <a:p>
            <a:r>
              <a:rPr lang="en-US" dirty="0" err="1"/>
              <a:t>Qal</a:t>
            </a:r>
            <a:r>
              <a:rPr lang="en-US" dirty="0"/>
              <a:t> </a:t>
            </a:r>
            <a:r>
              <a:rPr lang="en-US" dirty="0" err="1"/>
              <a:t>wayyiqtol</a:t>
            </a:r>
            <a:r>
              <a:rPr lang="en-US" dirty="0"/>
              <a:t> in third heh [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r>
              <a:rPr lang="en-US" dirty="0"/>
              <a:t>] roots.</a:t>
            </a:r>
          </a:p>
          <a:p>
            <a:r>
              <a:rPr lang="en-US" dirty="0"/>
              <a:t>masculine plural nouns in the construct state.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009231" y="1447800"/>
            <a:ext cx="1042273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3mp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32287" y="2542428"/>
            <a:ext cx="1119217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</a:t>
            </a:r>
            <a:r>
              <a:rPr lang="he-IL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44737" y="3657599"/>
            <a:ext cx="2706767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36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mp</a:t>
            </a:r>
            <a:r>
              <a:rPr lang="en-US" sz="3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construct</a:t>
            </a:r>
          </a:p>
        </p:txBody>
      </p:sp>
    </p:spTree>
    <p:extLst>
      <p:ext uri="{BB962C8B-B14F-4D97-AF65-F5344CB8AC3E}">
        <p14:creationId xmlns:p14="http://schemas.microsoft.com/office/powerpoint/2010/main" val="12992191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1">
            <a:extLst>
              <a:ext uri="{FF2B5EF4-FFF2-40B4-BE49-F238E27FC236}">
                <a16:creationId xmlns:a16="http://schemas.microsoft.com/office/drawing/2014/main" id="{EAD6AD03-4DEC-46D8-8509-63D123486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23175"/>
          </a:xfrm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Examples – 1</a:t>
            </a:r>
            <a:r>
              <a:rPr lang="en-US" sz="3200" baseline="30000" dirty="0">
                <a:solidFill>
                  <a:schemeClr val="bg1"/>
                </a:solidFill>
              </a:rPr>
              <a:t>st</a:t>
            </a:r>
            <a:r>
              <a:rPr lang="en-US" sz="3200" dirty="0">
                <a:solidFill>
                  <a:schemeClr val="bg1"/>
                </a:solidFill>
              </a:rPr>
              <a:t> person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739D7F-9F01-447E-9F37-602E62EC4774}"/>
              </a:ext>
            </a:extLst>
          </p:cNvPr>
          <p:cNvSpPr txBox="1"/>
          <p:nvPr/>
        </p:nvSpPr>
        <p:spPr>
          <a:xfrm>
            <a:off x="176784" y="677167"/>
            <a:ext cx="2337816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 ____ by night by the Valley Gate to the Dragon Spring and to the Dung Gate, and I inspected the walls of Jerusalem that were broken down and its gates that had been destroyed by fire.</a:t>
            </a:r>
          </a:p>
          <a:p>
            <a:r>
              <a:rPr lang="en-US" dirty="0"/>
              <a:t>(</a:t>
            </a:r>
            <a:r>
              <a:rPr lang="en-US" dirty="0" err="1"/>
              <a:t>Neh</a:t>
            </a:r>
            <a:r>
              <a:rPr lang="en-US" dirty="0"/>
              <a:t> 2:13)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121225E2-C28A-4736-9B3A-9B132C1BED69}"/>
              </a:ext>
            </a:extLst>
          </p:cNvPr>
          <p:cNvSpPr txBox="1"/>
          <p:nvPr/>
        </p:nvSpPr>
        <p:spPr>
          <a:xfrm>
            <a:off x="6248400" y="683029"/>
            <a:ext cx="28194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How our fathers went down to Egypt, and we ____ in Egypt a long time. And the Egyptians dealt harshly with us and our fathers.</a:t>
            </a:r>
          </a:p>
          <a:p>
            <a:r>
              <a:rPr lang="en-US" dirty="0"/>
              <a:t>(Num 20:15)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8E71B4-D1DA-4B40-8178-23DD8DDF3676}"/>
              </a:ext>
            </a:extLst>
          </p:cNvPr>
          <p:cNvSpPr txBox="1"/>
          <p:nvPr/>
        </p:nvSpPr>
        <p:spPr>
          <a:xfrm>
            <a:off x="4895777" y="794415"/>
            <a:ext cx="12602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וַנֵּשֶׁב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5158C6-7522-472F-B0C6-F0799B8EF9FF}"/>
              </a:ext>
            </a:extLst>
          </p:cNvPr>
          <p:cNvSpPr txBox="1"/>
          <p:nvPr/>
        </p:nvSpPr>
        <p:spPr>
          <a:xfrm>
            <a:off x="5565059" y="523279"/>
            <a:ext cx="7056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800" dirty="0">
                <a:solidFill>
                  <a:srgbClr val="C0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שב</a:t>
            </a:r>
            <a:endParaRPr lang="en-US" sz="2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319F320-8367-4BA1-8DB9-5A8D0F8010F9}"/>
              </a:ext>
            </a:extLst>
          </p:cNvPr>
          <p:cNvSpPr txBox="1"/>
          <p:nvPr/>
        </p:nvSpPr>
        <p:spPr>
          <a:xfrm>
            <a:off x="6248400" y="2597105"/>
            <a:ext cx="281940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When I went up the mountain to receive the tablets of stone, the tablets of the covenant that the LORD made with you, I ____ on the mountain forty days and forty nights. I neither ate bread nor drank water. (</a:t>
            </a:r>
            <a:r>
              <a:rPr lang="en-US" dirty="0" err="1"/>
              <a:t>Deut</a:t>
            </a:r>
            <a:r>
              <a:rPr lang="en-US" dirty="0"/>
              <a:t> 9:9)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8F47842-1342-4662-A62A-75582374CAA2}"/>
              </a:ext>
            </a:extLst>
          </p:cNvPr>
          <p:cNvSpPr txBox="1"/>
          <p:nvPr/>
        </p:nvSpPr>
        <p:spPr>
          <a:xfrm>
            <a:off x="4732270" y="3538580"/>
            <a:ext cx="14237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וָאֵשֵׁב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EA277E6-7752-43A5-981C-EB7B00EBAE7F}"/>
              </a:ext>
            </a:extLst>
          </p:cNvPr>
          <p:cNvSpPr txBox="1"/>
          <p:nvPr/>
        </p:nvSpPr>
        <p:spPr>
          <a:xfrm>
            <a:off x="5565059" y="3267444"/>
            <a:ext cx="7056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800" dirty="0">
                <a:solidFill>
                  <a:srgbClr val="C0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שב</a:t>
            </a:r>
            <a:endParaRPr lang="en-US" sz="2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3AA7602-0E12-4BE0-861F-C1EAD492CED7}"/>
              </a:ext>
            </a:extLst>
          </p:cNvPr>
          <p:cNvSpPr txBox="1"/>
          <p:nvPr/>
        </p:nvSpPr>
        <p:spPr>
          <a:xfrm>
            <a:off x="176784" y="3986046"/>
            <a:ext cx="2337816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So I ____ an ark of acacia wood, and cut two tablets of stone like the first, and went up the mountain with the two tablets in my hand. (</a:t>
            </a:r>
            <a:r>
              <a:rPr lang="en-US" dirty="0" err="1"/>
              <a:t>Deut</a:t>
            </a:r>
            <a:r>
              <a:rPr lang="en-US" dirty="0"/>
              <a:t> 10:3)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F59A29A-D620-4039-B183-73E8586FEDB5}"/>
              </a:ext>
            </a:extLst>
          </p:cNvPr>
          <p:cNvSpPr txBox="1"/>
          <p:nvPr/>
        </p:nvSpPr>
        <p:spPr>
          <a:xfrm>
            <a:off x="2514600" y="3916842"/>
            <a:ext cx="14334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וַאַעַשׂ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C12D376-BAA0-463D-A168-82E021E3B01B}"/>
              </a:ext>
            </a:extLst>
          </p:cNvPr>
          <p:cNvSpPr txBox="1"/>
          <p:nvPr/>
        </p:nvSpPr>
        <p:spPr>
          <a:xfrm>
            <a:off x="3609464" y="3798338"/>
            <a:ext cx="8066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עש</a:t>
            </a:r>
            <a:r>
              <a:rPr lang="he-IL" sz="2800" dirty="0">
                <a:solidFill>
                  <a:srgbClr val="C0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2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B738565-F426-43F4-813D-58A863CDC75C}"/>
              </a:ext>
            </a:extLst>
          </p:cNvPr>
          <p:cNvSpPr txBox="1"/>
          <p:nvPr/>
        </p:nvSpPr>
        <p:spPr>
          <a:xfrm>
            <a:off x="2438400" y="785271"/>
            <a:ext cx="16898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וַאֵצְאָה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5024F53-C95A-4D4C-ACDA-A66585E0CE68}"/>
              </a:ext>
            </a:extLst>
          </p:cNvPr>
          <p:cNvSpPr txBox="1"/>
          <p:nvPr/>
        </p:nvSpPr>
        <p:spPr>
          <a:xfrm>
            <a:off x="3943632" y="666767"/>
            <a:ext cx="6527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800" dirty="0">
                <a:solidFill>
                  <a:srgbClr val="C0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צא</a:t>
            </a:r>
            <a:endParaRPr lang="en-US" sz="2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F0DF7E0-1DC5-410E-A68A-F069EB85B564}"/>
              </a:ext>
            </a:extLst>
          </p:cNvPr>
          <p:cNvSpPr txBox="1"/>
          <p:nvPr/>
        </p:nvSpPr>
        <p:spPr>
          <a:xfrm>
            <a:off x="6248400" y="5346775"/>
            <a:ext cx="28194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So we ____ the wall. And all the wall was joined together to half its height, for the people had a mind to work. (</a:t>
            </a:r>
            <a:r>
              <a:rPr lang="en-US" dirty="0" err="1"/>
              <a:t>Neh</a:t>
            </a:r>
            <a:r>
              <a:rPr lang="en-US" dirty="0"/>
              <a:t> 4:6)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5F2EBAC-5721-451A-8F33-54B7291334E1}"/>
              </a:ext>
            </a:extLst>
          </p:cNvPr>
          <p:cNvSpPr txBox="1"/>
          <p:nvPr/>
        </p:nvSpPr>
        <p:spPr>
          <a:xfrm>
            <a:off x="4743492" y="5288333"/>
            <a:ext cx="14125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4800" dirty="0">
                <a:latin typeface="SBL Hebrew" panose="02000000000000000000" pitchFamily="2" charset="-79"/>
                <a:cs typeface="SBL Hebrew" panose="02000000000000000000" pitchFamily="2" charset="-79"/>
              </a:rPr>
              <a:t>וַנִּבְנֶה</a:t>
            </a:r>
            <a:endParaRPr lang="en-US" sz="4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334BE02-03A4-4BDC-AC5E-23455A995704}"/>
              </a:ext>
            </a:extLst>
          </p:cNvPr>
          <p:cNvSpPr txBox="1"/>
          <p:nvPr/>
        </p:nvSpPr>
        <p:spPr>
          <a:xfrm>
            <a:off x="5582692" y="5017197"/>
            <a:ext cx="688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sz="2800" dirty="0">
                <a:latin typeface="SBL Hebrew" panose="02000000000000000000" pitchFamily="2" charset="-79"/>
                <a:cs typeface="SBL Hebrew" panose="02000000000000000000" pitchFamily="2" charset="-79"/>
              </a:rPr>
              <a:t>בנ</a:t>
            </a:r>
            <a:r>
              <a:rPr lang="he-IL" sz="2800" dirty="0">
                <a:solidFill>
                  <a:srgbClr val="C0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2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521980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721734" y="-152400"/>
            <a:ext cx="2422266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32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mp</a:t>
            </a:r>
            <a:r>
              <a:rPr lang="en-US" sz="3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construct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2495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Masculine plural ending in a construct chain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וַיֵּלְכוּ וַיַּעֲשׂוּ בְּנֵי יִשְׂרָאֵל כַּאֲשֶׁר צִוָּה יְהוָה אֶת־מֹשֶׁה וְאַהֲרֹן כֵּן עָשׂוּ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1142999"/>
          </a:xfrm>
        </p:spPr>
        <p:txBody>
          <a:bodyPr>
            <a:normAutofit/>
          </a:bodyPr>
          <a:lstStyle/>
          <a:p>
            <a:r>
              <a:rPr lang="en-US" sz="2400" dirty="0"/>
              <a:t>Try and find the construct chain in this sentence.</a:t>
            </a:r>
          </a:p>
          <a:p>
            <a:r>
              <a:rPr lang="en-US" sz="2400" dirty="0"/>
              <a:t>Which part is the construct and the absolute?</a:t>
            </a:r>
          </a:p>
        </p:txBody>
      </p:sp>
    </p:spTree>
    <p:extLst>
      <p:ext uri="{BB962C8B-B14F-4D97-AF65-F5344CB8AC3E}">
        <p14:creationId xmlns:p14="http://schemas.microsoft.com/office/powerpoint/2010/main" val="5127002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2495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Masculine plural ending in a construct chain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1142999"/>
          </a:xfrm>
        </p:spPr>
        <p:txBody>
          <a:bodyPr>
            <a:normAutofit/>
          </a:bodyPr>
          <a:lstStyle/>
          <a:p>
            <a:r>
              <a:rPr lang="en-US" sz="2400" dirty="0"/>
              <a:t>Try and find the construct chain in this sentence.</a:t>
            </a:r>
          </a:p>
          <a:p>
            <a:r>
              <a:rPr lang="en-US" sz="2400" dirty="0"/>
              <a:t>Which part is the </a:t>
            </a:r>
            <a:r>
              <a:rPr lang="en-US" sz="2400" dirty="0">
                <a:solidFill>
                  <a:srgbClr val="FF0000"/>
                </a:solidFill>
              </a:rPr>
              <a:t>construct</a:t>
            </a:r>
            <a:r>
              <a:rPr lang="en-US" sz="2400" dirty="0"/>
              <a:t> and the </a:t>
            </a:r>
            <a:r>
              <a:rPr lang="en-US" sz="2400" dirty="0">
                <a:solidFill>
                  <a:srgbClr val="0000FF"/>
                </a:solidFill>
              </a:rPr>
              <a:t>absolute</a:t>
            </a:r>
            <a:r>
              <a:rPr lang="en-US" sz="2400" dirty="0"/>
              <a:t>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וַיֵּלְכוּ וַיַּעֲשׂוּ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בְּנֵי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יִשְׂרָאֵל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כַּאֲשֶׁר צִוָּה יְהוָה אֶת־מֹשֶׁה וְאַהֲרֹן כֵּן עָשׂוּ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21734" y="-152400"/>
            <a:ext cx="2422266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32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mp</a:t>
            </a:r>
            <a:r>
              <a:rPr lang="en-US" sz="3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construct</a:t>
            </a:r>
          </a:p>
        </p:txBody>
      </p:sp>
      <p:sp>
        <p:nvSpPr>
          <p:cNvPr id="3" name="Freeform 2"/>
          <p:cNvSpPr/>
          <p:nvPr/>
        </p:nvSpPr>
        <p:spPr>
          <a:xfrm>
            <a:off x="3629025" y="1733550"/>
            <a:ext cx="3789054" cy="1640689"/>
          </a:xfrm>
          <a:custGeom>
            <a:avLst/>
            <a:gdLst>
              <a:gd name="connsiteX0" fmla="*/ 0 w 3789054"/>
              <a:gd name="connsiteY0" fmla="*/ 1085850 h 1640689"/>
              <a:gd name="connsiteX1" fmla="*/ 3400425 w 3789054"/>
              <a:gd name="connsiteY1" fmla="*/ 1590675 h 1640689"/>
              <a:gd name="connsiteX2" fmla="*/ 3571875 w 3789054"/>
              <a:gd name="connsiteY2" fmla="*/ 0 h 1640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89054" h="1640689">
                <a:moveTo>
                  <a:pt x="0" y="1085850"/>
                </a:moveTo>
                <a:cubicBezTo>
                  <a:pt x="1402556" y="1428750"/>
                  <a:pt x="2805113" y="1771650"/>
                  <a:pt x="3400425" y="1590675"/>
                </a:cubicBezTo>
                <a:cubicBezTo>
                  <a:pt x="3995737" y="1409700"/>
                  <a:pt x="3783806" y="704850"/>
                  <a:pt x="3571875" y="0"/>
                </a:cubicBezTo>
              </a:path>
            </a:pathLst>
          </a:custGeom>
          <a:noFill/>
          <a:ln w="952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934075" y="1666875"/>
            <a:ext cx="1228724" cy="1340335"/>
          </a:xfrm>
          <a:custGeom>
            <a:avLst/>
            <a:gdLst>
              <a:gd name="connsiteX0" fmla="*/ 0 w 1228724"/>
              <a:gd name="connsiteY0" fmla="*/ 1114425 h 1340335"/>
              <a:gd name="connsiteX1" fmla="*/ 228600 w 1228724"/>
              <a:gd name="connsiteY1" fmla="*/ 1323975 h 1340335"/>
              <a:gd name="connsiteX2" fmla="*/ 838200 w 1228724"/>
              <a:gd name="connsiteY2" fmla="*/ 1295400 h 1340335"/>
              <a:gd name="connsiteX3" fmla="*/ 1171575 w 1228724"/>
              <a:gd name="connsiteY3" fmla="*/ 1047750 h 1340335"/>
              <a:gd name="connsiteX4" fmla="*/ 1219200 w 1228724"/>
              <a:gd name="connsiteY4" fmla="*/ 638175 h 1340335"/>
              <a:gd name="connsiteX5" fmla="*/ 1066800 w 1228724"/>
              <a:gd name="connsiteY5" fmla="*/ 257175 h 1340335"/>
              <a:gd name="connsiteX6" fmla="*/ 857250 w 1228724"/>
              <a:gd name="connsiteY6" fmla="*/ 0 h 1340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8724" h="1340335">
                <a:moveTo>
                  <a:pt x="0" y="1114425"/>
                </a:moveTo>
                <a:cubicBezTo>
                  <a:pt x="44450" y="1204119"/>
                  <a:pt x="88900" y="1293813"/>
                  <a:pt x="228600" y="1323975"/>
                </a:cubicBezTo>
                <a:cubicBezTo>
                  <a:pt x="368300" y="1354137"/>
                  <a:pt x="681038" y="1341437"/>
                  <a:pt x="838200" y="1295400"/>
                </a:cubicBezTo>
                <a:cubicBezTo>
                  <a:pt x="995362" y="1249363"/>
                  <a:pt x="1108075" y="1157288"/>
                  <a:pt x="1171575" y="1047750"/>
                </a:cubicBezTo>
                <a:cubicBezTo>
                  <a:pt x="1235075" y="938212"/>
                  <a:pt x="1236662" y="769937"/>
                  <a:pt x="1219200" y="638175"/>
                </a:cubicBezTo>
                <a:cubicBezTo>
                  <a:pt x="1201738" y="506413"/>
                  <a:pt x="1127125" y="363537"/>
                  <a:pt x="1066800" y="257175"/>
                </a:cubicBezTo>
                <a:cubicBezTo>
                  <a:pt x="1006475" y="150813"/>
                  <a:pt x="931862" y="75406"/>
                  <a:pt x="857250" y="0"/>
                </a:cubicBezTo>
              </a:path>
            </a:pathLst>
          </a:custGeom>
          <a:noFill/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7539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2495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Masculine plural ending in a construct chain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וַיֵּלְכוּ וַיַּעֲשׂוּ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בְּנֵי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יִשְׂרָאֵל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כַּאֲשֶׁר צִוָּה יְהוָה אֶת־מֹשֶׁה וְאַהֲרֹן כֵּן עָשׂוּ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030851"/>
              </p:ext>
            </p:extLst>
          </p:nvPr>
        </p:nvGraphicFramePr>
        <p:xfrm>
          <a:off x="838200" y="1915160"/>
          <a:ext cx="7391400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5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PLURAL ABSOLUTE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PLURAL CONSTRUCT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en-US" sz="4400" dirty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400" dirty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בָּנִים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4400" dirty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400" dirty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בְּנֵי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en-US" sz="4400" dirty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400" dirty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דְּבָרִים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4400" dirty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400" dirty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דִּבְרֵי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en-US" sz="4400" dirty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400" dirty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אֱלֹהִים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4400" dirty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400" dirty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אֱלֹהֵי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721734" y="-152400"/>
            <a:ext cx="2422266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32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mp</a:t>
            </a:r>
            <a:r>
              <a:rPr lang="en-US" sz="3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construct</a:t>
            </a:r>
          </a:p>
        </p:txBody>
      </p:sp>
    </p:spTree>
    <p:extLst>
      <p:ext uri="{BB962C8B-B14F-4D97-AF65-F5344CB8AC3E}">
        <p14:creationId xmlns:p14="http://schemas.microsoft.com/office/powerpoint/2010/main" val="18031681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2495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Masculine plural ending in a construct chain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וַיֵּלְכוּ וַיַּעֲשׂוּ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בְּנֵי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יִשְׂרָאֵל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כַּאֲשֶׁר צִוָּה יְהוָה אֶת־מֹשֶׁה וְאַהֲרֹן כֵּן עָשׂוּ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010754"/>
              </p:ext>
            </p:extLst>
          </p:nvPr>
        </p:nvGraphicFramePr>
        <p:xfrm>
          <a:off x="838200" y="1915160"/>
          <a:ext cx="7391400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5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PLURAL ABSOLUTE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PLURAL CONSTRUCT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en-US" sz="4400" dirty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400" dirty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בָּנִים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4400" dirty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400" dirty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בְּנֵי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en-US" sz="4400" dirty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400" dirty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דְּבָרִים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4400" dirty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400" dirty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דִּבְרֵי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en-US" sz="4400" dirty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400" dirty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אֱלֹהִים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4400" dirty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400" dirty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אֱלֹהֵי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Content Placeholder 3"/>
          <p:cNvSpPr txBox="1">
            <a:spLocks/>
          </p:cNvSpPr>
          <p:nvPr/>
        </p:nvSpPr>
        <p:spPr>
          <a:xfrm>
            <a:off x="381000" y="4724400"/>
            <a:ext cx="8743950" cy="2057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Hebrew nouns have Definiteness, Gender, Number, and State.</a:t>
            </a:r>
          </a:p>
          <a:p>
            <a:pPr lvl="1"/>
            <a:r>
              <a:rPr lang="en-US" sz="2000" dirty="0"/>
              <a:t>Absolute state and Construct state</a:t>
            </a:r>
          </a:p>
          <a:p>
            <a:r>
              <a:rPr lang="en-US" sz="2400" dirty="0"/>
              <a:t>Construct state is used </a:t>
            </a:r>
          </a:p>
          <a:p>
            <a:pPr lvl="1"/>
            <a:r>
              <a:rPr lang="en-US" sz="2000" dirty="0"/>
              <a:t>in construct chains </a:t>
            </a:r>
          </a:p>
          <a:p>
            <a:pPr lvl="1"/>
            <a:r>
              <a:rPr lang="en-US" sz="2000" dirty="0"/>
              <a:t>when adding suffixes, e.g. “son” is </a:t>
            </a:r>
            <a:r>
              <a:rPr lang="he-IL" sz="2000" dirty="0">
                <a:latin typeface="SBL Hebrew" panose="02000000000000000000" pitchFamily="2" charset="-79"/>
                <a:cs typeface="SBL Hebrew" panose="02000000000000000000" pitchFamily="2" charset="-79"/>
              </a:rPr>
              <a:t>בֵּן</a:t>
            </a:r>
            <a:r>
              <a:rPr lang="en-US" sz="2000" dirty="0"/>
              <a:t> while “his son” is </a:t>
            </a:r>
            <a:r>
              <a:rPr lang="he-IL" sz="2000" dirty="0">
                <a:latin typeface="SBL Hebrew" panose="02000000000000000000" pitchFamily="2" charset="-79"/>
                <a:cs typeface="SBL Hebrew" panose="02000000000000000000" pitchFamily="2" charset="-79"/>
              </a:rPr>
              <a:t>בְּנוֹ</a:t>
            </a:r>
            <a:endParaRPr lang="en-US" sz="2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21734" y="-152400"/>
            <a:ext cx="2422266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32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mp</a:t>
            </a:r>
            <a:r>
              <a:rPr lang="en-US" sz="3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construct</a:t>
            </a:r>
          </a:p>
        </p:txBody>
      </p:sp>
    </p:spTree>
    <p:extLst>
      <p:ext uri="{BB962C8B-B14F-4D97-AF65-F5344CB8AC3E}">
        <p14:creationId xmlns:p14="http://schemas.microsoft.com/office/powerpoint/2010/main" val="1768207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2495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Vowel Shortening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וַיֵּלְכוּ וַיַּעֲשׂוּ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בְּנֵי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יִשְׂרָאֵל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כַּאֲשֶׁר צִוָּה יְהוָה אֶת־מֹשֶׁה וְאַהֲרֹן כֵּן עָשׂוּ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777274"/>
              </p:ext>
            </p:extLst>
          </p:nvPr>
        </p:nvGraphicFramePr>
        <p:xfrm>
          <a:off x="838200" y="1915160"/>
          <a:ext cx="7391400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5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PLURAL ABSOLUTE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PLURAL CONSTRUCT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en-US" sz="4400" dirty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400" dirty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בָּנִים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4400" dirty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400" dirty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בְּנֵי</a:t>
                      </a:r>
                      <a:endParaRPr lang="en-US" sz="44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en-US" sz="4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דְּבָרִים</a:t>
                      </a:r>
                      <a:endParaRPr lang="en-US" sz="4400" dirty="0">
                        <a:solidFill>
                          <a:schemeClr val="bg1">
                            <a:lumMod val="65000"/>
                          </a:schemeClr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4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דִּבְרֵי</a:t>
                      </a:r>
                      <a:endParaRPr lang="en-US" sz="4400" dirty="0">
                        <a:solidFill>
                          <a:schemeClr val="bg1">
                            <a:lumMod val="65000"/>
                          </a:schemeClr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en-US" sz="4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אֱלֹהִים</a:t>
                      </a:r>
                      <a:endParaRPr lang="en-US" sz="4400" dirty="0">
                        <a:solidFill>
                          <a:schemeClr val="bg1">
                            <a:lumMod val="65000"/>
                          </a:schemeClr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4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4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אֱלֹהֵי</a:t>
                      </a:r>
                      <a:endParaRPr lang="en-US" sz="4400" dirty="0">
                        <a:solidFill>
                          <a:schemeClr val="bg1">
                            <a:lumMod val="65000"/>
                          </a:schemeClr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Content Placeholder 3"/>
          <p:cNvSpPr txBox="1">
            <a:spLocks/>
          </p:cNvSpPr>
          <p:nvPr/>
        </p:nvSpPr>
        <p:spPr>
          <a:xfrm>
            <a:off x="381000" y="4648200"/>
            <a:ext cx="8743950" cy="2057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/>
              <a:t>Vowels shorten </a:t>
            </a:r>
            <a:r>
              <a:rPr lang="en-US" sz="1800" dirty="0"/>
              <a:t>(see chart on page 37 of </a:t>
            </a:r>
            <a:r>
              <a:rPr lang="en-US" sz="1800" dirty="0" err="1"/>
              <a:t>Rocine</a:t>
            </a:r>
            <a:r>
              <a:rPr lang="en-US" sz="1800" dirty="0"/>
              <a:t>)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dirty="0"/>
              <a:t>“son” is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בֵּן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(absolute) while “his son” is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בְּנ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וֹ</a:t>
            </a:r>
            <a:endParaRPr lang="en-US" dirty="0"/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dirty="0"/>
              <a:t>“Shem was the son of 100 years” is </a:t>
            </a:r>
            <a:r>
              <a:rPr lang="he-IL" dirty="0"/>
              <a:t>‏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שֵׁם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בֶּן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־מְאַ֣ת שָׁנָ֔ה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US" dirty="0"/>
              <a:t>“sons” is</a:t>
            </a:r>
            <a:r>
              <a:rPr lang="en-US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בָּנִים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(absolute) while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בְּנֵי</a:t>
            </a:r>
            <a:r>
              <a:rPr lang="en-US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/>
              <a:t>(construct)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9579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2495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Vowel Shortening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וַיֵּלְכוּ וַיַּעֲשׂוּ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בְּנֵי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יִשְׂרָאֵל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כַּאֲשֶׁר צִוָּה יְהוָה אֶת־מֹשֶׁה וְאַהֲרֹן כֵּן עָשׂוּ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1600200"/>
          </a:xfrm>
        </p:spPr>
        <p:txBody>
          <a:bodyPr>
            <a:normAutofit/>
          </a:bodyPr>
          <a:lstStyle/>
          <a:p>
            <a:r>
              <a:rPr lang="en-US" sz="2400" dirty="0"/>
              <a:t>For more detail on the construct relationship, including changes to the construct ending and vowels, see Animated Hebrew lecture 12.</a:t>
            </a:r>
          </a:p>
        </p:txBody>
      </p:sp>
    </p:spTree>
    <p:extLst>
      <p:ext uri="{BB962C8B-B14F-4D97-AF65-F5344CB8AC3E}">
        <p14:creationId xmlns:p14="http://schemas.microsoft.com/office/powerpoint/2010/main" val="2599520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3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Identify and read</a:t>
            </a:r>
          </a:p>
          <a:p>
            <a:r>
              <a:rPr lang="en-US" dirty="0"/>
              <a:t>3rd masculine plural </a:t>
            </a:r>
            <a:r>
              <a:rPr lang="en-US" dirty="0" err="1"/>
              <a:t>wayyiqtol</a:t>
            </a:r>
            <a:r>
              <a:rPr lang="en-US" dirty="0"/>
              <a:t> and </a:t>
            </a:r>
            <a:r>
              <a:rPr lang="en-US" dirty="0" err="1"/>
              <a:t>qatal</a:t>
            </a:r>
            <a:r>
              <a:rPr lang="en-US" dirty="0"/>
              <a:t> verbs.</a:t>
            </a:r>
          </a:p>
          <a:p>
            <a:r>
              <a:rPr lang="en-US" dirty="0" err="1"/>
              <a:t>Qal</a:t>
            </a:r>
            <a:r>
              <a:rPr lang="en-US" dirty="0"/>
              <a:t> </a:t>
            </a:r>
            <a:r>
              <a:rPr lang="en-US" dirty="0" err="1"/>
              <a:t>wayyiqtol</a:t>
            </a:r>
            <a:r>
              <a:rPr lang="en-US" dirty="0"/>
              <a:t> in third heh [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r>
              <a:rPr lang="en-US" dirty="0"/>
              <a:t>] roots.</a:t>
            </a:r>
          </a:p>
          <a:p>
            <a:r>
              <a:rPr lang="en-US" dirty="0"/>
              <a:t>masculine plural nouns in the construct state.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009231" y="1447800"/>
            <a:ext cx="1042273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3mp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32287" y="2542428"/>
            <a:ext cx="1119217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</a:t>
            </a:r>
            <a:r>
              <a:rPr lang="he-IL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44737" y="3657599"/>
            <a:ext cx="2706767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36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mp</a:t>
            </a:r>
            <a:r>
              <a:rPr lang="en-US" sz="3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construct</a:t>
            </a:r>
          </a:p>
        </p:txBody>
      </p:sp>
      <p:sp>
        <p:nvSpPr>
          <p:cNvPr id="7" name="Oval 6"/>
          <p:cNvSpPr/>
          <p:nvPr/>
        </p:nvSpPr>
        <p:spPr>
          <a:xfrm>
            <a:off x="7543800" y="914400"/>
            <a:ext cx="1752600" cy="2667000"/>
          </a:xfrm>
          <a:prstGeom prst="ellipse">
            <a:avLst/>
          </a:prstGeom>
          <a:noFill/>
          <a:ln w="88900">
            <a:solidFill>
              <a:schemeClr val="accent2">
                <a:satMod val="14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96000" y="3429000"/>
            <a:ext cx="3396544" cy="1371601"/>
          </a:xfrm>
          <a:prstGeom prst="ellipse">
            <a:avLst/>
          </a:prstGeom>
          <a:noFill/>
          <a:ln w="88900">
            <a:solidFill>
              <a:schemeClr val="accent6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04685" y="622012"/>
            <a:ext cx="11086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verbs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62600" y="4572000"/>
            <a:ext cx="12282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nouns</a:t>
            </a:r>
          </a:p>
        </p:txBody>
      </p:sp>
    </p:spTree>
    <p:extLst>
      <p:ext uri="{BB962C8B-B14F-4D97-AF65-F5344CB8AC3E}">
        <p14:creationId xmlns:p14="http://schemas.microsoft.com/office/powerpoint/2010/main" val="1923780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2209800"/>
            <a:ext cx="8534400" cy="3276599"/>
          </a:xfrm>
        </p:spPr>
        <p:txBody>
          <a:bodyPr>
            <a:normAutofit/>
          </a:bodyPr>
          <a:lstStyle/>
          <a:p>
            <a:r>
              <a:rPr lang="en-US" dirty="0"/>
              <a:t>Can you find the </a:t>
            </a:r>
            <a:r>
              <a:rPr lang="en-US" dirty="0" err="1"/>
              <a:t>wayyiqtols</a:t>
            </a:r>
            <a:r>
              <a:rPr lang="en-US" dirty="0"/>
              <a:t>?</a:t>
            </a:r>
          </a:p>
          <a:p>
            <a:r>
              <a:rPr lang="en-US" dirty="0"/>
              <a:t>Can you find the </a:t>
            </a:r>
            <a:r>
              <a:rPr lang="en-US" dirty="0" err="1"/>
              <a:t>Piel</a:t>
            </a:r>
            <a:r>
              <a:rPr lang="en-US" dirty="0"/>
              <a:t> </a:t>
            </a:r>
            <a:r>
              <a:rPr lang="en-US" dirty="0" err="1"/>
              <a:t>qatal</a:t>
            </a:r>
            <a:r>
              <a:rPr lang="en-US" dirty="0"/>
              <a:t>?</a:t>
            </a:r>
          </a:p>
          <a:p>
            <a:r>
              <a:rPr lang="en-US" dirty="0"/>
              <a:t>What other words do we already know?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-1905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וַיֵּלְכוּ וַיַּעֲשׂוּ בְּנֵי יִשְׂרָאֵל כַּאֲשֶׁר צִוָּה יְהוָה אֶת־מֹשֶׁה וְאַהֲרֹן כֵּן עָשׂוּ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52881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1905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יֵּלְכוּ </a:t>
            </a: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יַּעֲשׂוּ בְּנֵי יִשְׂרָאֵל כַּאֲשֶׁר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צִוָּה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יְהוָה אֶת־מֹשֶׁה וְאַהֲרֹן כֵּן עָשׂוּ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304800" y="2209800"/>
            <a:ext cx="8534400" cy="3276599"/>
          </a:xfrm>
        </p:spPr>
        <p:txBody>
          <a:bodyPr>
            <a:normAutofit/>
          </a:bodyPr>
          <a:lstStyle/>
          <a:p>
            <a:r>
              <a:rPr lang="en-US" dirty="0"/>
              <a:t>Can you find the </a:t>
            </a:r>
            <a:r>
              <a:rPr lang="en-US" dirty="0" err="1">
                <a:solidFill>
                  <a:srgbClr val="FF00FF"/>
                </a:solidFill>
              </a:rPr>
              <a:t>wayyiqtols</a:t>
            </a:r>
            <a:r>
              <a:rPr lang="en-US" dirty="0"/>
              <a:t>?</a:t>
            </a:r>
          </a:p>
          <a:p>
            <a:r>
              <a:rPr lang="en-US" dirty="0"/>
              <a:t>Can you find the </a:t>
            </a:r>
            <a:r>
              <a:rPr lang="en-US" dirty="0" err="1">
                <a:solidFill>
                  <a:srgbClr val="0000FF"/>
                </a:solidFill>
              </a:rPr>
              <a:t>Piel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qatal</a:t>
            </a:r>
            <a:r>
              <a:rPr lang="en-US" dirty="0"/>
              <a:t>?</a:t>
            </a:r>
          </a:p>
          <a:p>
            <a:r>
              <a:rPr lang="en-US" dirty="0"/>
              <a:t>What other words do we already know?</a:t>
            </a:r>
          </a:p>
        </p:txBody>
      </p:sp>
    </p:spTree>
    <p:extLst>
      <p:ext uri="{BB962C8B-B14F-4D97-AF65-F5344CB8AC3E}">
        <p14:creationId xmlns:p14="http://schemas.microsoft.com/office/powerpoint/2010/main" val="2528525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3350"/>
            <a:ext cx="6858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Third person, masculine plural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2209800"/>
            <a:ext cx="8534400" cy="3657600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r>
              <a:rPr lang="en-US" dirty="0"/>
              <a:t> prefix</a:t>
            </a:r>
          </a:p>
          <a:p>
            <a:pPr lvl="1"/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person and masculine</a:t>
            </a:r>
          </a:p>
          <a:p>
            <a:pPr lvl="1"/>
            <a:r>
              <a:rPr lang="en-US" dirty="0"/>
              <a:t>But the prefix does NOT tell us if the verb is singular or plural. To determine this we have to look at the end of the verb.</a:t>
            </a:r>
          </a:p>
          <a:p>
            <a:r>
              <a:rPr lang="en-US" dirty="0"/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</a:t>
            </a:r>
            <a:r>
              <a:rPr lang="en-US" dirty="0"/>
              <a:t> ending is </a:t>
            </a:r>
            <a:r>
              <a:rPr lang="en-US" dirty="0">
                <a:solidFill>
                  <a:srgbClr val="0000FF"/>
                </a:solidFill>
              </a:rPr>
              <a:t>plural</a:t>
            </a:r>
          </a:p>
          <a:p>
            <a:pPr lvl="1"/>
            <a:r>
              <a:rPr lang="en-US" dirty="0"/>
              <a:t>It’s called the </a:t>
            </a:r>
            <a:r>
              <a:rPr lang="en-US" u="sng" dirty="0"/>
              <a:t>prefix complement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-1905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יֵ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ּלְכ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ּ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וַ</a:t>
            </a:r>
            <a:r>
              <a:rPr lang="he-IL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יַ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ּעֲשׂ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ּ בְּנֵי יִשְׂרָאֵל כַּאֲשֶׁר צִוָּה יְהוָה אֶת־מֹשֶׁה וְאַהֲרֹן כֵּן עָשׂוּ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10400" y="44529"/>
            <a:ext cx="1757212" cy="110799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6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3mp</a:t>
            </a:r>
          </a:p>
        </p:txBody>
      </p:sp>
    </p:spTree>
    <p:extLst>
      <p:ext uri="{BB962C8B-B14F-4D97-AF65-F5344CB8AC3E}">
        <p14:creationId xmlns:p14="http://schemas.microsoft.com/office/powerpoint/2010/main" val="2312536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 rot="1200000">
            <a:off x="6414484" y="-3086"/>
            <a:ext cx="1997663" cy="13234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6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6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</a:t>
            </a:r>
            <a:r>
              <a:rPr lang="he-IL" sz="8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8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3350"/>
            <a:ext cx="9124950" cy="1143000"/>
          </a:xfrm>
        </p:spPr>
        <p:txBody>
          <a:bodyPr>
            <a:normAutofit/>
          </a:bodyPr>
          <a:lstStyle/>
          <a:p>
            <a:r>
              <a:rPr lang="en-US" dirty="0"/>
              <a:t>Third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r>
              <a:rPr lang="he-IL" dirty="0"/>
              <a:t> </a:t>
            </a:r>
            <a:r>
              <a:rPr lang="en-US" dirty="0"/>
              <a:t> verbs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85750" y="2209802"/>
            <a:ext cx="8705850" cy="200429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500" dirty="0"/>
              <a:t>Our Second Missing Letter Rule</a:t>
            </a:r>
          </a:p>
          <a:p>
            <a:r>
              <a:rPr lang="en-US" sz="2500" dirty="0">
                <a:solidFill>
                  <a:srgbClr val="FF0000"/>
                </a:solidFill>
              </a:rPr>
              <a:t>RULE 2</a:t>
            </a:r>
            <a:r>
              <a:rPr lang="en-US" sz="2500" dirty="0"/>
              <a:t>: When a root letter is completely missing and the </a:t>
            </a:r>
            <a:r>
              <a:rPr lang="en-US" sz="2500" dirty="0" err="1"/>
              <a:t>nikkud</a:t>
            </a:r>
            <a:r>
              <a:rPr lang="en-US" sz="2500" dirty="0"/>
              <a:t> under the prefix pronoun is anything other than </a:t>
            </a:r>
            <a:r>
              <a:rPr lang="en-US" sz="2500" dirty="0" err="1"/>
              <a:t>tsere</a:t>
            </a:r>
            <a:r>
              <a:rPr lang="en-US" sz="2500" dirty="0"/>
              <a:t>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ֵ</a:t>
            </a:r>
            <a:r>
              <a:rPr lang="en-US" sz="2500" dirty="0"/>
              <a:t> or </a:t>
            </a:r>
            <a:r>
              <a:rPr lang="en-US" sz="2500" dirty="0" err="1"/>
              <a:t>qamets</a:t>
            </a:r>
            <a:r>
              <a:rPr lang="en-US" sz="2500" dirty="0"/>
              <a:t>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ָ</a:t>
            </a:r>
            <a:r>
              <a:rPr lang="en-US" sz="2500" dirty="0"/>
              <a:t>, the missing letter is a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r>
              <a:rPr lang="en-US" sz="2500" dirty="0"/>
              <a:t> from the end of the root.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-1905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וַיֵּלְכוּ וַ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יַּ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עֲשׂוּ בְּנֵי יִשְׂרָאֵל כַּאֲשֶׁר צִוָּה יְהוָה אֶת־מֹשֶׁה וְאַהֲרֹן כֵּן עָשׂוּ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" y="2216939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</a:t>
            </a:r>
            <a:r>
              <a:rPr lang="he-IL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68802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 rot="1200000">
            <a:off x="6414484" y="-3086"/>
            <a:ext cx="1997663" cy="13234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6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6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</a:t>
            </a:r>
            <a:r>
              <a:rPr lang="he-IL" sz="8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8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3350"/>
            <a:ext cx="9124950" cy="1143000"/>
          </a:xfrm>
        </p:spPr>
        <p:txBody>
          <a:bodyPr>
            <a:normAutofit/>
          </a:bodyPr>
          <a:lstStyle/>
          <a:p>
            <a:r>
              <a:rPr lang="en-US" dirty="0"/>
              <a:t>Third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r>
              <a:rPr lang="he-IL" dirty="0"/>
              <a:t> </a:t>
            </a:r>
            <a:r>
              <a:rPr lang="en-US" dirty="0"/>
              <a:t> verbs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85750" y="2209802"/>
            <a:ext cx="8705850" cy="200429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500" dirty="0"/>
              <a:t>Our Second Missing Letter Rule</a:t>
            </a:r>
          </a:p>
          <a:p>
            <a:r>
              <a:rPr lang="en-US" sz="2500" dirty="0">
                <a:solidFill>
                  <a:srgbClr val="FF0000"/>
                </a:solidFill>
              </a:rPr>
              <a:t>RULE 2</a:t>
            </a:r>
            <a:r>
              <a:rPr lang="en-US" sz="2500" dirty="0"/>
              <a:t>: When a root letter is completely missing and the </a:t>
            </a:r>
            <a:r>
              <a:rPr lang="en-US" sz="2500" dirty="0" err="1"/>
              <a:t>nikkud</a:t>
            </a:r>
            <a:r>
              <a:rPr lang="en-US" sz="2500" dirty="0"/>
              <a:t> under the prefix pronoun is anything other than </a:t>
            </a:r>
            <a:r>
              <a:rPr lang="en-US" sz="2500" dirty="0" err="1"/>
              <a:t>tsere</a:t>
            </a:r>
            <a:r>
              <a:rPr lang="en-US" sz="2500" dirty="0"/>
              <a:t>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ֵ</a:t>
            </a:r>
            <a:r>
              <a:rPr lang="en-US" sz="2500" dirty="0"/>
              <a:t> or </a:t>
            </a:r>
            <a:r>
              <a:rPr lang="en-US" sz="2500" dirty="0" err="1"/>
              <a:t>qamets</a:t>
            </a:r>
            <a:r>
              <a:rPr lang="en-US" sz="2500" dirty="0"/>
              <a:t>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ָ</a:t>
            </a:r>
            <a:r>
              <a:rPr lang="en-US" sz="2500" dirty="0"/>
              <a:t>, the missing letter is a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r>
              <a:rPr lang="en-US" sz="2500" dirty="0"/>
              <a:t> from the end of the root.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-19050" y="1143000"/>
            <a:ext cx="9144000" cy="8270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וַיֵּלְכוּ וַ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יַּ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עֲשׂוּ בְּנֵי יִשְׂרָאֵל כַּאֲשֶׁר צִוָּה יְהוָה אֶת־מֹשֶׁה וְאַהֲרֹן כֵּן עָשׂוּ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" y="2216939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</a:t>
            </a:r>
            <a:r>
              <a:rPr lang="he-IL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04452B-9823-475C-9B73-667EB5A2712F}"/>
              </a:ext>
            </a:extLst>
          </p:cNvPr>
          <p:cNvSpPr txBox="1"/>
          <p:nvPr/>
        </p:nvSpPr>
        <p:spPr>
          <a:xfrm>
            <a:off x="5638800" y="4269141"/>
            <a:ext cx="24929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Look for patach or </a:t>
            </a:r>
            <a:r>
              <a:rPr lang="en-US" dirty="0" err="1"/>
              <a:t>hireq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9999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7267</TotalTime>
  <Words>3445</Words>
  <Application>Microsoft Office PowerPoint</Application>
  <PresentationFormat>On-screen Show (4:3)</PresentationFormat>
  <Paragraphs>489</Paragraphs>
  <Slides>36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SBL Hebrew</vt:lpstr>
      <vt:lpstr>Times New Roman</vt:lpstr>
      <vt:lpstr>Office Theme</vt:lpstr>
      <vt:lpstr>Rocine Lesson 8</vt:lpstr>
      <vt:lpstr>Goals</vt:lpstr>
      <vt:lpstr>Goals</vt:lpstr>
      <vt:lpstr>Goals</vt:lpstr>
      <vt:lpstr>What we already know</vt:lpstr>
      <vt:lpstr>What we already know</vt:lpstr>
      <vt:lpstr>Third person, masculine plural</vt:lpstr>
      <vt:lpstr>Third ה  verbs</vt:lpstr>
      <vt:lpstr>Third ה  verbs</vt:lpstr>
      <vt:lpstr>Third ה  verbs</vt:lpstr>
      <vt:lpstr>4 types of missing letter verbs</vt:lpstr>
      <vt:lpstr>4 types of missing letter verbs</vt:lpstr>
      <vt:lpstr>4 types of missing letter verbs</vt:lpstr>
      <vt:lpstr>Examples – I Yod</vt:lpstr>
      <vt:lpstr>Examples – I Yod</vt:lpstr>
      <vt:lpstr>Examples – I Yod</vt:lpstr>
      <vt:lpstr>Examples – I Yod</vt:lpstr>
      <vt:lpstr>Examples – I Yod</vt:lpstr>
      <vt:lpstr>Examples – III Heh</vt:lpstr>
      <vt:lpstr>Examples – III Heh</vt:lpstr>
      <vt:lpstr>Examples – III Heh</vt:lpstr>
      <vt:lpstr>Examples – plural</vt:lpstr>
      <vt:lpstr>PowerPoint Presentation</vt:lpstr>
      <vt:lpstr>Examples – plural</vt:lpstr>
      <vt:lpstr>Examples - feminine</vt:lpstr>
      <vt:lpstr>Examples - feminine</vt:lpstr>
      <vt:lpstr>Examples - feminine</vt:lpstr>
      <vt:lpstr>Examples – 1st person</vt:lpstr>
      <vt:lpstr>Examples – 1st person</vt:lpstr>
      <vt:lpstr>Examples – 1st person</vt:lpstr>
      <vt:lpstr>Masculine plural ending in a construct chain</vt:lpstr>
      <vt:lpstr>Masculine plural ending in a construct chain</vt:lpstr>
      <vt:lpstr>Masculine plural ending in a construct chain</vt:lpstr>
      <vt:lpstr>Masculine plural ending in a construct chain</vt:lpstr>
      <vt:lpstr>Vowel Shortening</vt:lpstr>
      <vt:lpstr>Vowel Shortening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Charles Grebe</cp:lastModifiedBy>
  <cp:revision>559</cp:revision>
  <cp:lastPrinted>2013-11-05T02:18:07Z</cp:lastPrinted>
  <dcterms:created xsi:type="dcterms:W3CDTF">2006-08-16T00:00:00Z</dcterms:created>
  <dcterms:modified xsi:type="dcterms:W3CDTF">2020-09-24T01:07:06Z</dcterms:modified>
</cp:coreProperties>
</file>