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18" r:id="rId2"/>
    <p:sldId id="358" r:id="rId3"/>
    <p:sldId id="397" r:id="rId4"/>
    <p:sldId id="412" r:id="rId5"/>
    <p:sldId id="414" r:id="rId6"/>
    <p:sldId id="416" r:id="rId7"/>
    <p:sldId id="415" r:id="rId8"/>
    <p:sldId id="413" r:id="rId9"/>
    <p:sldId id="417" r:id="rId10"/>
    <p:sldId id="418" r:id="rId11"/>
    <p:sldId id="419" r:id="rId12"/>
    <p:sldId id="420" r:id="rId13"/>
    <p:sldId id="421" r:id="rId14"/>
    <p:sldId id="408" r:id="rId15"/>
    <p:sldId id="410" r:id="rId16"/>
    <p:sldId id="409" r:id="rId1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7C3B0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102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30513"/>
            <a:ext cx="8305800" cy="1360487"/>
          </a:xfrm>
        </p:spPr>
        <p:txBody>
          <a:bodyPr/>
          <a:lstStyle/>
          <a:p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וּמַלְאַךְ יְהוָה דִּבֶּר </a:t>
            </a:r>
            <a:r>
              <a:rPr lang="he-IL" dirty="0" smtClean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אֶל־אֵלִיָּה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dirty="0">
                <a:solidFill>
                  <a:schemeClr val="tx1"/>
                </a:solidFill>
              </a:rPr>
              <a:t>2 Kings 1:3</a:t>
            </a: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43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Interesting Example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038600"/>
          </a:xfrm>
        </p:spPr>
        <p:txBody>
          <a:bodyPr>
            <a:normAutofit/>
          </a:bodyPr>
          <a:lstStyle/>
          <a:p>
            <a:pPr marL="0" indent="0" algn="r" rtl="1">
              <a:buNone/>
              <a:tabLst>
                <a:tab pos="857250" algn="r"/>
              </a:tabLst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וַיֵּלֶךְ אֲבִימֶלֶךְ בֶּן־יְרֻבַּעַל שְׁכֶמָה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dirty="0" err="1" smtClean="0">
                <a:latin typeface="SBL Hebrew" panose="02000000000000000000" pitchFamily="2" charset="-79"/>
                <a:cs typeface="SBL Hebrew" panose="02000000000000000000" pitchFamily="2" charset="-79"/>
              </a:rPr>
              <a:t>Shechem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</a:p>
          <a:p>
            <a:pPr marL="0" indent="0" algn="r" rtl="1">
              <a:buNone/>
              <a:tabLst>
                <a:tab pos="9144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אֶל־אֲחֵי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אִמּוֹ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85725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וַיְדַבֵּר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אֲלֵיהֶם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857250" algn="r"/>
              </a:tabLst>
            </a:pPr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וְאֶל־כָּל־מִשְׁפַּחַת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בֵּית־אֲבִי אִמּוֹ לֵאמֹר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33400" y="1143000"/>
            <a:ext cx="81534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Font typeface="Arial" pitchFamily="34" charset="0"/>
              <a:buNone/>
              <a:tabLst>
                <a:tab pos="857250" algn="r"/>
              </a:tabLst>
            </a:pPr>
            <a:r>
              <a:rPr lang="en-US" dirty="0" smtClean="0">
                <a:cs typeface="SBL Hebrew" panose="02000000000000000000" pitchFamily="2" charset="-79"/>
              </a:rPr>
              <a:t>There are 3 construct chains in Judges 9:1. See if you can spot them.</a:t>
            </a:r>
            <a:endParaRPr lang="en-US" dirty="0"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9481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i="1" dirty="0"/>
              <a:t>Interesting Example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038600"/>
          </a:xfrm>
        </p:spPr>
        <p:txBody>
          <a:bodyPr>
            <a:normAutofit/>
          </a:bodyPr>
          <a:lstStyle/>
          <a:p>
            <a:pPr marL="0" indent="0" algn="r" rtl="1">
              <a:buNone/>
              <a:tabLst>
                <a:tab pos="857250" algn="r"/>
              </a:tabLst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וַיֵּלֶךְ אֲבִימֶלֶךְ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בֶּן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־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יְרֻבַּעַל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שְׁכֶמָה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dirty="0" err="1" smtClean="0">
                <a:latin typeface="SBL Hebrew" panose="02000000000000000000" pitchFamily="2" charset="-79"/>
                <a:cs typeface="SBL Hebrew" panose="02000000000000000000" pitchFamily="2" charset="-79"/>
              </a:rPr>
              <a:t>Shechem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</a:p>
          <a:p>
            <a:pPr marL="0" indent="0" algn="r" rtl="1">
              <a:buNone/>
              <a:tabLst>
                <a:tab pos="9144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אֶל־אֲחֵי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אִמּוֹ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85725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וַיְדַבֵּר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אֲלֵיהֶם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857250" algn="r"/>
              </a:tabLst>
            </a:pPr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וְאֶל־כָּל־מִשְׁפַּחַת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בֵּית־אֲבִי אִמּוֹ לֵאמֹר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533400" y="1143000"/>
            <a:ext cx="81534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Font typeface="Arial" pitchFamily="34" charset="0"/>
              <a:buNone/>
              <a:tabLst>
                <a:tab pos="857250" algn="r"/>
              </a:tabLst>
            </a:pPr>
            <a:r>
              <a:rPr lang="en-US" dirty="0" smtClean="0">
                <a:cs typeface="SBL Hebrew" panose="02000000000000000000" pitchFamily="2" charset="-79"/>
              </a:rPr>
              <a:t>There are 3 construct chains in Judges 9:1. See if you can spot them.</a:t>
            </a:r>
            <a:endParaRPr lang="en-US" dirty="0"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80754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i="1" dirty="0"/>
              <a:t>Interesting Example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038600"/>
          </a:xfrm>
        </p:spPr>
        <p:txBody>
          <a:bodyPr>
            <a:normAutofit/>
          </a:bodyPr>
          <a:lstStyle/>
          <a:p>
            <a:pPr marL="0" indent="0" algn="r" rtl="1">
              <a:buNone/>
              <a:tabLst>
                <a:tab pos="857250" algn="r"/>
              </a:tabLst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וַיֵּלֶךְ אֲבִימֶלֶךְ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בֶּן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־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יְרֻבַּעַל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שְׁכֶמָה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dirty="0" err="1" smtClean="0">
                <a:latin typeface="SBL Hebrew" panose="02000000000000000000" pitchFamily="2" charset="-79"/>
                <a:cs typeface="SBL Hebrew" panose="02000000000000000000" pitchFamily="2" charset="-79"/>
              </a:rPr>
              <a:t>Shechem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</a:p>
          <a:p>
            <a:pPr marL="0" indent="0" algn="r" rtl="1">
              <a:buNone/>
              <a:tabLst>
                <a:tab pos="9144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אֲחֵי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אִמּוֹ 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85725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וַיְדַבֵּר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אֲלֵיהֶם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857250" algn="r"/>
              </a:tabLst>
            </a:pPr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וְאֶל־כָּל־מִשְׁפַּחַת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בֵּית־אֲבִי אִמּוֹ לֵאמֹר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533400" y="1143000"/>
            <a:ext cx="81534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Font typeface="Arial" pitchFamily="34" charset="0"/>
              <a:buNone/>
              <a:tabLst>
                <a:tab pos="857250" algn="r"/>
              </a:tabLst>
            </a:pPr>
            <a:r>
              <a:rPr lang="en-US" dirty="0" smtClean="0">
                <a:cs typeface="SBL Hebrew" panose="02000000000000000000" pitchFamily="2" charset="-79"/>
              </a:rPr>
              <a:t>There are 3 construct chains in Judges 9:1. See if you can spot them.</a:t>
            </a:r>
            <a:endParaRPr lang="en-US" dirty="0"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9749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i="1" dirty="0"/>
              <a:t>Interesting Example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2514600"/>
          </a:xfrm>
        </p:spPr>
        <p:txBody>
          <a:bodyPr>
            <a:normAutofit/>
          </a:bodyPr>
          <a:lstStyle/>
          <a:p>
            <a:pPr marL="0" indent="0" algn="r" rtl="1">
              <a:buNone/>
              <a:tabLst>
                <a:tab pos="857250" algn="r"/>
              </a:tabLst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וַיֵּלֶךְ אֲבִימֶלֶךְ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בֶּן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־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יְרֻבַּעַל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שְׁכֶמָה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dirty="0" err="1" smtClean="0">
                <a:latin typeface="SBL Hebrew" panose="02000000000000000000" pitchFamily="2" charset="-79"/>
                <a:cs typeface="SBL Hebrew" panose="02000000000000000000" pitchFamily="2" charset="-79"/>
              </a:rPr>
              <a:t>Shechem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)</a:t>
            </a:r>
          </a:p>
          <a:p>
            <a:pPr marL="0" indent="0" algn="r" rtl="1">
              <a:buNone/>
              <a:tabLst>
                <a:tab pos="914400" algn="r"/>
              </a:tabLst>
            </a:pP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אֶל־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אֲחֵי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אִמּוֹ </a:t>
            </a:r>
            <a:endParaRPr lang="en-US" dirty="0" smtClean="0">
              <a:solidFill>
                <a:srgbClr val="0000FF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857250" algn="r"/>
              </a:tabLst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וַיְדַבֵּר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אֲלֵיהֶם 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rtl="1">
              <a:buNone/>
              <a:tabLst>
                <a:tab pos="857250" algn="r"/>
              </a:tabLst>
            </a:pPr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וְאֶל־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כָּל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־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מִשְׁפַּחַת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בֵּית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־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אֲבִי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אִמּוֹ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לֵאמֹר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4985266"/>
            <a:ext cx="464820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cs typeface="Times New Roman" panose="02020603050405020304" pitchFamily="18" charset="0"/>
              </a:rPr>
              <a:t>Longest construct chain in the Bible.</a:t>
            </a:r>
            <a:endParaRPr lang="en-US" sz="4000" u="sng" dirty="0"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/>
          <p:cNvCxnSpPr>
            <a:stCxn id="6" idx="0"/>
          </p:cNvCxnSpPr>
          <p:nvPr/>
        </p:nvCxnSpPr>
        <p:spPr>
          <a:xfrm flipV="1">
            <a:off x="5372100" y="4267200"/>
            <a:ext cx="1409700" cy="718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0"/>
          </p:cNvCxnSpPr>
          <p:nvPr/>
        </p:nvCxnSpPr>
        <p:spPr>
          <a:xfrm flipV="1">
            <a:off x="5372100" y="4267200"/>
            <a:ext cx="647700" cy="718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0"/>
          </p:cNvCxnSpPr>
          <p:nvPr/>
        </p:nvCxnSpPr>
        <p:spPr>
          <a:xfrm flipH="1" flipV="1">
            <a:off x="5029200" y="4267200"/>
            <a:ext cx="342900" cy="718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0"/>
          </p:cNvCxnSpPr>
          <p:nvPr/>
        </p:nvCxnSpPr>
        <p:spPr>
          <a:xfrm flipH="1" flipV="1">
            <a:off x="4495800" y="4267200"/>
            <a:ext cx="876300" cy="71806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0"/>
          </p:cNvCxnSpPr>
          <p:nvPr/>
        </p:nvCxnSpPr>
        <p:spPr>
          <a:xfrm flipH="1" flipV="1">
            <a:off x="3886200" y="4267200"/>
            <a:ext cx="1485900" cy="71806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3"/>
          <p:cNvSpPr txBox="1">
            <a:spLocks/>
          </p:cNvSpPr>
          <p:nvPr/>
        </p:nvSpPr>
        <p:spPr>
          <a:xfrm>
            <a:off x="533400" y="1143000"/>
            <a:ext cx="81534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Font typeface="Arial" pitchFamily="34" charset="0"/>
              <a:buNone/>
              <a:tabLst>
                <a:tab pos="857250" algn="r"/>
              </a:tabLst>
            </a:pPr>
            <a:r>
              <a:rPr lang="en-US" dirty="0" smtClean="0">
                <a:cs typeface="SBL Hebrew" panose="02000000000000000000" pitchFamily="2" charset="-79"/>
              </a:rPr>
              <a:t>There are 3 construct chains in Judges 9:1. See if you can spot them.</a:t>
            </a:r>
            <a:endParaRPr lang="en-US" dirty="0"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99226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b="1" i="1" dirty="0" err="1" smtClean="0"/>
              <a:t>Rocine’s</a:t>
            </a:r>
            <a:r>
              <a:rPr lang="en-US" b="1" i="1" dirty="0" smtClean="0"/>
              <a:t> Rules 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RULE: </a:t>
            </a:r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two or more nouns are linked together so that the second or any succeeding noun has a modifying relationship to the noun before it, we have a </a:t>
            </a:r>
            <a:r>
              <a:rPr lang="en-US" b="1" dirty="0"/>
              <a:t>construct chain </a:t>
            </a:r>
            <a:r>
              <a:rPr lang="en-US" dirty="0"/>
              <a:t>requiring English </a:t>
            </a:r>
            <a:r>
              <a:rPr lang="en-US" b="1" dirty="0"/>
              <a:t>of</a:t>
            </a:r>
            <a:r>
              <a:rPr lang="en-US" dirty="0"/>
              <a:t> for translation</a:t>
            </a:r>
            <a:r>
              <a:rPr lang="en-US" dirty="0" smtClean="0"/>
              <a:t>. </a:t>
            </a:r>
          </a:p>
          <a:p>
            <a:pPr marL="0" indent="0" algn="r">
              <a:buNone/>
            </a:pPr>
            <a:r>
              <a:rPr lang="en-US" dirty="0" smtClean="0"/>
              <a:t>(</a:t>
            </a:r>
            <a:r>
              <a:rPr lang="en-US" dirty="0" err="1" smtClean="0"/>
              <a:t>Rocine</a:t>
            </a:r>
            <a:r>
              <a:rPr lang="en-US" dirty="0" smtClean="0"/>
              <a:t> p. 32)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84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RULE 2: </a:t>
            </a:r>
          </a:p>
          <a:p>
            <a:pPr marL="0" indent="0">
              <a:buNone/>
            </a:pPr>
            <a:r>
              <a:rPr lang="en-US" dirty="0" smtClean="0"/>
              <a:t>When </a:t>
            </a:r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last word </a:t>
            </a:r>
            <a:r>
              <a:rPr lang="en-US" dirty="0"/>
              <a:t>of a construct chain (called the absolute) is </a:t>
            </a:r>
            <a:r>
              <a:rPr lang="en-US" dirty="0">
                <a:solidFill>
                  <a:srgbClr val="0000FF"/>
                </a:solidFill>
              </a:rPr>
              <a:t>definite</a:t>
            </a:r>
            <a:r>
              <a:rPr lang="en-US" dirty="0"/>
              <a:t>, the entire chain is </a:t>
            </a:r>
            <a:r>
              <a:rPr lang="en-US" dirty="0">
                <a:solidFill>
                  <a:srgbClr val="0000FF"/>
                </a:solidFill>
              </a:rPr>
              <a:t>definite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translation, add the word </a:t>
            </a:r>
            <a:r>
              <a:rPr lang="en-US" b="1" dirty="0" smtClean="0"/>
              <a:t>the</a:t>
            </a:r>
            <a:r>
              <a:rPr lang="en-US" dirty="0" smtClean="0"/>
              <a:t> </a:t>
            </a:r>
            <a:r>
              <a:rPr lang="en-US" dirty="0"/>
              <a:t>to each of the other words (called constructs) in the chain.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(</a:t>
            </a:r>
            <a:r>
              <a:rPr lang="en-US" dirty="0" err="1" smtClean="0"/>
              <a:t>Rocine</a:t>
            </a:r>
            <a:r>
              <a:rPr lang="en-US" dirty="0" smtClean="0"/>
              <a:t> p. 32)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b="1" i="1" dirty="0" err="1" smtClean="0"/>
              <a:t>Rocine’s</a:t>
            </a:r>
            <a:r>
              <a:rPr lang="en-US" b="1" i="1" dirty="0" smtClean="0"/>
              <a:t> Rules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640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66800"/>
            <a:ext cx="8534400" cy="5486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RULE 3: </a:t>
            </a:r>
          </a:p>
          <a:p>
            <a:pPr marL="0" indent="0">
              <a:buNone/>
            </a:pPr>
            <a:r>
              <a:rPr lang="en-US" dirty="0" smtClean="0"/>
              <a:t>No </a:t>
            </a:r>
            <a:r>
              <a:rPr lang="en-US" dirty="0"/>
              <a:t>matter how long a construct chain is, </a:t>
            </a:r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the </a:t>
            </a:r>
            <a:r>
              <a:rPr lang="en-US" dirty="0">
                <a:solidFill>
                  <a:srgbClr val="0000FF"/>
                </a:solidFill>
              </a:rPr>
              <a:t>entire chain can be thought of as a unit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/>
              <a:t>can perform all the same functions as a single noun. 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construct chain can be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subject</a:t>
            </a:r>
            <a:r>
              <a:rPr lang="en-US" dirty="0"/>
              <a:t> of a sentence,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direct object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indirect object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even </a:t>
            </a:r>
            <a:r>
              <a:rPr lang="en-US" dirty="0"/>
              <a:t>the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object of a preposition</a:t>
            </a:r>
            <a:r>
              <a:rPr lang="en-US" dirty="0"/>
              <a:t>.</a:t>
            </a:r>
          </a:p>
          <a:p>
            <a:pPr marL="0" indent="0" algn="r">
              <a:buNone/>
            </a:pPr>
            <a:r>
              <a:rPr lang="en-US" dirty="0" smtClean="0"/>
              <a:t>(</a:t>
            </a:r>
            <a:r>
              <a:rPr lang="en-US" dirty="0" err="1" smtClean="0"/>
              <a:t>Rocine</a:t>
            </a:r>
            <a:r>
              <a:rPr lang="en-US" dirty="0" smtClean="0"/>
              <a:t> p. 32)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b="1" i="1" dirty="0" err="1" smtClean="0"/>
              <a:t>Rocine’s</a:t>
            </a:r>
            <a:r>
              <a:rPr lang="en-US" b="1" i="1" dirty="0" smtClean="0"/>
              <a:t> Rules #3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768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and read </a:t>
            </a:r>
            <a:r>
              <a:rPr lang="en-US" dirty="0">
                <a:solidFill>
                  <a:srgbClr val="0000FF"/>
                </a:solidFill>
              </a:rPr>
              <a:t>construct chains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2881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b="1" i="1" dirty="0"/>
              <a:t>Construct chains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Involves </a:t>
            </a:r>
            <a:r>
              <a:rPr lang="en-US" u="sng" dirty="0" smtClean="0"/>
              <a:t>nouns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have to be </a:t>
            </a:r>
            <a:r>
              <a:rPr lang="en-US" u="sng" dirty="0" smtClean="0"/>
              <a:t>adjacent</a:t>
            </a:r>
            <a:r>
              <a:rPr lang="en-US" dirty="0" smtClean="0"/>
              <a:t> to one another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You have to have at </a:t>
            </a:r>
            <a:r>
              <a:rPr lang="en-US" u="sng" dirty="0" smtClean="0"/>
              <a:t>least 2 nouns</a:t>
            </a:r>
            <a:r>
              <a:rPr lang="en-US" dirty="0" smtClean="0"/>
              <a:t> but you can have longer chains with 3 or more nouns. </a:t>
            </a:r>
          </a:p>
          <a:p>
            <a:pPr lvl="1"/>
            <a:r>
              <a:rPr lang="en-US" dirty="0" smtClean="0"/>
              <a:t>All the nouns must be adjacent.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relationship between the nouns is approximated by the use of the </a:t>
            </a:r>
            <a:r>
              <a:rPr lang="en-US" dirty="0"/>
              <a:t>E</a:t>
            </a:r>
            <a:r>
              <a:rPr lang="en-US" dirty="0" smtClean="0"/>
              <a:t>nglish word “of”. </a:t>
            </a:r>
          </a:p>
          <a:p>
            <a:pPr lvl="1"/>
            <a:r>
              <a:rPr lang="en-US" dirty="0" smtClean="0"/>
              <a:t>If you have taken Greek, construct chains are how we express the genitive relationship in Hebrew.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4549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b="1" i="1" dirty="0" smtClean="0"/>
              <a:t>Construct Chain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2590800"/>
            <a:ext cx="8305800" cy="13604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8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אֶרֶץ</a:t>
            </a:r>
            <a:r>
              <a:rPr lang="en-US" sz="8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8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8800" dirty="0">
                <a:latin typeface="SBL Hebrew" panose="02000000000000000000" pitchFamily="2" charset="-79"/>
                <a:cs typeface="SBL Hebrew" panose="02000000000000000000" pitchFamily="2" charset="-79"/>
              </a:rPr>
              <a:t>יִשְׂרָאֵל</a:t>
            </a:r>
            <a:endParaRPr lang="en-US" sz="8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4267200"/>
            <a:ext cx="784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The land of Israel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705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b="1" i="1" dirty="0"/>
              <a:t>Construct Chain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2590800"/>
            <a:ext cx="8305800" cy="13604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8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אֶרֶץ</a:t>
            </a:r>
            <a:r>
              <a:rPr lang="en-US" sz="8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8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8800" dirty="0">
                <a:latin typeface="SBL Hebrew" panose="02000000000000000000" pitchFamily="2" charset="-79"/>
                <a:cs typeface="SBL Hebrew" panose="02000000000000000000" pitchFamily="2" charset="-79"/>
              </a:rPr>
              <a:t>יִשְׂרָאֵל</a:t>
            </a:r>
            <a:endParaRPr lang="en-US" sz="8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4267200"/>
            <a:ext cx="784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The land of </a:t>
            </a:r>
            <a:r>
              <a:rPr lang="en-US" dirty="0" smtClean="0">
                <a:solidFill>
                  <a:srgbClr val="0000FF"/>
                </a:solidFill>
              </a:rPr>
              <a:t>Israel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-1800000">
            <a:off x="487179" y="687349"/>
            <a:ext cx="23743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called</a:t>
            </a:r>
          </a:p>
          <a:p>
            <a:pPr algn="ctr"/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bsolute</a:t>
            </a:r>
            <a:endParaRPr lang="en-US" sz="3200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286000" y="1731196"/>
            <a:ext cx="838200" cy="707204"/>
          </a:xfrm>
          <a:prstGeom prst="straightConnector1">
            <a:avLst/>
          </a:prstGeom>
          <a:ln w="762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35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b="1" i="1" dirty="0"/>
              <a:t>Construct Chain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2590800"/>
            <a:ext cx="8305800" cy="13604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8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אֶרֶץ</a:t>
            </a:r>
            <a:r>
              <a:rPr lang="en-US" sz="8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8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8800" dirty="0">
                <a:latin typeface="SBL Hebrew" panose="02000000000000000000" pitchFamily="2" charset="-79"/>
                <a:cs typeface="SBL Hebrew" panose="02000000000000000000" pitchFamily="2" charset="-79"/>
              </a:rPr>
              <a:t>יִשְׂרָאֵל</a:t>
            </a:r>
            <a:endParaRPr lang="en-US" sz="8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4267200"/>
            <a:ext cx="784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land</a:t>
            </a:r>
            <a:r>
              <a:rPr lang="en-US" dirty="0" smtClean="0"/>
              <a:t> of </a:t>
            </a:r>
            <a:r>
              <a:rPr lang="en-US" dirty="0" smtClean="0">
                <a:solidFill>
                  <a:srgbClr val="0000FF"/>
                </a:solidFill>
              </a:rPr>
              <a:t>Israel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-1800000">
            <a:off x="487179" y="687349"/>
            <a:ext cx="23743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called</a:t>
            </a:r>
          </a:p>
          <a:p>
            <a:pPr algn="ctr"/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bsolute</a:t>
            </a:r>
            <a:endParaRPr lang="en-US" sz="3200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286000" y="1731196"/>
            <a:ext cx="838200" cy="707204"/>
          </a:xfrm>
          <a:prstGeom prst="straightConnector1">
            <a:avLst/>
          </a:prstGeom>
          <a:ln w="762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800000">
            <a:off x="6282452" y="732711"/>
            <a:ext cx="23743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called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</a:t>
            </a:r>
            <a:endParaRPr lang="en-US" sz="32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553200" y="1828800"/>
            <a:ext cx="609601" cy="7620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929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b="1" i="1" dirty="0"/>
              <a:t>Construct Chain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2590800"/>
            <a:ext cx="8305800" cy="13604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8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אֶרֶץ</a:t>
            </a:r>
            <a:r>
              <a:rPr lang="en-US" sz="8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8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8800" dirty="0">
                <a:latin typeface="SBL Hebrew" panose="02000000000000000000" pitchFamily="2" charset="-79"/>
                <a:cs typeface="SBL Hebrew" panose="02000000000000000000" pitchFamily="2" charset="-79"/>
              </a:rPr>
              <a:t>יִשְׂרָאֵל</a:t>
            </a:r>
            <a:endParaRPr lang="en-US" sz="8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4267200"/>
            <a:ext cx="784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land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FF"/>
                </a:solidFill>
              </a:rPr>
              <a:t>of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Israel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-1800000">
            <a:off x="487179" y="687349"/>
            <a:ext cx="23743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called</a:t>
            </a:r>
          </a:p>
          <a:p>
            <a:pPr algn="ctr"/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bsolute</a:t>
            </a:r>
            <a:endParaRPr lang="en-US" sz="3200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286000" y="1731196"/>
            <a:ext cx="838200" cy="707204"/>
          </a:xfrm>
          <a:prstGeom prst="straightConnector1">
            <a:avLst/>
          </a:prstGeom>
          <a:ln w="762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800000">
            <a:off x="6282452" y="732711"/>
            <a:ext cx="23743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called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</a:t>
            </a:r>
            <a:endParaRPr lang="en-US" sz="32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553200" y="1828800"/>
            <a:ext cx="609601" cy="7620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91297" y="1131032"/>
            <a:ext cx="14798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the </a:t>
            </a:r>
          </a:p>
          <a:p>
            <a:pPr algn="ctr"/>
            <a:r>
              <a:rPr lang="en-US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 word </a:t>
            </a:r>
          </a:p>
          <a:p>
            <a:pPr algn="ctr"/>
            <a:r>
              <a:rPr lang="en-US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“of” </a:t>
            </a:r>
          </a:p>
          <a:p>
            <a:pPr algn="ctr"/>
            <a:r>
              <a:rPr lang="en-US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here.</a:t>
            </a:r>
            <a:endParaRPr lang="en-US" u="sng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031243" y="2331361"/>
            <a:ext cx="0" cy="564239"/>
          </a:xfrm>
          <a:prstGeom prst="straightConnector1">
            <a:avLst/>
          </a:prstGeom>
          <a:ln w="190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1668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en-US" b="1" i="1" dirty="0"/>
              <a:t>Construct Chain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1000" y="2590800"/>
            <a:ext cx="8305800" cy="13604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he-IL" sz="8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אֶרֶץ</a:t>
            </a:r>
            <a:r>
              <a:rPr lang="en-US" sz="8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8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8800" dirty="0">
                <a:latin typeface="SBL Hebrew" panose="02000000000000000000" pitchFamily="2" charset="-79"/>
                <a:cs typeface="SBL Hebrew" panose="02000000000000000000" pitchFamily="2" charset="-79"/>
              </a:rPr>
              <a:t>יִשְׂרָאֵל</a:t>
            </a:r>
            <a:endParaRPr lang="en-US" sz="88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838200" y="4267200"/>
            <a:ext cx="7848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u="sng" dirty="0" smtClean="0"/>
              <a:t>The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land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FF"/>
                </a:solidFill>
              </a:rPr>
              <a:t>of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FF"/>
                </a:solidFill>
              </a:rPr>
              <a:t>Israel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rot="-1800000">
            <a:off x="487179" y="687349"/>
            <a:ext cx="23743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called</a:t>
            </a:r>
          </a:p>
          <a:p>
            <a:pPr algn="ctr"/>
            <a:r>
              <a:rPr lang="en-US" sz="3200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u="sng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bsolute</a:t>
            </a:r>
            <a:endParaRPr lang="en-US" sz="3200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800000">
            <a:off x="6282452" y="732711"/>
            <a:ext cx="237436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called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</a:t>
            </a:r>
            <a:endParaRPr lang="en-US" sz="32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91297" y="1131032"/>
            <a:ext cx="14798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 the </a:t>
            </a:r>
          </a:p>
          <a:p>
            <a:pPr algn="ctr"/>
            <a:r>
              <a:rPr lang="en-US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 word </a:t>
            </a:r>
          </a:p>
          <a:p>
            <a:pPr algn="ctr"/>
            <a:r>
              <a:rPr lang="en-US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“of” </a:t>
            </a:r>
          </a:p>
          <a:p>
            <a:pPr algn="ctr"/>
            <a:r>
              <a:rPr lang="en-US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here.</a:t>
            </a:r>
            <a:endParaRPr lang="en-US" u="sng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286000" y="1731196"/>
            <a:ext cx="838200" cy="707204"/>
          </a:xfrm>
          <a:prstGeom prst="straightConnector1">
            <a:avLst/>
          </a:prstGeom>
          <a:ln w="762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553200" y="1828800"/>
            <a:ext cx="609601" cy="7620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31243" y="2331361"/>
            <a:ext cx="0" cy="564239"/>
          </a:xfrm>
          <a:prstGeom prst="straightConnector1">
            <a:avLst/>
          </a:prstGeom>
          <a:ln w="19050"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169663" y="4876800"/>
            <a:ext cx="5297937" cy="14773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</a:t>
            </a:r>
            <a:r>
              <a:rPr 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absolute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the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a word can be definite by virtue of 3 things: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article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 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possessive suffix</a:t>
            </a:r>
          </a:p>
        </p:txBody>
      </p:sp>
    </p:spTree>
    <p:extLst>
      <p:ext uri="{BB962C8B-B14F-4D97-AF65-F5344CB8AC3E}">
        <p14:creationId xmlns:p14="http://schemas.microsoft.com/office/powerpoint/2010/main" val="131206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Examples  </a:t>
            </a:r>
            <a:br>
              <a:rPr lang="en-US" b="1" i="1" dirty="0" smtClean="0"/>
            </a:br>
            <a:r>
              <a:rPr lang="en-US" b="1" i="1" dirty="0" smtClean="0"/>
              <a:t>Definite </a:t>
            </a:r>
            <a:r>
              <a:rPr lang="en-US" b="1" i="1" dirty="0"/>
              <a:t>S</a:t>
            </a:r>
            <a:r>
              <a:rPr lang="en-US" b="1" i="1" dirty="0" smtClean="0"/>
              <a:t>tatus in Construct Chains</a:t>
            </a:r>
            <a:endParaRPr lang="en-US" dirty="0"/>
          </a:p>
        </p:txBody>
      </p:sp>
      <p:sp>
        <p:nvSpPr>
          <p:cNvPr id="14" name="Content Placeholder 3"/>
          <p:cNvSpPr>
            <a:spLocks noGrp="1"/>
          </p:cNvSpPr>
          <p:nvPr>
            <p:ph idx="1"/>
          </p:nvPr>
        </p:nvSpPr>
        <p:spPr>
          <a:xfrm>
            <a:off x="533400" y="1295400"/>
            <a:ext cx="86106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Indefinite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אִישׁ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מִלְחָמָה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“</a:t>
            </a:r>
            <a:r>
              <a:rPr lang="en-US" i="1" dirty="0" smtClean="0"/>
              <a:t>a</a:t>
            </a:r>
            <a:r>
              <a:rPr lang="en-US" dirty="0" smtClean="0"/>
              <a:t> man of war” </a:t>
            </a:r>
            <a:r>
              <a:rPr lang="en-US" sz="1600" dirty="0"/>
              <a:t>(Ex 15:3)</a:t>
            </a:r>
          </a:p>
          <a:p>
            <a:pPr marL="0" indent="0">
              <a:buNone/>
            </a:pPr>
            <a:r>
              <a:rPr lang="en-US" dirty="0" smtClean="0"/>
              <a:t>Definite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אֲרוֹן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הַבְּרִית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“</a:t>
            </a:r>
            <a:r>
              <a:rPr lang="en-US" i="1" dirty="0" smtClean="0"/>
              <a:t>the</a:t>
            </a:r>
            <a:r>
              <a:rPr lang="en-US" dirty="0" smtClean="0"/>
              <a:t> ark of the covenant” </a:t>
            </a:r>
            <a:r>
              <a:rPr lang="en-US" sz="1600" dirty="0" smtClean="0"/>
              <a:t>(Josh 4:9)</a:t>
            </a:r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עֶבֶד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אַבְרָהָם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“</a:t>
            </a:r>
            <a:r>
              <a:rPr lang="en-US" i="1" dirty="0" smtClean="0"/>
              <a:t>the</a:t>
            </a:r>
            <a:r>
              <a:rPr lang="en-US" dirty="0" smtClean="0"/>
              <a:t> servant of Abraham” </a:t>
            </a:r>
            <a:r>
              <a:rPr lang="en-US" sz="1600" dirty="0"/>
              <a:t>(Gen 24:34)</a:t>
            </a:r>
            <a:endParaRPr lang="en-US" sz="1600" dirty="0"/>
          </a:p>
          <a:p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בֵּית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אָבִי</a:t>
            </a:r>
            <a:r>
              <a:rPr lang="en-US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/>
              <a:t>“</a:t>
            </a:r>
            <a:r>
              <a:rPr lang="en-US" i="1" dirty="0" smtClean="0"/>
              <a:t>the</a:t>
            </a:r>
            <a:r>
              <a:rPr lang="en-US" dirty="0" smtClean="0"/>
              <a:t> house of my father” </a:t>
            </a:r>
            <a:r>
              <a:rPr lang="en-US" sz="1600" dirty="0"/>
              <a:t>(1 Kings 2:31)</a:t>
            </a: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" name="Content Placeholder 3"/>
          <p:cNvSpPr txBox="1">
            <a:spLocks/>
          </p:cNvSpPr>
          <p:nvPr/>
        </p:nvSpPr>
        <p:spPr>
          <a:xfrm>
            <a:off x="533400" y="6172200"/>
            <a:ext cx="8610600" cy="304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From </a:t>
            </a:r>
            <a:r>
              <a:rPr lang="en-US" dirty="0" err="1" smtClean="0"/>
              <a:t>Seow</a:t>
            </a:r>
            <a:r>
              <a:rPr lang="en-US" dirty="0" smtClean="0"/>
              <a:t> p. 116.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74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6143</TotalTime>
  <Words>560</Words>
  <Application>Microsoft Office PowerPoint</Application>
  <PresentationFormat>On-screen Show (4:3)</PresentationFormat>
  <Paragraphs>109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Rocine Lesson 7</vt:lpstr>
      <vt:lpstr>Goal</vt:lpstr>
      <vt:lpstr>Construct chains</vt:lpstr>
      <vt:lpstr>Construct Chain</vt:lpstr>
      <vt:lpstr>Construct Chain</vt:lpstr>
      <vt:lpstr>Construct Chain</vt:lpstr>
      <vt:lpstr>Construct Chain</vt:lpstr>
      <vt:lpstr>Construct Chain</vt:lpstr>
      <vt:lpstr>Examples   Definite Status in Construct Chains</vt:lpstr>
      <vt:lpstr>Interesting Example</vt:lpstr>
      <vt:lpstr>Interesting Example</vt:lpstr>
      <vt:lpstr>Interesting Example</vt:lpstr>
      <vt:lpstr>Interesting Example</vt:lpstr>
      <vt:lpstr>Rocine’s Rules #1</vt:lpstr>
      <vt:lpstr>Rocine’s Rules #2</vt:lpstr>
      <vt:lpstr>Rocine’s Rules #3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501</cp:revision>
  <cp:lastPrinted>2013-11-05T02:18:07Z</cp:lastPrinted>
  <dcterms:created xsi:type="dcterms:W3CDTF">2006-08-16T00:00:00Z</dcterms:created>
  <dcterms:modified xsi:type="dcterms:W3CDTF">2014-10-07T17:30:19Z</dcterms:modified>
</cp:coreProperties>
</file>