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18" r:id="rId2"/>
    <p:sldId id="358" r:id="rId3"/>
    <p:sldId id="397" r:id="rId4"/>
    <p:sldId id="398" r:id="rId5"/>
    <p:sldId id="399" r:id="rId6"/>
    <p:sldId id="400" r:id="rId7"/>
    <p:sldId id="401" r:id="rId8"/>
    <p:sldId id="402" r:id="rId9"/>
    <p:sldId id="403" r:id="rId10"/>
    <p:sldId id="407" r:id="rId11"/>
    <p:sldId id="404" r:id="rId12"/>
    <p:sldId id="408" r:id="rId13"/>
    <p:sldId id="405" r:id="rId14"/>
    <p:sldId id="406" r:id="rId15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7C3B06"/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 autoAdjust="0"/>
    <p:restoredTop sz="96462" autoAdjust="0"/>
  </p:normalViewPr>
  <p:slideViewPr>
    <p:cSldViewPr>
      <p:cViewPr varScale="1">
        <p:scale>
          <a:sx n="109" d="100"/>
          <a:sy n="109" d="100"/>
        </p:scale>
        <p:origin x="36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/>
              <a:t>Rocine</a:t>
            </a:r>
            <a:r>
              <a:rPr lang="en-US" dirty="0"/>
              <a:t> Lesson 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830513"/>
            <a:ext cx="8305800" cy="1360487"/>
          </a:xfrm>
        </p:spPr>
        <p:txBody>
          <a:bodyPr/>
          <a:lstStyle/>
          <a:p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יְהוָה דִּבֶּר אֶת־הַדָּבָר</a:t>
            </a:r>
            <a:endParaRPr lang="en-US" dirty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en-US" dirty="0">
                <a:solidFill>
                  <a:schemeClr val="tx1"/>
                </a:solidFill>
              </a:rPr>
              <a:t>Isaiah 24:3</a:t>
            </a: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2435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/>
              <a:t>Topicalization</a:t>
            </a:r>
            <a:r>
              <a:rPr lang="en-US" dirty="0"/>
              <a:t> – Example 1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457200" y="2362201"/>
            <a:ext cx="8229600" cy="3886200"/>
          </a:xfrm>
        </p:spPr>
        <p:txBody>
          <a:bodyPr>
            <a:normAutofit fontScale="92500"/>
          </a:bodyPr>
          <a:lstStyle/>
          <a:p>
            <a:r>
              <a:rPr lang="en-US" dirty="0"/>
              <a:t>This occurs at the beginning of a narrative (Genesis 22:1)</a:t>
            </a:r>
          </a:p>
          <a:p>
            <a:r>
              <a:rPr lang="en-US" dirty="0"/>
              <a:t>What is the first event of the narrative?</a:t>
            </a:r>
          </a:p>
          <a:p>
            <a:r>
              <a:rPr lang="en-US" dirty="0"/>
              <a:t>How could this be translated (if we take into account the X-</a:t>
            </a:r>
            <a:r>
              <a:rPr lang="en-US" dirty="0" err="1"/>
              <a:t>qatal</a:t>
            </a:r>
            <a:r>
              <a:rPr lang="en-US" dirty="0"/>
              <a:t>)?</a:t>
            </a:r>
          </a:p>
          <a:p>
            <a:r>
              <a:rPr lang="en-US" dirty="0"/>
              <a:t>How does this translation help hint at the purpose/message/lesson/theology of this story.</a:t>
            </a: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" y="1066800"/>
            <a:ext cx="8229600" cy="861774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 rtl="1"/>
            <a:r>
              <a:rPr lang="he-IL" sz="32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אֱלֹהִים</a:t>
            </a:r>
            <a:r>
              <a:rPr lang="he-IL" sz="3200" dirty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3200" dirty="0">
                <a:solidFill>
                  <a:srgbClr val="FFFF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נִסָּה</a:t>
            </a:r>
            <a:r>
              <a:rPr lang="he-IL" sz="3200" dirty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אֶת־אַבְרָהָם </a:t>
            </a:r>
            <a:r>
              <a:rPr lang="he-IL" sz="3200" dirty="0">
                <a:solidFill>
                  <a:srgbClr val="FFFF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sz="3200" dirty="0">
                <a:solidFill>
                  <a:srgbClr val="00B0F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3200" dirty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אֵלָיו</a:t>
            </a:r>
            <a:endParaRPr lang="en-US" sz="3200" dirty="0">
              <a:solidFill>
                <a:schemeClr val="bg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ctr" rtl="1"/>
            <a:r>
              <a:rPr lang="en-US" dirty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It was </a:t>
            </a:r>
            <a:r>
              <a:rPr lang="en-US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God</a:t>
            </a:r>
            <a:r>
              <a:rPr lang="en-US" dirty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who </a:t>
            </a:r>
            <a:r>
              <a:rPr lang="en-US" dirty="0">
                <a:solidFill>
                  <a:srgbClr val="FFFF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was a tester </a:t>
            </a:r>
            <a:r>
              <a:rPr lang="en-US" dirty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of Abraham, and </a:t>
            </a:r>
            <a:r>
              <a:rPr lang="en-US" dirty="0">
                <a:solidFill>
                  <a:srgbClr val="FFFF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He said </a:t>
            </a:r>
            <a:r>
              <a:rPr lang="en-US" dirty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to him</a:t>
            </a:r>
          </a:p>
        </p:txBody>
      </p:sp>
    </p:spTree>
    <p:extLst>
      <p:ext uri="{BB962C8B-B14F-4D97-AF65-F5344CB8AC3E}">
        <p14:creationId xmlns:p14="http://schemas.microsoft.com/office/powerpoint/2010/main" val="2207786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/>
              <a:t>Topicalization</a:t>
            </a:r>
            <a:r>
              <a:rPr lang="en-US" dirty="0"/>
              <a:t> – Example 2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1066800"/>
            <a:ext cx="8229600" cy="190821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 rtl="1"/>
            <a:r>
              <a:rPr lang="en-US" dirty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And they separated themselves each from his kin …</a:t>
            </a:r>
          </a:p>
          <a:p>
            <a:pPr algn="ctr" rtl="1"/>
            <a:r>
              <a:rPr lang="he-IL" sz="32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אַבְרָם</a:t>
            </a:r>
            <a:r>
              <a:rPr lang="he-IL" sz="3200" dirty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3200" dirty="0">
                <a:solidFill>
                  <a:srgbClr val="FFFF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יָשַׁב</a:t>
            </a:r>
            <a:r>
              <a:rPr lang="he-IL" sz="3200" dirty="0">
                <a:solidFill>
                  <a:srgbClr val="FFC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3200" dirty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בְּאֶ֫רֶץ־כְּנָ֫עַן</a:t>
            </a:r>
            <a:endParaRPr lang="en-US" sz="3200" dirty="0">
              <a:solidFill>
                <a:schemeClr val="bg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ctr" rtl="1"/>
            <a:r>
              <a:rPr lang="en-US" dirty="0">
                <a:latin typeface="SBL Hebrew" panose="02000000000000000000" pitchFamily="2" charset="-79"/>
                <a:cs typeface="SBL Hebrew" panose="02000000000000000000" pitchFamily="2" charset="-79"/>
              </a:rPr>
              <a:t>It was Abram that was a dweller in the Land of Canaan</a:t>
            </a:r>
            <a:endParaRPr lang="he-IL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ctr" rtl="1"/>
            <a:r>
              <a:rPr lang="he-IL" sz="3200" dirty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3200" dirty="0">
                <a:solidFill>
                  <a:srgbClr val="00B0F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לוֹט</a:t>
            </a:r>
            <a:r>
              <a:rPr lang="he-IL" sz="3200" dirty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3200" dirty="0">
                <a:solidFill>
                  <a:srgbClr val="FFFF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יָשַׁב </a:t>
            </a:r>
            <a:r>
              <a:rPr lang="he-IL" sz="3200" dirty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בְּעָרֵי הַכִּכָּר</a:t>
            </a:r>
            <a:endParaRPr lang="en-US" sz="3200" dirty="0">
              <a:solidFill>
                <a:schemeClr val="bg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ctr" rtl="1"/>
            <a:r>
              <a:rPr lang="en-US" dirty="0">
                <a:latin typeface="SBL Hebrew" panose="02000000000000000000" pitchFamily="2" charset="-79"/>
                <a:cs typeface="SBL Hebrew" panose="02000000000000000000" pitchFamily="2" charset="-79"/>
              </a:rPr>
              <a:t>And it was Lot that was a dweller in the cities of the plain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457200" y="3276599"/>
            <a:ext cx="8229600" cy="297180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This occurs in the middle of a narrative (Genesis 13:11–12)</a:t>
            </a:r>
          </a:p>
          <a:p>
            <a:r>
              <a:rPr lang="en-US" dirty="0"/>
              <a:t>These “mid-discourse” X-</a:t>
            </a:r>
            <a:r>
              <a:rPr lang="en-US" dirty="0" err="1"/>
              <a:t>qatals</a:t>
            </a:r>
            <a:r>
              <a:rPr lang="en-US" dirty="0"/>
              <a:t> do not present actions per se. Rather, they elaborate on the preceding </a:t>
            </a:r>
            <a:r>
              <a:rPr lang="en-US" dirty="0" err="1"/>
              <a:t>wayyiqtol</a:t>
            </a:r>
            <a:r>
              <a:rPr lang="en-US" dirty="0"/>
              <a:t> about the separation of the men. In this example, the fronting of the names helps to contrast who is who so we can better keep straight where each man settled.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699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/>
              <a:t>Topicalization</a:t>
            </a:r>
            <a:r>
              <a:rPr lang="en-US" dirty="0"/>
              <a:t> – Example 2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1066800"/>
            <a:ext cx="8229600" cy="190821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 rtl="1"/>
            <a:r>
              <a:rPr lang="en-US" dirty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And they separated themselves each from his kin …</a:t>
            </a:r>
          </a:p>
          <a:p>
            <a:pPr algn="ctr" rtl="1"/>
            <a:r>
              <a:rPr lang="he-IL" sz="32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אַבְרָם</a:t>
            </a:r>
            <a:r>
              <a:rPr lang="he-IL" sz="3200" dirty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3200" dirty="0">
                <a:solidFill>
                  <a:srgbClr val="FFFF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יָשַׁב</a:t>
            </a:r>
            <a:r>
              <a:rPr lang="he-IL" sz="3200" dirty="0">
                <a:solidFill>
                  <a:srgbClr val="FFC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3200" dirty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בְּאֶ֫רֶץ־כְּנָ֫עַן</a:t>
            </a:r>
            <a:endParaRPr lang="en-US" sz="3200" dirty="0">
              <a:solidFill>
                <a:schemeClr val="bg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ctr" rtl="1"/>
            <a:r>
              <a:rPr lang="en-US" dirty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It was </a:t>
            </a:r>
            <a:r>
              <a:rPr lang="en-US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Abram</a:t>
            </a:r>
            <a:r>
              <a:rPr lang="en-US" dirty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that </a:t>
            </a:r>
            <a:r>
              <a:rPr lang="en-US" dirty="0">
                <a:solidFill>
                  <a:srgbClr val="FFFF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was a dweller </a:t>
            </a:r>
            <a:r>
              <a:rPr lang="en-US" dirty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in the Land of Canaan</a:t>
            </a:r>
            <a:endParaRPr lang="he-IL" dirty="0">
              <a:solidFill>
                <a:schemeClr val="bg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ctr" rtl="1"/>
            <a:r>
              <a:rPr lang="he-IL" sz="3200" dirty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3200" dirty="0">
                <a:solidFill>
                  <a:srgbClr val="00B0F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לוֹט</a:t>
            </a:r>
            <a:r>
              <a:rPr lang="he-IL" sz="3200" dirty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3200" dirty="0">
                <a:solidFill>
                  <a:srgbClr val="FFFF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יָשַׁב </a:t>
            </a:r>
            <a:r>
              <a:rPr lang="he-IL" sz="3200" dirty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בְּעָרֵי הַכִּכָּר</a:t>
            </a:r>
            <a:endParaRPr lang="en-US" sz="3200" dirty="0">
              <a:solidFill>
                <a:schemeClr val="bg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ctr" rtl="1"/>
            <a:r>
              <a:rPr lang="en-US" dirty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And it was </a:t>
            </a:r>
            <a:r>
              <a:rPr lang="en-US" dirty="0">
                <a:solidFill>
                  <a:srgbClr val="00B0F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Lot</a:t>
            </a:r>
            <a:r>
              <a:rPr lang="en-US" dirty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that </a:t>
            </a:r>
            <a:r>
              <a:rPr lang="en-US" dirty="0">
                <a:solidFill>
                  <a:srgbClr val="FFFF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was a dweller </a:t>
            </a:r>
            <a:r>
              <a:rPr lang="en-US" dirty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in the cities of the plain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457200" y="3276599"/>
            <a:ext cx="8229600" cy="297180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This occurs in the middle of a narrative (Genesis 13:11–12)</a:t>
            </a:r>
          </a:p>
          <a:p>
            <a:r>
              <a:rPr lang="en-US" dirty="0"/>
              <a:t>These “mid-discourse” X-</a:t>
            </a:r>
            <a:r>
              <a:rPr lang="en-US" dirty="0" err="1"/>
              <a:t>qatals</a:t>
            </a:r>
            <a:r>
              <a:rPr lang="en-US" dirty="0"/>
              <a:t> do not present actions per se. Rather, they elaborate on the preceding </a:t>
            </a:r>
            <a:r>
              <a:rPr lang="en-US" dirty="0" err="1"/>
              <a:t>wayyiqtol</a:t>
            </a:r>
            <a:r>
              <a:rPr lang="en-US" dirty="0"/>
              <a:t> about the separation of the men. In this example, the fronting of the names helps to contrast who is who so we can better keep straight where each man settled.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134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i="1" dirty="0"/>
              <a:t>Definiteness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English: </a:t>
            </a:r>
            <a:r>
              <a:rPr lang="en-US" dirty="0">
                <a:solidFill>
                  <a:srgbClr val="0000FF"/>
                </a:solidFill>
              </a:rPr>
              <a:t>The</a:t>
            </a:r>
            <a:r>
              <a:rPr lang="en-US" dirty="0"/>
              <a:t> apple vs. </a:t>
            </a:r>
            <a:r>
              <a:rPr lang="en-US" dirty="0">
                <a:solidFill>
                  <a:srgbClr val="FF0000"/>
                </a:solidFill>
              </a:rPr>
              <a:t>An</a:t>
            </a:r>
            <a:r>
              <a:rPr lang="en-US" dirty="0"/>
              <a:t> apple</a:t>
            </a:r>
          </a:p>
          <a:p>
            <a:r>
              <a:rPr lang="en-US" dirty="0"/>
              <a:t>English has 2 articles (definite and indefinite)</a:t>
            </a:r>
          </a:p>
          <a:p>
            <a:r>
              <a:rPr lang="en-US" dirty="0"/>
              <a:t>Hebrew has </a:t>
            </a:r>
            <a:r>
              <a:rPr lang="en-US" u="sng" dirty="0"/>
              <a:t>only</a:t>
            </a:r>
            <a:r>
              <a:rPr lang="en-US" dirty="0"/>
              <a:t> the definite article</a:t>
            </a:r>
          </a:p>
          <a:p>
            <a:pPr marL="0" lvl="1" indent="0" algn="ctr" rtl="1">
              <a:buNone/>
            </a:pPr>
            <a:r>
              <a:rPr lang="he-IL" sz="96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</a:t>
            </a:r>
            <a:r>
              <a:rPr lang="en-US" sz="96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96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ּ</a:t>
            </a:r>
            <a:endParaRPr lang="en-US" sz="9600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fr-CA" dirty="0"/>
              <a:t>There are, </a:t>
            </a:r>
            <a:r>
              <a:rPr lang="fr-CA" dirty="0" err="1"/>
              <a:t>however</a:t>
            </a:r>
            <a:r>
              <a:rPr lang="fr-CA" dirty="0"/>
              <a:t>, </a:t>
            </a:r>
            <a:r>
              <a:rPr lang="fr-CA" dirty="0" err="1"/>
              <a:t>other</a:t>
            </a:r>
            <a:r>
              <a:rPr lang="fr-CA" dirty="0"/>
              <a:t> </a:t>
            </a:r>
            <a:r>
              <a:rPr lang="fr-CA" dirty="0" err="1"/>
              <a:t>ways</a:t>
            </a:r>
            <a:r>
              <a:rPr lang="fr-CA" dirty="0"/>
              <a:t> to </a:t>
            </a:r>
            <a:r>
              <a:rPr lang="fr-CA" dirty="0" err="1"/>
              <a:t>make</a:t>
            </a:r>
            <a:r>
              <a:rPr lang="fr-CA" dirty="0"/>
              <a:t> a </a:t>
            </a:r>
            <a:r>
              <a:rPr lang="fr-CA" dirty="0" err="1"/>
              <a:t>word</a:t>
            </a:r>
            <a:r>
              <a:rPr lang="fr-CA" dirty="0"/>
              <a:t> </a:t>
            </a:r>
            <a:r>
              <a:rPr lang="fr-CA" dirty="0" err="1"/>
              <a:t>definite</a:t>
            </a:r>
            <a:r>
              <a:rPr lang="fr-CA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03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i="1" dirty="0"/>
              <a:t>Definiteness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4800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RULE: </a:t>
            </a:r>
          </a:p>
          <a:p>
            <a:pPr marL="0" indent="0">
              <a:buNone/>
            </a:pPr>
            <a:r>
              <a:rPr lang="en-US" dirty="0"/>
              <a:t>A noun is definite or specific by three means: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It has the </a:t>
            </a:r>
            <a:r>
              <a:rPr lang="en-US" dirty="0">
                <a:solidFill>
                  <a:srgbClr val="0000FF"/>
                </a:solidFill>
              </a:rPr>
              <a:t>definite article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It is a </a:t>
            </a:r>
            <a:r>
              <a:rPr lang="en-US" dirty="0">
                <a:solidFill>
                  <a:srgbClr val="0000FF"/>
                </a:solidFill>
              </a:rPr>
              <a:t>proper noun</a:t>
            </a:r>
            <a:r>
              <a:rPr lang="en-US" dirty="0"/>
              <a:t>, i.e., a name</a:t>
            </a:r>
          </a:p>
          <a:p>
            <a:pPr lvl="1"/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מֹשֶׁה</a:t>
            </a:r>
            <a:r>
              <a:rPr lang="he-IL" dirty="0"/>
              <a:t> </a:t>
            </a:r>
            <a:r>
              <a:rPr lang="fr-CA" dirty="0"/>
              <a:t> Moses</a:t>
            </a:r>
          </a:p>
          <a:p>
            <a:pPr lvl="1"/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בֵּית־לֶ֫חֶם</a:t>
            </a:r>
            <a:r>
              <a:rPr lang="he-IL" dirty="0"/>
              <a:t> </a:t>
            </a:r>
            <a:r>
              <a:rPr lang="fr-CA" dirty="0"/>
              <a:t> </a:t>
            </a:r>
            <a:r>
              <a:rPr lang="en-US" dirty="0"/>
              <a:t>Bethlehem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It has an attached </a:t>
            </a:r>
            <a:r>
              <a:rPr lang="en-US" dirty="0">
                <a:solidFill>
                  <a:srgbClr val="0000FF"/>
                </a:solidFill>
              </a:rPr>
              <a:t>possessive pronoun </a:t>
            </a:r>
            <a:r>
              <a:rPr lang="en-US" dirty="0"/>
              <a:t>like my, his, their, etc.</a:t>
            </a:r>
          </a:p>
          <a:p>
            <a:pPr lvl="1"/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בֵּיתוֹ</a:t>
            </a:r>
            <a:r>
              <a:rPr lang="he-IL" dirty="0"/>
              <a:t> </a:t>
            </a:r>
            <a:r>
              <a:rPr lang="fr-CA" dirty="0"/>
              <a:t> </a:t>
            </a:r>
            <a:r>
              <a:rPr lang="en-US" dirty="0"/>
              <a:t>his house </a:t>
            </a:r>
          </a:p>
          <a:p>
            <a:pPr lvl="1"/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אַרְצֵנוּ</a:t>
            </a:r>
            <a:r>
              <a:rPr lang="he-IL" dirty="0"/>
              <a:t> </a:t>
            </a:r>
            <a:r>
              <a:rPr lang="fr-CA" dirty="0"/>
              <a:t> </a:t>
            </a:r>
            <a:r>
              <a:rPr lang="en-US" dirty="0"/>
              <a:t>our land</a:t>
            </a:r>
          </a:p>
        </p:txBody>
      </p:sp>
    </p:spTree>
    <p:extLst>
      <p:ext uri="{BB962C8B-B14F-4D97-AF65-F5344CB8AC3E}">
        <p14:creationId xmlns:p14="http://schemas.microsoft.com/office/powerpoint/2010/main" val="1787812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Goal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and read the </a:t>
            </a:r>
            <a:r>
              <a:rPr lang="en-US" dirty="0" err="1">
                <a:solidFill>
                  <a:srgbClr val="0000FF"/>
                </a:solidFill>
              </a:rPr>
              <a:t>Piel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qatal</a:t>
            </a:r>
            <a:r>
              <a:rPr lang="en-US" dirty="0"/>
              <a:t>.</a:t>
            </a:r>
          </a:p>
          <a:p>
            <a:r>
              <a:rPr lang="en-US" dirty="0"/>
              <a:t>Learn the </a:t>
            </a:r>
            <a:r>
              <a:rPr lang="en-US" dirty="0" err="1">
                <a:solidFill>
                  <a:srgbClr val="0000FF"/>
                </a:solidFill>
              </a:rPr>
              <a:t>topicalization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function of an </a:t>
            </a:r>
            <a:r>
              <a:rPr lang="en-US" dirty="0">
                <a:solidFill>
                  <a:srgbClr val="0000FF"/>
                </a:solidFill>
              </a:rPr>
              <a:t>X-</a:t>
            </a:r>
            <a:r>
              <a:rPr lang="en-US" dirty="0" err="1">
                <a:solidFill>
                  <a:srgbClr val="0000FF"/>
                </a:solidFill>
              </a:rPr>
              <a:t>qatal</a:t>
            </a:r>
            <a:r>
              <a:rPr lang="en-US" dirty="0"/>
              <a:t>.</a:t>
            </a:r>
          </a:p>
          <a:p>
            <a:r>
              <a:rPr lang="en-US" dirty="0"/>
              <a:t>Learn what makes a noun </a:t>
            </a:r>
            <a:r>
              <a:rPr lang="en-US" dirty="0">
                <a:solidFill>
                  <a:srgbClr val="0000FF"/>
                </a:solidFill>
              </a:rPr>
              <a:t>definite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2881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Piel</a:t>
            </a:r>
            <a:r>
              <a:rPr lang="en-US" dirty="0"/>
              <a:t> </a:t>
            </a:r>
            <a:r>
              <a:rPr lang="en-US" dirty="0" err="1"/>
              <a:t>qatal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r>
              <a:rPr lang="en-US" dirty="0"/>
              <a:t>What is the root?</a:t>
            </a:r>
          </a:p>
          <a:p>
            <a:r>
              <a:rPr lang="en-US" dirty="0"/>
              <a:t>What is the meaning?</a:t>
            </a:r>
          </a:p>
          <a:p>
            <a:r>
              <a:rPr lang="en-US" dirty="0"/>
              <a:t>What the main marker of the </a:t>
            </a:r>
            <a:r>
              <a:rPr lang="en-US" dirty="0" err="1"/>
              <a:t>Piel</a:t>
            </a:r>
            <a:r>
              <a:rPr lang="en-US" dirty="0"/>
              <a:t>?</a:t>
            </a: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" y="1066800"/>
            <a:ext cx="8229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>
                <a:latin typeface="SBL Hebrew" panose="02000000000000000000" pitchFamily="2" charset="-79"/>
                <a:cs typeface="SBL Hebrew" panose="02000000000000000000" pitchFamily="2" charset="-79"/>
              </a:rPr>
              <a:t>יְהוָה </a:t>
            </a:r>
            <a:r>
              <a:rPr lang="he-IL" sz="32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דִּבֶּר</a:t>
            </a:r>
            <a:r>
              <a:rPr lang="he-IL" sz="3200" dirty="0">
                <a:latin typeface="SBL Hebrew" panose="02000000000000000000" pitchFamily="2" charset="-79"/>
                <a:cs typeface="SBL Hebrew" panose="02000000000000000000" pitchFamily="2" charset="-79"/>
              </a:rPr>
              <a:t> אֶת־הַדָּבָר</a:t>
            </a:r>
            <a:endParaRPr lang="en-US" sz="32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04549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Piel</a:t>
            </a:r>
            <a:r>
              <a:rPr lang="en-US" dirty="0"/>
              <a:t> </a:t>
            </a:r>
            <a:r>
              <a:rPr lang="en-US" dirty="0" err="1"/>
              <a:t>qatal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19600"/>
          </a:xfrm>
        </p:spPr>
        <p:txBody>
          <a:bodyPr>
            <a:normAutofit/>
          </a:bodyPr>
          <a:lstStyle/>
          <a:p>
            <a:r>
              <a:rPr lang="en-US" dirty="0"/>
              <a:t>This verb is 3rd masc. singular (‘he’)</a:t>
            </a:r>
          </a:p>
          <a:p>
            <a:r>
              <a:rPr lang="en-US" dirty="0"/>
              <a:t>It has a </a:t>
            </a:r>
            <a:r>
              <a:rPr lang="en-US" u="sng" dirty="0"/>
              <a:t>null affix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Wayyiqtols</a:t>
            </a:r>
            <a:r>
              <a:rPr lang="en-US" dirty="0"/>
              <a:t> have prefixes </a:t>
            </a:r>
            <a:r>
              <a:rPr lang="en-US" sz="1800" dirty="0"/>
              <a:t>(bits added before the verb)</a:t>
            </a:r>
          </a:p>
          <a:p>
            <a:pPr lvl="1"/>
            <a:r>
              <a:rPr lang="en-US" dirty="0" err="1"/>
              <a:t>Qatals</a:t>
            </a:r>
            <a:r>
              <a:rPr lang="en-US" dirty="0"/>
              <a:t> have affixes </a:t>
            </a:r>
            <a:r>
              <a:rPr lang="en-US" sz="1800" dirty="0"/>
              <a:t>(bits added to the end of the verb)</a:t>
            </a:r>
          </a:p>
          <a:p>
            <a:pPr lvl="1"/>
            <a:r>
              <a:rPr lang="en-US" dirty="0" err="1"/>
              <a:t>Qatal</a:t>
            </a:r>
            <a:r>
              <a:rPr lang="en-US" dirty="0"/>
              <a:t> 3ms affix is null. This is the simplest form.</a:t>
            </a:r>
          </a:p>
          <a:p>
            <a:r>
              <a:rPr lang="en-US" dirty="0"/>
              <a:t>There is another sign of the </a:t>
            </a:r>
            <a:r>
              <a:rPr lang="en-US" dirty="0" err="1"/>
              <a:t>Piel</a:t>
            </a:r>
            <a:r>
              <a:rPr lang="en-US" dirty="0"/>
              <a:t> </a:t>
            </a:r>
            <a:r>
              <a:rPr lang="en-US" dirty="0" err="1"/>
              <a:t>Qatal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hireq</a:t>
            </a:r>
            <a:r>
              <a:rPr lang="en-US" dirty="0"/>
              <a:t> under the first root letter.</a:t>
            </a:r>
          </a:p>
          <a:p>
            <a:pPr lvl="1"/>
            <a:r>
              <a:rPr lang="en-US" sz="1600" dirty="0"/>
              <a:t>(Note that the </a:t>
            </a:r>
            <a:r>
              <a:rPr lang="en-US" sz="1600" dirty="0" err="1"/>
              <a:t>segol</a:t>
            </a:r>
            <a:r>
              <a:rPr lang="en-US" sz="1600" dirty="0"/>
              <a:t> under the second root letter in this example is not a sign of the </a:t>
            </a:r>
            <a:r>
              <a:rPr lang="en-US" sz="1600" dirty="0" err="1"/>
              <a:t>Piel</a:t>
            </a:r>
            <a:r>
              <a:rPr lang="en-US" sz="1600" dirty="0"/>
              <a:t>.)</a:t>
            </a:r>
          </a:p>
          <a:p>
            <a:pPr lvl="1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" y="1066800"/>
            <a:ext cx="8229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>
                <a:latin typeface="SBL Hebrew" panose="02000000000000000000" pitchFamily="2" charset="-79"/>
                <a:cs typeface="SBL Hebrew" panose="02000000000000000000" pitchFamily="2" charset="-79"/>
              </a:rPr>
              <a:t>יְהוָה </a:t>
            </a:r>
            <a:r>
              <a:rPr lang="he-IL" sz="32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דִּבֶּר</a:t>
            </a:r>
            <a:r>
              <a:rPr lang="he-IL" sz="3200" dirty="0">
                <a:latin typeface="SBL Hebrew" panose="02000000000000000000" pitchFamily="2" charset="-79"/>
                <a:cs typeface="SBL Hebrew" panose="02000000000000000000" pitchFamily="2" charset="-79"/>
              </a:rPr>
              <a:t> אֶת־הַדָּבָר</a:t>
            </a:r>
            <a:endParaRPr lang="en-US" sz="32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9321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Piel</a:t>
            </a:r>
            <a:r>
              <a:rPr lang="en-US" dirty="0"/>
              <a:t> </a:t>
            </a:r>
            <a:r>
              <a:rPr lang="en-US" dirty="0" err="1"/>
              <a:t>qatal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RULE: </a:t>
            </a:r>
          </a:p>
          <a:p>
            <a:pPr marL="0" indent="0">
              <a:buNone/>
            </a:pPr>
            <a:r>
              <a:rPr lang="en-US" dirty="0"/>
              <a:t>The sign of a </a:t>
            </a:r>
            <a:r>
              <a:rPr lang="en-US" dirty="0" err="1">
                <a:solidFill>
                  <a:srgbClr val="0000FF"/>
                </a:solidFill>
              </a:rPr>
              <a:t>Piel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stem verb in the </a:t>
            </a:r>
            <a:r>
              <a:rPr lang="en-US" dirty="0" err="1">
                <a:solidFill>
                  <a:srgbClr val="0000FF"/>
                </a:solidFill>
              </a:rPr>
              <a:t>qatal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form is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</a:t>
            </a:r>
            <a:r>
              <a:rPr lang="en-US" dirty="0" err="1">
                <a:solidFill>
                  <a:srgbClr val="FF00FF"/>
                </a:solidFill>
              </a:rPr>
              <a:t>hireq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en-US" dirty="0"/>
              <a:t>under the </a:t>
            </a:r>
            <a:r>
              <a:rPr lang="en-US" dirty="0">
                <a:solidFill>
                  <a:srgbClr val="FF00FF"/>
                </a:solidFill>
              </a:rPr>
              <a:t>first root </a:t>
            </a:r>
            <a:r>
              <a:rPr lang="en-US" dirty="0"/>
              <a:t>letter and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</a:t>
            </a:r>
            <a:r>
              <a:rPr lang="en-US" dirty="0" err="1">
                <a:solidFill>
                  <a:srgbClr val="008000"/>
                </a:solidFill>
              </a:rPr>
              <a:t>dagesh</a:t>
            </a:r>
            <a:r>
              <a:rPr lang="en-US" dirty="0">
                <a:solidFill>
                  <a:srgbClr val="008000"/>
                </a:solidFill>
              </a:rPr>
              <a:t> forte </a:t>
            </a:r>
            <a:r>
              <a:rPr lang="en-US" dirty="0"/>
              <a:t>in the </a:t>
            </a:r>
            <a:r>
              <a:rPr lang="en-US" dirty="0">
                <a:solidFill>
                  <a:srgbClr val="008000"/>
                </a:solidFill>
              </a:rPr>
              <a:t>second root letter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1066800"/>
            <a:ext cx="8229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>
                <a:latin typeface="SBL Hebrew" panose="02000000000000000000" pitchFamily="2" charset="-79"/>
                <a:cs typeface="SBL Hebrew" panose="02000000000000000000" pitchFamily="2" charset="-79"/>
              </a:rPr>
              <a:t>יְהוָה </a:t>
            </a:r>
            <a:r>
              <a:rPr lang="he-IL" sz="32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דִּבֶּר</a:t>
            </a:r>
            <a:r>
              <a:rPr lang="he-IL" sz="3200" dirty="0">
                <a:latin typeface="SBL Hebrew" panose="02000000000000000000" pitchFamily="2" charset="-79"/>
                <a:cs typeface="SBL Hebrew" panose="02000000000000000000" pitchFamily="2" charset="-79"/>
              </a:rPr>
              <a:t> אֶת־הַדָּבָר</a:t>
            </a:r>
            <a:endParaRPr lang="en-US" sz="32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96450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Summary Chart</a:t>
            </a:r>
          </a:p>
        </p:txBody>
      </p:sp>
      <p:pic>
        <p:nvPicPr>
          <p:cNvPr id="1027" name="Picture 3" descr="D:\My Documents\HebrewCourseBriercrestFirstYear2014\_lessons\Day8\pics\RocineP27Char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181" y="1323975"/>
            <a:ext cx="6497638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1556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Summary Chart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671114"/>
              </p:ext>
            </p:extLst>
          </p:nvPr>
        </p:nvGraphicFramePr>
        <p:xfrm>
          <a:off x="1371600" y="3581400"/>
          <a:ext cx="6362700" cy="2342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6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0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5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565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QAL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PIEL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5106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ysClr val="windowText" lastClr="000000"/>
                          </a:solidFill>
                        </a:rPr>
                        <a:t>Wayyiqtol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4400" kern="1200" baseline="0" dirty="0">
                          <a:solidFill>
                            <a:sysClr val="windowText" lastClr="0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וַיֹּאמֶר</a:t>
                      </a:r>
                      <a:endParaRPr lang="en-US" sz="4400" kern="1200" baseline="0" dirty="0">
                        <a:solidFill>
                          <a:sysClr val="windowText" lastClr="0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4400" kern="1200" baseline="0" dirty="0">
                          <a:solidFill>
                            <a:sysClr val="windowText" lastClr="0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וַיְדַבֵּר</a:t>
                      </a:r>
                      <a:endParaRPr lang="en-US" sz="4400" kern="1200" baseline="0" dirty="0">
                        <a:solidFill>
                          <a:sysClr val="windowText" lastClr="0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1807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ysClr val="windowText" lastClr="000000"/>
                          </a:solidFill>
                        </a:rPr>
                        <a:t>Qatal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4400" kern="1200" baseline="0" dirty="0">
                          <a:solidFill>
                            <a:sysClr val="windowText" lastClr="0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אָמַר</a:t>
                      </a:r>
                      <a:r>
                        <a:rPr lang="en-US" sz="3600" kern="1200" baseline="0" dirty="0">
                          <a:solidFill>
                            <a:sysClr val="windowText" lastClr="0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3600" kern="1200" baseline="0" dirty="0">
                          <a:solidFill>
                            <a:sysClr val="windowText" lastClr="0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(∅)</a:t>
                      </a:r>
                      <a:endParaRPr lang="en-US" sz="3600" kern="1200" baseline="0" dirty="0">
                        <a:solidFill>
                          <a:sysClr val="windowText" lastClr="0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4400" kern="1200" baseline="0" dirty="0">
                          <a:solidFill>
                            <a:sysClr val="windowText" lastClr="0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דִבֶּר</a:t>
                      </a:r>
                      <a:r>
                        <a:rPr lang="en-US" sz="3600" kern="1200" baseline="0" dirty="0">
                          <a:solidFill>
                            <a:sysClr val="windowText" lastClr="0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3600" kern="1200" baseline="0" dirty="0">
                          <a:solidFill>
                            <a:sysClr val="windowText" lastClr="0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(∅)</a:t>
                      </a:r>
                      <a:endParaRPr lang="en-US" sz="3600" kern="1200" baseline="0" dirty="0">
                        <a:solidFill>
                          <a:sysClr val="windowText" lastClr="0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027" name="Picture 3" descr="D:\My Documents\HebrewCourseBriercrestFirstYear2014\_lessons\Day8\pics\RocineP27Char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181" y="1323975"/>
            <a:ext cx="6497638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804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Guiding Principles</a:t>
            </a:r>
            <a:br>
              <a:rPr lang="en-US" dirty="0"/>
            </a:br>
            <a:r>
              <a:rPr lang="en-US" dirty="0"/>
              <a:t>of the Hebrew Verbal System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87398"/>
              </p:ext>
            </p:extLst>
          </p:nvPr>
        </p:nvGraphicFramePr>
        <p:xfrm>
          <a:off x="1371600" y="1772229"/>
          <a:ext cx="6362700" cy="2342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6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0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5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565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FF"/>
                          </a:solidFill>
                        </a:rPr>
                        <a:t>QAL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FF"/>
                          </a:solidFill>
                        </a:rPr>
                        <a:t>PIEL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5106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00FF"/>
                          </a:solidFill>
                        </a:rPr>
                        <a:t>Wayyiqtol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4400" kern="1200" baseline="0" dirty="0">
                          <a:solidFill>
                            <a:sysClr val="windowText" lastClr="0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וַיֹּאמֶר</a:t>
                      </a:r>
                      <a:endParaRPr lang="en-US" sz="4400" kern="1200" baseline="0" dirty="0">
                        <a:solidFill>
                          <a:sysClr val="windowText" lastClr="0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4400" kern="1200" baseline="0" dirty="0">
                          <a:solidFill>
                            <a:sysClr val="windowText" lastClr="0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וַיְדַבֵּר</a:t>
                      </a:r>
                      <a:endParaRPr lang="en-US" sz="4400" kern="1200" baseline="0" dirty="0">
                        <a:solidFill>
                          <a:sysClr val="windowText" lastClr="0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1807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00FF"/>
                          </a:solidFill>
                        </a:rPr>
                        <a:t>Qatal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4400" kern="1200" baseline="0" dirty="0">
                          <a:solidFill>
                            <a:sysClr val="windowText" lastClr="0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אָמַר</a:t>
                      </a:r>
                      <a:r>
                        <a:rPr lang="en-US" sz="3600" kern="1200" baseline="0" dirty="0">
                          <a:solidFill>
                            <a:sysClr val="windowText" lastClr="0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3600" kern="1200" baseline="0" dirty="0">
                          <a:solidFill>
                            <a:sysClr val="windowText" lastClr="0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(∅)</a:t>
                      </a:r>
                      <a:endParaRPr lang="en-US" sz="3600" kern="1200" baseline="0" dirty="0">
                        <a:solidFill>
                          <a:sysClr val="windowText" lastClr="0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4400" kern="1200" baseline="0" dirty="0">
                          <a:solidFill>
                            <a:sysClr val="windowText" lastClr="0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דִבֶּר</a:t>
                      </a:r>
                      <a:r>
                        <a:rPr lang="en-US" sz="3600" kern="1200" baseline="0" dirty="0">
                          <a:solidFill>
                            <a:sysClr val="windowText" lastClr="0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3600" kern="1200" baseline="0" dirty="0">
                          <a:solidFill>
                            <a:sysClr val="windowText" lastClr="0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(∅)</a:t>
                      </a:r>
                      <a:endParaRPr lang="en-US" sz="3600" kern="1200" baseline="0" dirty="0">
                        <a:solidFill>
                          <a:sysClr val="windowText" lastClr="0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457200" y="4389437"/>
            <a:ext cx="8229600" cy="1858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FF"/>
                </a:solidFill>
              </a:rPr>
              <a:t>Verb forms</a:t>
            </a:r>
            <a:r>
              <a:rPr lang="en-US" dirty="0"/>
              <a:t>, have special discourse functions.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FF"/>
                </a:solidFill>
              </a:rPr>
              <a:t>Verbal stems </a:t>
            </a:r>
            <a:r>
              <a:rPr lang="en-US" dirty="0"/>
              <a:t>affect a root’s meaning, not its function within a discourse.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the </a:t>
            </a:r>
            <a:r>
              <a:rPr lang="en-US" dirty="0">
                <a:solidFill>
                  <a:srgbClr val="FF00FF"/>
                </a:solidFill>
              </a:rPr>
              <a:t>stems</a:t>
            </a:r>
            <a:r>
              <a:rPr lang="en-US" dirty="0"/>
              <a:t> are used in all the </a:t>
            </a:r>
            <a:r>
              <a:rPr lang="en-US" dirty="0">
                <a:solidFill>
                  <a:srgbClr val="0000FF"/>
                </a:solidFill>
              </a:rPr>
              <a:t>forms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0433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/>
              <a:t>Topicalization</a:t>
            </a:r>
            <a:r>
              <a:rPr lang="en-US" dirty="0"/>
              <a:t> – Example 1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457200" y="2362201"/>
            <a:ext cx="8229600" cy="3886200"/>
          </a:xfrm>
        </p:spPr>
        <p:txBody>
          <a:bodyPr>
            <a:normAutofit fontScale="92500"/>
          </a:bodyPr>
          <a:lstStyle/>
          <a:p>
            <a:r>
              <a:rPr lang="en-US" dirty="0"/>
              <a:t>This occurs at the beginning of a narrative (Genesis 22:1)</a:t>
            </a:r>
          </a:p>
          <a:p>
            <a:r>
              <a:rPr lang="en-US" dirty="0"/>
              <a:t>What is the first event of the narrative?</a:t>
            </a:r>
          </a:p>
          <a:p>
            <a:r>
              <a:rPr lang="en-US" dirty="0"/>
              <a:t>How could this be translated (if we take into account the X-</a:t>
            </a:r>
            <a:r>
              <a:rPr lang="en-US" dirty="0" err="1"/>
              <a:t>qatal</a:t>
            </a:r>
            <a:r>
              <a:rPr lang="en-US" dirty="0"/>
              <a:t>)?</a:t>
            </a:r>
          </a:p>
          <a:p>
            <a:r>
              <a:rPr lang="en-US" dirty="0"/>
              <a:t>How does this translation help hint at the purpose/message/lesson/theology of this story.</a:t>
            </a: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" y="1066800"/>
            <a:ext cx="8229600" cy="861774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 rtl="1"/>
            <a:r>
              <a:rPr lang="he-IL" sz="32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אֱלֹהִים</a:t>
            </a:r>
            <a:r>
              <a:rPr lang="he-IL" sz="3200" dirty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3200" dirty="0">
                <a:solidFill>
                  <a:srgbClr val="FFFF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נִסָּה</a:t>
            </a:r>
            <a:r>
              <a:rPr lang="he-IL" sz="3200" dirty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אֶת־אַבְרָהָם </a:t>
            </a:r>
            <a:r>
              <a:rPr lang="he-IL" sz="3200" dirty="0">
                <a:solidFill>
                  <a:srgbClr val="FFFF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sz="3200" dirty="0">
                <a:solidFill>
                  <a:srgbClr val="00B0F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3200" dirty="0">
                <a:solidFill>
                  <a:schemeClr val="bg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אֵלָיו</a:t>
            </a:r>
          </a:p>
          <a:p>
            <a:pPr algn="ctr" rtl="1"/>
            <a:r>
              <a:rPr lang="en-US" dirty="0">
                <a:latin typeface="SBL Hebrew" panose="02000000000000000000" pitchFamily="2" charset="-79"/>
                <a:cs typeface="SBL Hebrew" panose="02000000000000000000" pitchFamily="2" charset="-79"/>
              </a:rPr>
              <a:t>It was God who was a tester of Abraham, and He said to him</a:t>
            </a:r>
          </a:p>
        </p:txBody>
      </p:sp>
    </p:spTree>
    <p:extLst>
      <p:ext uri="{BB962C8B-B14F-4D97-AF65-F5344CB8AC3E}">
        <p14:creationId xmlns:p14="http://schemas.microsoft.com/office/powerpoint/2010/main" val="3035556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6049</TotalTime>
  <Words>750</Words>
  <Application>Microsoft Office PowerPoint</Application>
  <PresentationFormat>On-screen Show (4:3)</PresentationFormat>
  <Paragraphs>96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SBL Hebrew</vt:lpstr>
      <vt:lpstr>Office Theme</vt:lpstr>
      <vt:lpstr>Rocine Lesson 6</vt:lpstr>
      <vt:lpstr>Goal</vt:lpstr>
      <vt:lpstr>The Piel qatal</vt:lpstr>
      <vt:lpstr>The Piel qatal</vt:lpstr>
      <vt:lpstr>The Piel qatal</vt:lpstr>
      <vt:lpstr>Summary Chart</vt:lpstr>
      <vt:lpstr>Summary Chart</vt:lpstr>
      <vt:lpstr>Guiding Principles of the Hebrew Verbal System</vt:lpstr>
      <vt:lpstr>Topicalization – Example 1</vt:lpstr>
      <vt:lpstr>Topicalization – Example 1</vt:lpstr>
      <vt:lpstr>Topicalization – Example 2</vt:lpstr>
      <vt:lpstr>Topicalization – Example 2</vt:lpstr>
      <vt:lpstr>Definiteness</vt:lpstr>
      <vt:lpstr>Definiteness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Charles Grebe</cp:lastModifiedBy>
  <cp:revision>490</cp:revision>
  <cp:lastPrinted>2013-11-05T02:18:07Z</cp:lastPrinted>
  <dcterms:created xsi:type="dcterms:W3CDTF">2006-08-16T00:00:00Z</dcterms:created>
  <dcterms:modified xsi:type="dcterms:W3CDTF">2020-07-02T00:52:25Z</dcterms:modified>
</cp:coreProperties>
</file>