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18" r:id="rId2"/>
    <p:sldId id="358" r:id="rId3"/>
    <p:sldId id="376" r:id="rId4"/>
    <p:sldId id="377" r:id="rId5"/>
    <p:sldId id="378" r:id="rId6"/>
    <p:sldId id="379" r:id="rId7"/>
    <p:sldId id="380" r:id="rId8"/>
    <p:sldId id="381" r:id="rId9"/>
    <p:sldId id="382" r:id="rId10"/>
    <p:sldId id="383" r:id="rId11"/>
    <p:sldId id="384" r:id="rId12"/>
    <p:sldId id="385" r:id="rId13"/>
    <p:sldId id="386" r:id="rId14"/>
    <p:sldId id="387" r:id="rId15"/>
    <p:sldId id="388" r:id="rId16"/>
    <p:sldId id="392" r:id="rId17"/>
    <p:sldId id="393" r:id="rId18"/>
    <p:sldId id="395" r:id="rId1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7C3B0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1" autoAdjust="0"/>
    <p:restoredTop sz="96462" autoAdjust="0"/>
  </p:normalViewPr>
  <p:slideViewPr>
    <p:cSldViewPr>
      <p:cViewPr varScale="1">
        <p:scale>
          <a:sx n="105" d="100"/>
          <a:sy n="105" d="100"/>
        </p:scale>
        <p:origin x="48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CE3CB8F9-8643-459B-915A-0ED1C2124AF6}" type="datetimeFigureOut">
              <a:rPr lang="en-US" smtClean="0"/>
              <a:t>6/24/2020</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581E48B9-BB65-4169-89A1-675F0814559B}" type="slidenum">
              <a:rPr lang="en-US" smtClean="0"/>
              <a:t>‹#›</a:t>
            </a:fld>
            <a:endParaRPr lang="en-US"/>
          </a:p>
        </p:txBody>
      </p:sp>
    </p:spTree>
    <p:extLst>
      <p:ext uri="{BB962C8B-B14F-4D97-AF65-F5344CB8AC3E}">
        <p14:creationId xmlns:p14="http://schemas.microsoft.com/office/powerpoint/2010/main" val="176659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lstStyle/>
          <a:p>
            <a:r>
              <a:rPr lang="en-US" dirty="0" err="1"/>
              <a:t>Rocine</a:t>
            </a:r>
            <a:r>
              <a:rPr lang="en-US" dirty="0"/>
              <a:t> Lesson 5</a:t>
            </a:r>
          </a:p>
        </p:txBody>
      </p:sp>
      <p:sp>
        <p:nvSpPr>
          <p:cNvPr id="3" name="Subtitle 2"/>
          <p:cNvSpPr>
            <a:spLocks noGrp="1"/>
          </p:cNvSpPr>
          <p:nvPr>
            <p:ph type="subTitle" idx="1"/>
          </p:nvPr>
        </p:nvSpPr>
        <p:spPr>
          <a:xfrm>
            <a:off x="381000" y="2830513"/>
            <a:ext cx="8305800" cy="1360487"/>
          </a:xfrm>
        </p:spPr>
        <p:txBody>
          <a:bodyPr/>
          <a:lstStyle/>
          <a:p>
            <a:r>
              <a:rPr lang="he-IL" dirty="0">
                <a:solidFill>
                  <a:schemeClr val="tx1"/>
                </a:solidFill>
                <a:latin typeface="SBL Hebrew" panose="02000000000000000000" pitchFamily="2" charset="-79"/>
                <a:cs typeface="SBL Hebrew" panose="02000000000000000000" pitchFamily="2" charset="-79"/>
              </a:rPr>
              <a:t>וּלְאָדָם אָמַר</a:t>
            </a:r>
            <a:endParaRPr lang="en-US" dirty="0">
              <a:solidFill>
                <a:schemeClr val="tx1"/>
              </a:solidFill>
              <a:latin typeface="SBL Hebrew" panose="02000000000000000000" pitchFamily="2" charset="-79"/>
              <a:cs typeface="SBL Hebrew" panose="02000000000000000000" pitchFamily="2" charset="-79"/>
            </a:endParaRPr>
          </a:p>
          <a:p>
            <a:r>
              <a:rPr lang="en-US" dirty="0">
                <a:solidFill>
                  <a:schemeClr val="tx1"/>
                </a:solidFill>
              </a:rPr>
              <a:t>Genesis 3:17</a:t>
            </a:r>
          </a:p>
        </p:txBody>
      </p:sp>
      <p:pic>
        <p:nvPicPr>
          <p:cNvPr id="1026" name="Picture 2" descr="D:\My Documents\HebrewCourseBriercrestFirstYear2014\pics\Rocine Book Cov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5250" y="0"/>
            <a:ext cx="142875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243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X-</a:t>
            </a:r>
            <a:r>
              <a:rPr lang="en-US" dirty="0" err="1"/>
              <a:t>qatal</a:t>
            </a:r>
            <a:endParaRPr lang="en-US" dirty="0"/>
          </a:p>
        </p:txBody>
      </p:sp>
      <p:sp>
        <p:nvSpPr>
          <p:cNvPr id="9" name="TextBox 8"/>
          <p:cNvSpPr txBox="1"/>
          <p:nvPr/>
        </p:nvSpPr>
        <p:spPr>
          <a:xfrm>
            <a:off x="381000" y="1992868"/>
            <a:ext cx="8115300" cy="369332"/>
          </a:xfrm>
          <a:prstGeom prst="rect">
            <a:avLst/>
          </a:prstGeom>
          <a:noFill/>
        </p:spPr>
        <p:txBody>
          <a:bodyPr wrap="square" rtlCol="0">
            <a:spAutoFit/>
          </a:bodyPr>
          <a:lstStyle/>
          <a:p>
            <a:pPr marL="285750" indent="-285750">
              <a:buFont typeface="Arial" panose="020B0604020202020204" pitchFamily="34" charset="0"/>
              <a:buChar char="•"/>
            </a:pPr>
            <a:r>
              <a:rPr lang="en-US" dirty="0"/>
              <a:t>Using what we have learned, how would you translate our lesson verse (above)?</a:t>
            </a:r>
          </a:p>
        </p:txBody>
      </p:sp>
      <p:sp>
        <p:nvSpPr>
          <p:cNvPr id="8" name="TextBox 7"/>
          <p:cNvSpPr txBox="1"/>
          <p:nvPr/>
        </p:nvSpPr>
        <p:spPr>
          <a:xfrm>
            <a:off x="381000" y="4267200"/>
            <a:ext cx="8534400" cy="646331"/>
          </a:xfrm>
          <a:prstGeom prst="rect">
            <a:avLst/>
          </a:prstGeom>
          <a:noFill/>
          <a:ln w="12700">
            <a:solidFill>
              <a:schemeClr val="tx1"/>
            </a:solidFill>
          </a:ln>
        </p:spPr>
        <p:txBody>
          <a:bodyPr wrap="square" rtlCol="0">
            <a:spAutoFit/>
          </a:bodyPr>
          <a:lstStyle/>
          <a:p>
            <a:r>
              <a:rPr lang="en-US" dirty="0"/>
              <a:t>Translation of the X-</a:t>
            </a:r>
            <a:r>
              <a:rPr lang="en-US" dirty="0" err="1"/>
              <a:t>Qatal</a:t>
            </a:r>
            <a:r>
              <a:rPr lang="en-US" dirty="0"/>
              <a:t> or </a:t>
            </a:r>
            <a:r>
              <a:rPr lang="en-US" dirty="0" err="1"/>
              <a:t>Waw</a:t>
            </a:r>
            <a:r>
              <a:rPr lang="en-US" dirty="0"/>
              <a:t>-X-</a:t>
            </a:r>
            <a:r>
              <a:rPr lang="en-US" dirty="0" err="1"/>
              <a:t>Qatal</a:t>
            </a:r>
            <a:r>
              <a:rPr lang="en-US" dirty="0"/>
              <a:t> construction:</a:t>
            </a:r>
          </a:p>
          <a:p>
            <a:pPr marL="285750" indent="-285750">
              <a:buFont typeface="Arial" panose="020B0604020202020204" pitchFamily="34" charset="0"/>
              <a:buChar char="•"/>
            </a:pPr>
            <a:r>
              <a:rPr lang="en-US" dirty="0"/>
              <a:t>(And) It was </a:t>
            </a:r>
            <a:r>
              <a:rPr lang="en-US" u="sng" dirty="0"/>
              <a:t>          </a:t>
            </a:r>
            <a:r>
              <a:rPr lang="en-US" u="sng" dirty="0">
                <a:solidFill>
                  <a:srgbClr val="FF0000"/>
                </a:solidFill>
              </a:rPr>
              <a:t>“X”</a:t>
            </a:r>
            <a:r>
              <a:rPr lang="en-US" u="sng" dirty="0"/>
              <a:t>          </a:t>
            </a:r>
            <a:r>
              <a:rPr lang="en-US" dirty="0"/>
              <a:t>    who(that)   </a:t>
            </a:r>
            <a:r>
              <a:rPr lang="en-US" u="sng" dirty="0"/>
              <a:t>(Remainder of clause)            .</a:t>
            </a:r>
            <a:r>
              <a:rPr lang="en-US" dirty="0"/>
              <a:t>      </a:t>
            </a:r>
            <a:r>
              <a:rPr lang="en-US" u="sng" dirty="0"/>
              <a:t>   </a:t>
            </a:r>
          </a:p>
        </p:txBody>
      </p:sp>
      <p:sp>
        <p:nvSpPr>
          <p:cNvPr id="10" name="TextBox 9"/>
          <p:cNvSpPr txBox="1"/>
          <p:nvPr/>
        </p:nvSpPr>
        <p:spPr>
          <a:xfrm>
            <a:off x="381000" y="2590800"/>
            <a:ext cx="8534400" cy="1477328"/>
          </a:xfrm>
          <a:prstGeom prst="rect">
            <a:avLst/>
          </a:prstGeom>
          <a:noFill/>
          <a:ln w="12700">
            <a:solidFill>
              <a:schemeClr val="tx1"/>
            </a:solidFill>
          </a:ln>
        </p:spPr>
        <p:txBody>
          <a:bodyPr wrap="square" rtlCol="0">
            <a:spAutoFit/>
          </a:bodyPr>
          <a:lstStyle/>
          <a:p>
            <a:r>
              <a:rPr lang="en-US" dirty="0"/>
              <a:t>Translation of the </a:t>
            </a:r>
            <a:r>
              <a:rPr lang="en-US" dirty="0" err="1"/>
              <a:t>qatal</a:t>
            </a:r>
            <a:r>
              <a:rPr lang="en-US" dirty="0"/>
              <a:t> in a non-dependent clause:</a:t>
            </a:r>
          </a:p>
          <a:p>
            <a:pPr marL="285750" indent="-285750">
              <a:buFont typeface="Arial" panose="020B0604020202020204" pitchFamily="34" charset="0"/>
              <a:buChar char="•"/>
            </a:pPr>
            <a:r>
              <a:rPr lang="en-US" dirty="0"/>
              <a:t>E.g. Translation of </a:t>
            </a:r>
            <a:r>
              <a:rPr lang="he-IL" dirty="0">
                <a:latin typeface="SBL Hebrew" panose="02000000000000000000" pitchFamily="2" charset="-79"/>
                <a:cs typeface="SBL Hebrew" panose="02000000000000000000" pitchFamily="2" charset="-79"/>
              </a:rPr>
              <a:t>אָמַר</a:t>
            </a:r>
          </a:p>
          <a:p>
            <a:pPr marL="742950" lvl="1" indent="-285750">
              <a:buFont typeface="Arial" panose="020B0604020202020204" pitchFamily="34" charset="0"/>
              <a:buChar char="•"/>
            </a:pPr>
            <a:r>
              <a:rPr lang="en-US" i="1" dirty="0">
                <a:solidFill>
                  <a:srgbClr val="0000FF"/>
                </a:solidFill>
              </a:rPr>
              <a:t>He was a </a:t>
            </a:r>
            <a:r>
              <a:rPr lang="en-US" i="1" dirty="0" err="1">
                <a:solidFill>
                  <a:srgbClr val="0000FF"/>
                </a:solidFill>
              </a:rPr>
              <a:t>sayER</a:t>
            </a:r>
            <a:r>
              <a:rPr lang="en-US" i="1" dirty="0">
                <a:solidFill>
                  <a:srgbClr val="0000FF"/>
                </a:solidFill>
              </a:rPr>
              <a:t> (of)</a:t>
            </a:r>
          </a:p>
          <a:p>
            <a:pPr lvl="2"/>
            <a:r>
              <a:rPr lang="en-US" i="1" dirty="0"/>
              <a:t>or</a:t>
            </a:r>
          </a:p>
          <a:p>
            <a:pPr marL="742950" lvl="1" indent="-285750">
              <a:buFont typeface="Arial" panose="020B0604020202020204" pitchFamily="34" charset="0"/>
              <a:buChar char="•"/>
            </a:pPr>
            <a:r>
              <a:rPr lang="en-US" i="1" dirty="0">
                <a:solidFill>
                  <a:srgbClr val="0000FF"/>
                </a:solidFill>
              </a:rPr>
              <a:t>His </a:t>
            </a:r>
            <a:r>
              <a:rPr lang="en-US" i="1" dirty="0" err="1">
                <a:solidFill>
                  <a:srgbClr val="0000FF"/>
                </a:solidFill>
              </a:rPr>
              <a:t>sayING</a:t>
            </a:r>
            <a:r>
              <a:rPr lang="en-US" i="1" dirty="0">
                <a:solidFill>
                  <a:srgbClr val="0000FF"/>
                </a:solidFill>
              </a:rPr>
              <a:t> (of)</a:t>
            </a:r>
          </a:p>
        </p:txBody>
      </p:sp>
      <p:sp>
        <p:nvSpPr>
          <p:cNvPr id="11"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solidFill>
                  <a:srgbClr val="FF00FF"/>
                </a:solidFill>
                <a:latin typeface="SBL Hebrew" panose="02000000000000000000" pitchFamily="2" charset="-79"/>
                <a:cs typeface="SBL Hebrew" panose="02000000000000000000" pitchFamily="2" charset="-79"/>
              </a:rPr>
              <a:t>וּ</a:t>
            </a:r>
            <a:r>
              <a:rPr lang="he-IL" dirty="0">
                <a:solidFill>
                  <a:srgbClr val="FF0000"/>
                </a:solidFill>
                <a:latin typeface="SBL Hebrew" panose="02000000000000000000" pitchFamily="2" charset="-79"/>
                <a:cs typeface="SBL Hebrew" panose="02000000000000000000" pitchFamily="2" charset="-79"/>
              </a:rPr>
              <a:t>לְאָדָם</a:t>
            </a:r>
            <a:r>
              <a:rPr lang="he-IL" dirty="0">
                <a:latin typeface="SBL Hebrew" panose="02000000000000000000" pitchFamily="2" charset="-79"/>
                <a:cs typeface="SBL Hebrew" panose="02000000000000000000" pitchFamily="2" charset="-79"/>
              </a:rPr>
              <a:t> </a:t>
            </a:r>
            <a:r>
              <a:rPr lang="he-IL" dirty="0">
                <a:solidFill>
                  <a:srgbClr val="0000FF"/>
                </a:solidFill>
                <a:latin typeface="SBL Hebrew" panose="02000000000000000000" pitchFamily="2" charset="-79"/>
                <a:cs typeface="SBL Hebrew" panose="02000000000000000000" pitchFamily="2" charset="-79"/>
              </a:rPr>
              <a:t>אָמַר</a:t>
            </a:r>
            <a:endParaRPr lang="en-US" dirty="0">
              <a:solidFill>
                <a:srgbClr val="0000FF"/>
              </a:solidFill>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224672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X-</a:t>
            </a:r>
            <a:r>
              <a:rPr lang="en-US" dirty="0" err="1"/>
              <a:t>qatal</a:t>
            </a:r>
            <a:endParaRPr lang="en-US" dirty="0"/>
          </a:p>
        </p:txBody>
      </p:sp>
      <p:sp>
        <p:nvSpPr>
          <p:cNvPr id="9" name="TextBox 8"/>
          <p:cNvSpPr txBox="1"/>
          <p:nvPr/>
        </p:nvSpPr>
        <p:spPr>
          <a:xfrm>
            <a:off x="381000" y="1992868"/>
            <a:ext cx="8115300" cy="369332"/>
          </a:xfrm>
          <a:prstGeom prst="rect">
            <a:avLst/>
          </a:prstGeom>
          <a:noFill/>
        </p:spPr>
        <p:txBody>
          <a:bodyPr wrap="square" rtlCol="0">
            <a:spAutoFit/>
          </a:bodyPr>
          <a:lstStyle/>
          <a:p>
            <a:pPr marL="285750" indent="-285750">
              <a:buFont typeface="Arial" panose="020B0604020202020204" pitchFamily="34" charset="0"/>
              <a:buChar char="•"/>
            </a:pPr>
            <a:r>
              <a:rPr lang="en-US" dirty="0"/>
              <a:t>Using what we have learned, how would you translate our lesson verse (above)?</a:t>
            </a:r>
          </a:p>
        </p:txBody>
      </p:sp>
      <p:sp>
        <p:nvSpPr>
          <p:cNvPr id="7" name="TextBox 6"/>
          <p:cNvSpPr txBox="1"/>
          <p:nvPr/>
        </p:nvSpPr>
        <p:spPr>
          <a:xfrm>
            <a:off x="371475" y="5410200"/>
            <a:ext cx="8534400" cy="369332"/>
          </a:xfrm>
          <a:prstGeom prst="rect">
            <a:avLst/>
          </a:prstGeom>
          <a:noFill/>
          <a:ln w="12700">
            <a:noFill/>
          </a:ln>
        </p:spPr>
        <p:txBody>
          <a:bodyPr wrap="square" rtlCol="0">
            <a:spAutoFit/>
          </a:bodyPr>
          <a:lstStyle/>
          <a:p>
            <a:r>
              <a:rPr lang="en-US" dirty="0"/>
              <a:t>Translation:	</a:t>
            </a:r>
            <a:r>
              <a:rPr lang="en-US" i="1" dirty="0">
                <a:solidFill>
                  <a:srgbClr val="FF00FF"/>
                </a:solidFill>
              </a:rPr>
              <a:t>And</a:t>
            </a:r>
            <a:r>
              <a:rPr lang="en-US" i="1" dirty="0"/>
              <a:t> it was </a:t>
            </a:r>
            <a:r>
              <a:rPr lang="en-US" i="1" dirty="0">
                <a:solidFill>
                  <a:srgbClr val="FF0000"/>
                </a:solidFill>
              </a:rPr>
              <a:t>to Adam </a:t>
            </a:r>
            <a:r>
              <a:rPr lang="en-US" i="1" dirty="0"/>
              <a:t>that </a:t>
            </a:r>
            <a:r>
              <a:rPr lang="en-US" i="1" dirty="0">
                <a:solidFill>
                  <a:srgbClr val="0000FF"/>
                </a:solidFill>
              </a:rPr>
              <a:t>he was a </a:t>
            </a:r>
            <a:r>
              <a:rPr lang="en-US" i="1" dirty="0" err="1">
                <a:solidFill>
                  <a:srgbClr val="0000FF"/>
                </a:solidFill>
              </a:rPr>
              <a:t>sayer</a:t>
            </a:r>
            <a:r>
              <a:rPr lang="en-US" i="1" dirty="0"/>
              <a:t>.</a:t>
            </a:r>
          </a:p>
        </p:txBody>
      </p:sp>
      <p:sp>
        <p:nvSpPr>
          <p:cNvPr id="11"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solidFill>
                  <a:srgbClr val="FF00FF"/>
                </a:solidFill>
                <a:latin typeface="SBL Hebrew" panose="02000000000000000000" pitchFamily="2" charset="-79"/>
                <a:cs typeface="SBL Hebrew" panose="02000000000000000000" pitchFamily="2" charset="-79"/>
              </a:rPr>
              <a:t>וּ</a:t>
            </a:r>
            <a:r>
              <a:rPr lang="he-IL" dirty="0">
                <a:solidFill>
                  <a:srgbClr val="FF0000"/>
                </a:solidFill>
                <a:latin typeface="SBL Hebrew" panose="02000000000000000000" pitchFamily="2" charset="-79"/>
                <a:cs typeface="SBL Hebrew" panose="02000000000000000000" pitchFamily="2" charset="-79"/>
              </a:rPr>
              <a:t>לְאָדָם</a:t>
            </a:r>
            <a:r>
              <a:rPr lang="he-IL" dirty="0">
                <a:latin typeface="SBL Hebrew" panose="02000000000000000000" pitchFamily="2" charset="-79"/>
                <a:cs typeface="SBL Hebrew" panose="02000000000000000000" pitchFamily="2" charset="-79"/>
              </a:rPr>
              <a:t> </a:t>
            </a:r>
            <a:r>
              <a:rPr lang="he-IL" dirty="0">
                <a:solidFill>
                  <a:srgbClr val="0000FF"/>
                </a:solidFill>
                <a:latin typeface="SBL Hebrew" panose="02000000000000000000" pitchFamily="2" charset="-79"/>
                <a:cs typeface="SBL Hebrew" panose="02000000000000000000" pitchFamily="2" charset="-79"/>
              </a:rPr>
              <a:t>אָמַר</a:t>
            </a:r>
            <a:endParaRPr lang="en-US" dirty="0">
              <a:solidFill>
                <a:srgbClr val="0000FF"/>
              </a:solidFill>
              <a:latin typeface="SBL Hebrew" panose="02000000000000000000" pitchFamily="2" charset="-79"/>
              <a:cs typeface="SBL Hebrew" panose="02000000000000000000" pitchFamily="2" charset="-79"/>
            </a:endParaRPr>
          </a:p>
        </p:txBody>
      </p:sp>
      <p:sp>
        <p:nvSpPr>
          <p:cNvPr id="12" name="TextBox 11"/>
          <p:cNvSpPr txBox="1"/>
          <p:nvPr/>
        </p:nvSpPr>
        <p:spPr>
          <a:xfrm>
            <a:off x="381000" y="2590800"/>
            <a:ext cx="8534400" cy="1477328"/>
          </a:xfrm>
          <a:prstGeom prst="rect">
            <a:avLst/>
          </a:prstGeom>
          <a:noFill/>
          <a:ln w="12700">
            <a:solidFill>
              <a:schemeClr val="tx1"/>
            </a:solidFill>
          </a:ln>
        </p:spPr>
        <p:txBody>
          <a:bodyPr wrap="square" rtlCol="0">
            <a:spAutoFit/>
          </a:bodyPr>
          <a:lstStyle/>
          <a:p>
            <a:r>
              <a:rPr lang="en-US" dirty="0"/>
              <a:t>Translation of the </a:t>
            </a:r>
            <a:r>
              <a:rPr lang="en-US" dirty="0" err="1"/>
              <a:t>qatal</a:t>
            </a:r>
            <a:r>
              <a:rPr lang="en-US" dirty="0"/>
              <a:t> in a non-dependent clause:</a:t>
            </a:r>
          </a:p>
          <a:p>
            <a:pPr marL="285750" indent="-285750">
              <a:buFont typeface="Arial" panose="020B0604020202020204" pitchFamily="34" charset="0"/>
              <a:buChar char="•"/>
            </a:pPr>
            <a:r>
              <a:rPr lang="en-US" dirty="0"/>
              <a:t>E.g. Translation of </a:t>
            </a:r>
            <a:r>
              <a:rPr lang="he-IL" dirty="0">
                <a:latin typeface="SBL Hebrew" panose="02000000000000000000" pitchFamily="2" charset="-79"/>
                <a:cs typeface="SBL Hebrew" panose="02000000000000000000" pitchFamily="2" charset="-79"/>
              </a:rPr>
              <a:t>אָמַר</a:t>
            </a:r>
          </a:p>
          <a:p>
            <a:pPr marL="742950" lvl="1" indent="-285750">
              <a:buFont typeface="Arial" panose="020B0604020202020204" pitchFamily="34" charset="0"/>
              <a:buChar char="•"/>
            </a:pPr>
            <a:r>
              <a:rPr lang="en-US" i="1" dirty="0">
                <a:solidFill>
                  <a:srgbClr val="0000FF"/>
                </a:solidFill>
              </a:rPr>
              <a:t>He was a </a:t>
            </a:r>
            <a:r>
              <a:rPr lang="en-US" i="1" dirty="0" err="1">
                <a:solidFill>
                  <a:srgbClr val="0000FF"/>
                </a:solidFill>
              </a:rPr>
              <a:t>sayER</a:t>
            </a:r>
            <a:r>
              <a:rPr lang="en-US" i="1" dirty="0">
                <a:solidFill>
                  <a:srgbClr val="0000FF"/>
                </a:solidFill>
              </a:rPr>
              <a:t> (of)</a:t>
            </a:r>
          </a:p>
          <a:p>
            <a:pPr lvl="2"/>
            <a:r>
              <a:rPr lang="en-US" i="1" dirty="0"/>
              <a:t>or</a:t>
            </a:r>
          </a:p>
          <a:p>
            <a:pPr marL="742950" lvl="1" indent="-285750">
              <a:buFont typeface="Arial" panose="020B0604020202020204" pitchFamily="34" charset="0"/>
              <a:buChar char="•"/>
            </a:pPr>
            <a:r>
              <a:rPr lang="en-US" i="1" dirty="0">
                <a:solidFill>
                  <a:srgbClr val="0000FF"/>
                </a:solidFill>
              </a:rPr>
              <a:t>His </a:t>
            </a:r>
            <a:r>
              <a:rPr lang="en-US" i="1" dirty="0" err="1">
                <a:solidFill>
                  <a:srgbClr val="0000FF"/>
                </a:solidFill>
              </a:rPr>
              <a:t>sayING</a:t>
            </a:r>
            <a:r>
              <a:rPr lang="en-US" i="1" dirty="0">
                <a:solidFill>
                  <a:srgbClr val="0000FF"/>
                </a:solidFill>
              </a:rPr>
              <a:t> (of)</a:t>
            </a:r>
          </a:p>
        </p:txBody>
      </p:sp>
      <p:sp>
        <p:nvSpPr>
          <p:cNvPr id="13" name="TextBox 12"/>
          <p:cNvSpPr txBox="1"/>
          <p:nvPr/>
        </p:nvSpPr>
        <p:spPr>
          <a:xfrm>
            <a:off x="381000" y="4267200"/>
            <a:ext cx="8534400" cy="646331"/>
          </a:xfrm>
          <a:prstGeom prst="rect">
            <a:avLst/>
          </a:prstGeom>
          <a:noFill/>
          <a:ln w="12700">
            <a:solidFill>
              <a:schemeClr val="tx1"/>
            </a:solidFill>
          </a:ln>
        </p:spPr>
        <p:txBody>
          <a:bodyPr wrap="square" rtlCol="0">
            <a:spAutoFit/>
          </a:bodyPr>
          <a:lstStyle/>
          <a:p>
            <a:r>
              <a:rPr lang="en-US" dirty="0"/>
              <a:t>Translation of the X-</a:t>
            </a:r>
            <a:r>
              <a:rPr lang="en-US" dirty="0" err="1"/>
              <a:t>Qatal</a:t>
            </a:r>
            <a:r>
              <a:rPr lang="en-US" dirty="0"/>
              <a:t> or </a:t>
            </a:r>
            <a:r>
              <a:rPr lang="en-US" dirty="0" err="1"/>
              <a:t>Waw</a:t>
            </a:r>
            <a:r>
              <a:rPr lang="en-US" dirty="0"/>
              <a:t>-X-</a:t>
            </a:r>
            <a:r>
              <a:rPr lang="en-US" dirty="0" err="1"/>
              <a:t>Qatal</a:t>
            </a:r>
            <a:r>
              <a:rPr lang="en-US" dirty="0"/>
              <a:t> construction:</a:t>
            </a:r>
          </a:p>
          <a:p>
            <a:pPr marL="285750" indent="-285750">
              <a:buFont typeface="Arial" panose="020B0604020202020204" pitchFamily="34" charset="0"/>
              <a:buChar char="•"/>
            </a:pPr>
            <a:r>
              <a:rPr lang="en-US" dirty="0"/>
              <a:t>(And) It was </a:t>
            </a:r>
            <a:r>
              <a:rPr lang="en-US" u="sng" dirty="0"/>
              <a:t>          </a:t>
            </a:r>
            <a:r>
              <a:rPr lang="en-US" u="sng" dirty="0">
                <a:solidFill>
                  <a:srgbClr val="FF0000"/>
                </a:solidFill>
              </a:rPr>
              <a:t>“X”</a:t>
            </a:r>
            <a:r>
              <a:rPr lang="en-US" u="sng" dirty="0"/>
              <a:t>          </a:t>
            </a:r>
            <a:r>
              <a:rPr lang="en-US" dirty="0"/>
              <a:t>    who(that)   ___</a:t>
            </a:r>
            <a:r>
              <a:rPr lang="en-US" u="sng" dirty="0"/>
              <a:t>(Remainder of clause)            .</a:t>
            </a:r>
            <a:r>
              <a:rPr lang="en-US" dirty="0"/>
              <a:t>      </a:t>
            </a:r>
            <a:r>
              <a:rPr lang="en-US" u="sng" dirty="0"/>
              <a:t>   </a:t>
            </a:r>
          </a:p>
        </p:txBody>
      </p:sp>
    </p:spTree>
    <p:extLst>
      <p:ext uri="{BB962C8B-B14F-4D97-AF65-F5344CB8AC3E}">
        <p14:creationId xmlns:p14="http://schemas.microsoft.com/office/powerpoint/2010/main" val="1357172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What does the X-</a:t>
            </a:r>
            <a:r>
              <a:rPr lang="en-US" dirty="0" err="1"/>
              <a:t>qatal</a:t>
            </a:r>
            <a:r>
              <a:rPr lang="en-US" dirty="0"/>
              <a:t> do?</a:t>
            </a:r>
          </a:p>
        </p:txBody>
      </p:sp>
      <p:sp>
        <p:nvSpPr>
          <p:cNvPr id="5"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solidFill>
                  <a:srgbClr val="FF00FF"/>
                </a:solidFill>
                <a:latin typeface="SBL Hebrew" panose="02000000000000000000" pitchFamily="2" charset="-79"/>
                <a:cs typeface="SBL Hebrew" panose="02000000000000000000" pitchFamily="2" charset="-79"/>
              </a:rPr>
              <a:t>וּ</a:t>
            </a:r>
            <a:r>
              <a:rPr lang="he-IL" dirty="0">
                <a:solidFill>
                  <a:srgbClr val="FF0000"/>
                </a:solidFill>
                <a:latin typeface="SBL Hebrew" panose="02000000000000000000" pitchFamily="2" charset="-79"/>
                <a:cs typeface="SBL Hebrew" panose="02000000000000000000" pitchFamily="2" charset="-79"/>
              </a:rPr>
              <a:t>לְאָדָם</a:t>
            </a:r>
            <a:r>
              <a:rPr lang="he-IL" dirty="0">
                <a:latin typeface="SBL Hebrew" panose="02000000000000000000" pitchFamily="2" charset="-79"/>
                <a:cs typeface="SBL Hebrew" panose="02000000000000000000" pitchFamily="2" charset="-79"/>
              </a:rPr>
              <a:t> </a:t>
            </a:r>
            <a:r>
              <a:rPr lang="he-IL" dirty="0">
                <a:solidFill>
                  <a:srgbClr val="0000FF"/>
                </a:solidFill>
                <a:latin typeface="SBL Hebrew" panose="02000000000000000000" pitchFamily="2" charset="-79"/>
                <a:cs typeface="SBL Hebrew" panose="02000000000000000000" pitchFamily="2" charset="-79"/>
              </a:rPr>
              <a:t>אָמַר</a:t>
            </a:r>
            <a:endParaRPr lang="en-US" dirty="0">
              <a:solidFill>
                <a:srgbClr val="0000FF"/>
              </a:solidFill>
              <a:latin typeface="SBL Hebrew" panose="02000000000000000000" pitchFamily="2" charset="-79"/>
              <a:cs typeface="SBL Hebrew" panose="02000000000000000000" pitchFamily="2" charset="-79"/>
            </a:endParaRPr>
          </a:p>
        </p:txBody>
      </p:sp>
      <p:sp>
        <p:nvSpPr>
          <p:cNvPr id="9" name="TextBox 8"/>
          <p:cNvSpPr txBox="1"/>
          <p:nvPr/>
        </p:nvSpPr>
        <p:spPr>
          <a:xfrm>
            <a:off x="381000" y="2514600"/>
            <a:ext cx="8115300" cy="369332"/>
          </a:xfrm>
          <a:prstGeom prst="rect">
            <a:avLst/>
          </a:prstGeom>
          <a:noFill/>
        </p:spPr>
        <p:txBody>
          <a:bodyPr wrap="square" rtlCol="0">
            <a:spAutoFit/>
          </a:bodyPr>
          <a:lstStyle/>
          <a:p>
            <a:r>
              <a:rPr lang="en-US" dirty="0"/>
              <a:t>In Historical Narrative the X-</a:t>
            </a:r>
            <a:r>
              <a:rPr lang="en-US" dirty="0" err="1"/>
              <a:t>qatal</a:t>
            </a:r>
            <a:r>
              <a:rPr lang="en-US" dirty="0"/>
              <a:t> does a number of things:</a:t>
            </a:r>
          </a:p>
        </p:txBody>
      </p:sp>
      <p:sp>
        <p:nvSpPr>
          <p:cNvPr id="7" name="TextBox 6"/>
          <p:cNvSpPr txBox="1"/>
          <p:nvPr/>
        </p:nvSpPr>
        <p:spPr>
          <a:xfrm>
            <a:off x="228600" y="1752600"/>
            <a:ext cx="8677275" cy="369332"/>
          </a:xfrm>
          <a:prstGeom prst="rect">
            <a:avLst/>
          </a:prstGeom>
          <a:noFill/>
          <a:ln w="12700">
            <a:noFill/>
          </a:ln>
        </p:spPr>
        <p:txBody>
          <a:bodyPr wrap="square" rtlCol="0">
            <a:spAutoFit/>
          </a:bodyPr>
          <a:lstStyle/>
          <a:p>
            <a:pPr algn="ctr"/>
            <a:r>
              <a:rPr lang="en-US" i="1" dirty="0">
                <a:solidFill>
                  <a:srgbClr val="FF00FF"/>
                </a:solidFill>
              </a:rPr>
              <a:t>And</a:t>
            </a:r>
            <a:r>
              <a:rPr lang="en-US" i="1" dirty="0"/>
              <a:t> it was </a:t>
            </a:r>
            <a:r>
              <a:rPr lang="en-US" i="1" dirty="0">
                <a:solidFill>
                  <a:srgbClr val="FF0000"/>
                </a:solidFill>
              </a:rPr>
              <a:t>to Adam </a:t>
            </a:r>
            <a:r>
              <a:rPr lang="en-US" i="1" dirty="0"/>
              <a:t>that </a:t>
            </a:r>
            <a:r>
              <a:rPr lang="en-US" i="1" dirty="0">
                <a:solidFill>
                  <a:srgbClr val="0000FF"/>
                </a:solidFill>
              </a:rPr>
              <a:t>he was a </a:t>
            </a:r>
            <a:r>
              <a:rPr lang="en-US" i="1" dirty="0" err="1">
                <a:solidFill>
                  <a:srgbClr val="0000FF"/>
                </a:solidFill>
              </a:rPr>
              <a:t>sayer</a:t>
            </a:r>
            <a:r>
              <a:rPr lang="en-US" i="1" dirty="0"/>
              <a:t>.</a:t>
            </a:r>
          </a:p>
        </p:txBody>
      </p:sp>
      <p:graphicFrame>
        <p:nvGraphicFramePr>
          <p:cNvPr id="3" name="Table 2"/>
          <p:cNvGraphicFramePr>
            <a:graphicFrameLocks noGrp="1"/>
          </p:cNvGraphicFramePr>
          <p:nvPr>
            <p:extLst>
              <p:ext uri="{D42A27DB-BD31-4B8C-83A1-F6EECF244321}">
                <p14:modId xmlns:p14="http://schemas.microsoft.com/office/powerpoint/2010/main" val="3627598924"/>
              </p:ext>
            </p:extLst>
          </p:nvPr>
        </p:nvGraphicFramePr>
        <p:xfrm>
          <a:off x="457200" y="2971800"/>
          <a:ext cx="8001000" cy="1559560"/>
        </p:xfrm>
        <a:graphic>
          <a:graphicData uri="http://schemas.openxmlformats.org/drawingml/2006/table">
            <a:tbl>
              <a:tblPr firstRow="1" bandRow="1">
                <a:tableStyleId>{5C22544A-7EE6-4342-B048-85BDC9FD1C3A}</a:tableStyleId>
              </a:tblPr>
              <a:tblGrid>
                <a:gridCol w="4000500">
                  <a:extLst>
                    <a:ext uri="{9D8B030D-6E8A-4147-A177-3AD203B41FA5}">
                      <a16:colId xmlns:a16="http://schemas.microsoft.com/office/drawing/2014/main" val="20000"/>
                    </a:ext>
                  </a:extLst>
                </a:gridCol>
                <a:gridCol w="4000500">
                  <a:extLst>
                    <a:ext uri="{9D8B030D-6E8A-4147-A177-3AD203B41FA5}">
                      <a16:colId xmlns:a16="http://schemas.microsoft.com/office/drawing/2014/main" val="20001"/>
                    </a:ext>
                  </a:extLst>
                </a:gridCol>
              </a:tblGrid>
              <a:tr h="370840">
                <a:tc>
                  <a:txBody>
                    <a:bodyPr/>
                    <a:lstStyle/>
                    <a:p>
                      <a:r>
                        <a:rPr lang="en-US" dirty="0">
                          <a:solidFill>
                            <a:schemeClr val="tx1"/>
                          </a:solidFill>
                        </a:rPr>
                        <a:t>Beginning of a discourse</a:t>
                      </a:r>
                    </a:p>
                  </a:txBody>
                  <a:tcPr/>
                </a:tc>
                <a:tc>
                  <a:txBody>
                    <a:bodyPr/>
                    <a:lstStyle/>
                    <a:p>
                      <a:r>
                        <a:rPr lang="en-US" dirty="0">
                          <a:solidFill>
                            <a:schemeClr val="tx1"/>
                          </a:solidFill>
                        </a:rPr>
                        <a:t>Middle of a discourse</a:t>
                      </a:r>
                    </a:p>
                  </a:txBody>
                  <a:tcPr/>
                </a:tc>
                <a:extLst>
                  <a:ext uri="{0D108BD9-81ED-4DB2-BD59-A6C34878D82A}">
                    <a16:rowId xmlns:a16="http://schemas.microsoft.com/office/drawing/2014/main" val="10000"/>
                  </a:ext>
                </a:extLst>
              </a:tr>
              <a:tr h="370840">
                <a:tc>
                  <a:txBody>
                    <a:bodyPr/>
                    <a:lstStyle/>
                    <a:p>
                      <a:r>
                        <a:rPr lang="en-US" dirty="0"/>
                        <a:t>a summary of what follows</a:t>
                      </a:r>
                    </a:p>
                  </a:txBody>
                  <a:tcPr/>
                </a:tc>
                <a:tc>
                  <a:txBody>
                    <a:bodyPr/>
                    <a:lstStyle/>
                    <a:p>
                      <a:r>
                        <a:rPr lang="en-US" dirty="0"/>
                        <a:t>a change in focus,</a:t>
                      </a:r>
                      <a:r>
                        <a:rPr lang="en-US" baseline="0" dirty="0"/>
                        <a:t> </a:t>
                      </a:r>
                    </a:p>
                    <a:p>
                      <a:r>
                        <a:rPr lang="en-US" baseline="0" dirty="0"/>
                        <a:t>e.g.</a:t>
                      </a:r>
                      <a:endParaRPr lang="en-US" dirty="0"/>
                    </a:p>
                    <a:p>
                      <a:r>
                        <a:rPr lang="en-US" dirty="0"/>
                        <a:t>- a switch in time</a:t>
                      </a:r>
                    </a:p>
                    <a:p>
                      <a:r>
                        <a:rPr lang="en-US" dirty="0"/>
                        <a:t>- switch of characters in a story</a:t>
                      </a:r>
                    </a:p>
                  </a:txBody>
                  <a:tcPr/>
                </a:tc>
                <a:extLst>
                  <a:ext uri="{0D108BD9-81ED-4DB2-BD59-A6C34878D82A}">
                    <a16:rowId xmlns:a16="http://schemas.microsoft.com/office/drawing/2014/main" val="10001"/>
                  </a:ext>
                </a:extLst>
              </a:tr>
            </a:tbl>
          </a:graphicData>
        </a:graphic>
      </p:graphicFrame>
      <p:sp>
        <p:nvSpPr>
          <p:cNvPr id="11" name="TextBox 10"/>
          <p:cNvSpPr txBox="1"/>
          <p:nvPr/>
        </p:nvSpPr>
        <p:spPr>
          <a:xfrm>
            <a:off x="381000" y="4953000"/>
            <a:ext cx="8115300" cy="369332"/>
          </a:xfrm>
          <a:prstGeom prst="rect">
            <a:avLst/>
          </a:prstGeom>
          <a:noFill/>
        </p:spPr>
        <p:txBody>
          <a:bodyPr wrap="square" rtlCol="0">
            <a:spAutoFit/>
          </a:bodyPr>
          <a:lstStyle/>
          <a:p>
            <a:r>
              <a:rPr lang="en-US" dirty="0"/>
              <a:t>The one word used for all these functions is </a:t>
            </a:r>
            <a:r>
              <a:rPr lang="en-US" u="sng" dirty="0" err="1"/>
              <a:t>topicalization</a:t>
            </a:r>
            <a:r>
              <a:rPr lang="en-US" dirty="0"/>
              <a:t>.</a:t>
            </a:r>
          </a:p>
        </p:txBody>
      </p:sp>
      <p:sp>
        <p:nvSpPr>
          <p:cNvPr id="12" name="TextBox 11"/>
          <p:cNvSpPr txBox="1"/>
          <p:nvPr/>
        </p:nvSpPr>
        <p:spPr>
          <a:xfrm>
            <a:off x="3086100" y="5562600"/>
            <a:ext cx="2971800" cy="369332"/>
          </a:xfrm>
          <a:prstGeom prst="rect">
            <a:avLst/>
          </a:prstGeom>
          <a:noFill/>
          <a:ln w="12700">
            <a:solidFill>
              <a:schemeClr val="tx1"/>
            </a:solidFill>
          </a:ln>
        </p:spPr>
        <p:txBody>
          <a:bodyPr wrap="square" rtlCol="0">
            <a:spAutoFit/>
          </a:bodyPr>
          <a:lstStyle/>
          <a:p>
            <a:pPr algn="ctr"/>
            <a:r>
              <a:rPr lang="en-US" dirty="0"/>
              <a:t>X-</a:t>
            </a:r>
            <a:r>
              <a:rPr lang="en-US" dirty="0" err="1"/>
              <a:t>qatal</a:t>
            </a:r>
            <a:r>
              <a:rPr lang="en-US" dirty="0"/>
              <a:t> =  </a:t>
            </a:r>
            <a:r>
              <a:rPr lang="en-US" dirty="0" err="1"/>
              <a:t>topicalization</a:t>
            </a:r>
            <a:endParaRPr lang="en-US" dirty="0"/>
          </a:p>
        </p:txBody>
      </p:sp>
    </p:spTree>
    <p:extLst>
      <p:ext uri="{BB962C8B-B14F-4D97-AF65-F5344CB8AC3E}">
        <p14:creationId xmlns:p14="http://schemas.microsoft.com/office/powerpoint/2010/main" val="4268817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What we already know</a:t>
            </a:r>
          </a:p>
        </p:txBody>
      </p:sp>
      <p:sp>
        <p:nvSpPr>
          <p:cNvPr id="5"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latin typeface="SBL Hebrew" panose="02000000000000000000" pitchFamily="2" charset="-79"/>
                <a:cs typeface="SBL Hebrew" panose="02000000000000000000" pitchFamily="2" charset="-79"/>
              </a:rPr>
              <a:t>וּלְאָדָם </a:t>
            </a:r>
            <a:r>
              <a:rPr lang="he-IL" dirty="0">
                <a:solidFill>
                  <a:srgbClr val="0000FF"/>
                </a:solidFill>
                <a:latin typeface="SBL Hebrew" panose="02000000000000000000" pitchFamily="2" charset="-79"/>
                <a:cs typeface="SBL Hebrew" panose="02000000000000000000" pitchFamily="2" charset="-79"/>
              </a:rPr>
              <a:t>אָמַר</a:t>
            </a:r>
            <a:endParaRPr lang="en-US" dirty="0">
              <a:solidFill>
                <a:srgbClr val="0000FF"/>
              </a:solidFill>
              <a:latin typeface="SBL Hebrew" panose="02000000000000000000" pitchFamily="2" charset="-79"/>
              <a:cs typeface="SBL Hebrew" panose="02000000000000000000" pitchFamily="2" charset="-79"/>
            </a:endParaRPr>
          </a:p>
        </p:txBody>
      </p:sp>
      <p:graphicFrame>
        <p:nvGraphicFramePr>
          <p:cNvPr id="6" name="Table 5"/>
          <p:cNvGraphicFramePr>
            <a:graphicFrameLocks noGrp="1"/>
          </p:cNvGraphicFramePr>
          <p:nvPr>
            <p:extLst>
              <p:ext uri="{D42A27DB-BD31-4B8C-83A1-F6EECF244321}">
                <p14:modId xmlns:p14="http://schemas.microsoft.com/office/powerpoint/2010/main" val="2478070310"/>
              </p:ext>
            </p:extLst>
          </p:nvPr>
        </p:nvGraphicFramePr>
        <p:xfrm>
          <a:off x="533400" y="2362200"/>
          <a:ext cx="8054062" cy="2057400"/>
        </p:xfrm>
        <a:graphic>
          <a:graphicData uri="http://schemas.openxmlformats.org/drawingml/2006/table">
            <a:tbl>
              <a:tblPr firstRow="1" bandRow="1">
                <a:tableStyleId>{2D5ABB26-0587-4C30-8999-92F81FD0307C}</a:tableStyleId>
              </a:tblPr>
              <a:tblGrid>
                <a:gridCol w="955993">
                  <a:extLst>
                    <a:ext uri="{9D8B030D-6E8A-4147-A177-3AD203B41FA5}">
                      <a16:colId xmlns:a16="http://schemas.microsoft.com/office/drawing/2014/main" val="20000"/>
                    </a:ext>
                  </a:extLst>
                </a:gridCol>
                <a:gridCol w="710628">
                  <a:extLst>
                    <a:ext uri="{9D8B030D-6E8A-4147-A177-3AD203B41FA5}">
                      <a16:colId xmlns:a16="http://schemas.microsoft.com/office/drawing/2014/main" val="20001"/>
                    </a:ext>
                  </a:extLst>
                </a:gridCol>
                <a:gridCol w="1271812">
                  <a:extLst>
                    <a:ext uri="{9D8B030D-6E8A-4147-A177-3AD203B41FA5}">
                      <a16:colId xmlns:a16="http://schemas.microsoft.com/office/drawing/2014/main" val="20002"/>
                    </a:ext>
                  </a:extLst>
                </a:gridCol>
                <a:gridCol w="1868184">
                  <a:extLst>
                    <a:ext uri="{9D8B030D-6E8A-4147-A177-3AD203B41FA5}">
                      <a16:colId xmlns:a16="http://schemas.microsoft.com/office/drawing/2014/main" val="20003"/>
                    </a:ext>
                  </a:extLst>
                </a:gridCol>
                <a:gridCol w="1988058">
                  <a:extLst>
                    <a:ext uri="{9D8B030D-6E8A-4147-A177-3AD203B41FA5}">
                      <a16:colId xmlns:a16="http://schemas.microsoft.com/office/drawing/2014/main" val="20004"/>
                    </a:ext>
                  </a:extLst>
                </a:gridCol>
                <a:gridCol w="1259387">
                  <a:extLst>
                    <a:ext uri="{9D8B030D-6E8A-4147-A177-3AD203B41FA5}">
                      <a16:colId xmlns:a16="http://schemas.microsoft.com/office/drawing/2014/main" val="20005"/>
                    </a:ext>
                  </a:extLst>
                </a:gridCol>
              </a:tblGrid>
              <a:tr h="1122218">
                <a:tc>
                  <a:txBody>
                    <a:bodyPr/>
                    <a:lstStyle/>
                    <a:p>
                      <a:pPr algn="ctr"/>
                      <a:r>
                        <a:rPr lang="en-US" dirty="0"/>
                        <a:t>Root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Stem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Form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Person, Gender,</a:t>
                      </a:r>
                    </a:p>
                    <a:p>
                      <a:pPr algn="ctr"/>
                      <a:r>
                        <a:rPr lang="en-US" dirty="0"/>
                        <a:t>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Function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Root</a:t>
                      </a:r>
                      <a:r>
                        <a:rPr lang="en-US" baseline="0" dirty="0"/>
                        <a:t> meaning</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935182">
                <a:tc>
                  <a:txBody>
                    <a:bodyPr/>
                    <a:lstStyle/>
                    <a:p>
                      <a:pPr algn="ctr" rtl="1"/>
                      <a:r>
                        <a:rPr lang="he-IL" sz="3200" dirty="0">
                          <a:solidFill>
                            <a:srgbClr val="0000FF"/>
                          </a:solidFill>
                          <a:latin typeface="SBL Hebrew" panose="02000000000000000000" pitchFamily="2" charset="-79"/>
                          <a:cs typeface="SBL Hebrew" panose="02000000000000000000" pitchFamily="2" charset="-79"/>
                        </a:rPr>
                        <a:t>אמר</a:t>
                      </a:r>
                      <a:endParaRPr lang="en-US" sz="3200" dirty="0">
                        <a:solidFill>
                          <a:srgbClr val="0000FF"/>
                        </a:solidFill>
                        <a:latin typeface="SBL Hebrew" panose="02000000000000000000" pitchFamily="2" charset="-79"/>
                        <a:cs typeface="SBL Hebrew" panose="02000000000000000000" pitchFamily="2" charset="-79"/>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a:solidFill>
                            <a:srgbClr val="0000FF"/>
                          </a:solidFill>
                        </a:rPr>
                        <a:t>Qal</a:t>
                      </a: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a:solidFill>
                            <a:srgbClr val="0000FF"/>
                          </a:solidFill>
                        </a:rPr>
                        <a:t>Qatal</a:t>
                      </a: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3 m 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FF0000"/>
                          </a:solidFill>
                        </a:rPr>
                        <a:t>To Be Determined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0000FF"/>
                          </a:solidFill>
                        </a:rPr>
                        <a:t>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TextBox 8"/>
          <p:cNvSpPr txBox="1"/>
          <p:nvPr/>
        </p:nvSpPr>
        <p:spPr>
          <a:xfrm>
            <a:off x="381000" y="1916668"/>
            <a:ext cx="8115300" cy="369332"/>
          </a:xfrm>
          <a:prstGeom prst="rect">
            <a:avLst/>
          </a:prstGeom>
          <a:noFill/>
        </p:spPr>
        <p:txBody>
          <a:bodyPr wrap="square" rtlCol="0">
            <a:spAutoFit/>
          </a:bodyPr>
          <a:lstStyle/>
          <a:p>
            <a:r>
              <a:rPr lang="en-US" dirty="0"/>
              <a:t>We can now identify the “function” column of our verb analysis chart from above.</a:t>
            </a:r>
            <a:endParaRPr lang="fr-CA" dirty="0"/>
          </a:p>
        </p:txBody>
      </p:sp>
    </p:spTree>
    <p:extLst>
      <p:ext uri="{BB962C8B-B14F-4D97-AF65-F5344CB8AC3E}">
        <p14:creationId xmlns:p14="http://schemas.microsoft.com/office/powerpoint/2010/main" val="872035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What we already know</a:t>
            </a:r>
          </a:p>
        </p:txBody>
      </p:sp>
      <p:sp>
        <p:nvSpPr>
          <p:cNvPr id="5"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latin typeface="SBL Hebrew" panose="02000000000000000000" pitchFamily="2" charset="-79"/>
                <a:cs typeface="SBL Hebrew" panose="02000000000000000000" pitchFamily="2" charset="-79"/>
              </a:rPr>
              <a:t>וּלְאָדָם </a:t>
            </a:r>
            <a:r>
              <a:rPr lang="he-IL" dirty="0">
                <a:solidFill>
                  <a:srgbClr val="0000FF"/>
                </a:solidFill>
                <a:latin typeface="SBL Hebrew" panose="02000000000000000000" pitchFamily="2" charset="-79"/>
                <a:cs typeface="SBL Hebrew" panose="02000000000000000000" pitchFamily="2" charset="-79"/>
              </a:rPr>
              <a:t>אָמַר</a:t>
            </a:r>
            <a:endParaRPr lang="en-US" dirty="0">
              <a:solidFill>
                <a:srgbClr val="0000FF"/>
              </a:solidFill>
              <a:latin typeface="SBL Hebrew" panose="02000000000000000000" pitchFamily="2" charset="-79"/>
              <a:cs typeface="SBL Hebrew" panose="02000000000000000000" pitchFamily="2" charset="-79"/>
            </a:endParaRPr>
          </a:p>
        </p:txBody>
      </p:sp>
      <p:graphicFrame>
        <p:nvGraphicFramePr>
          <p:cNvPr id="6" name="Table 5"/>
          <p:cNvGraphicFramePr>
            <a:graphicFrameLocks noGrp="1"/>
          </p:cNvGraphicFramePr>
          <p:nvPr>
            <p:extLst>
              <p:ext uri="{D42A27DB-BD31-4B8C-83A1-F6EECF244321}">
                <p14:modId xmlns:p14="http://schemas.microsoft.com/office/powerpoint/2010/main" val="2723701142"/>
              </p:ext>
            </p:extLst>
          </p:nvPr>
        </p:nvGraphicFramePr>
        <p:xfrm>
          <a:off x="533400" y="2362200"/>
          <a:ext cx="8054062" cy="2057400"/>
        </p:xfrm>
        <a:graphic>
          <a:graphicData uri="http://schemas.openxmlformats.org/drawingml/2006/table">
            <a:tbl>
              <a:tblPr firstRow="1" bandRow="1">
                <a:tableStyleId>{2D5ABB26-0587-4C30-8999-92F81FD0307C}</a:tableStyleId>
              </a:tblPr>
              <a:tblGrid>
                <a:gridCol w="955993">
                  <a:extLst>
                    <a:ext uri="{9D8B030D-6E8A-4147-A177-3AD203B41FA5}">
                      <a16:colId xmlns:a16="http://schemas.microsoft.com/office/drawing/2014/main" val="20000"/>
                    </a:ext>
                  </a:extLst>
                </a:gridCol>
                <a:gridCol w="710628">
                  <a:extLst>
                    <a:ext uri="{9D8B030D-6E8A-4147-A177-3AD203B41FA5}">
                      <a16:colId xmlns:a16="http://schemas.microsoft.com/office/drawing/2014/main" val="20001"/>
                    </a:ext>
                  </a:extLst>
                </a:gridCol>
                <a:gridCol w="1271812">
                  <a:extLst>
                    <a:ext uri="{9D8B030D-6E8A-4147-A177-3AD203B41FA5}">
                      <a16:colId xmlns:a16="http://schemas.microsoft.com/office/drawing/2014/main" val="20002"/>
                    </a:ext>
                  </a:extLst>
                </a:gridCol>
                <a:gridCol w="1868184">
                  <a:extLst>
                    <a:ext uri="{9D8B030D-6E8A-4147-A177-3AD203B41FA5}">
                      <a16:colId xmlns:a16="http://schemas.microsoft.com/office/drawing/2014/main" val="20003"/>
                    </a:ext>
                  </a:extLst>
                </a:gridCol>
                <a:gridCol w="1988058">
                  <a:extLst>
                    <a:ext uri="{9D8B030D-6E8A-4147-A177-3AD203B41FA5}">
                      <a16:colId xmlns:a16="http://schemas.microsoft.com/office/drawing/2014/main" val="20004"/>
                    </a:ext>
                  </a:extLst>
                </a:gridCol>
                <a:gridCol w="1259387">
                  <a:extLst>
                    <a:ext uri="{9D8B030D-6E8A-4147-A177-3AD203B41FA5}">
                      <a16:colId xmlns:a16="http://schemas.microsoft.com/office/drawing/2014/main" val="20005"/>
                    </a:ext>
                  </a:extLst>
                </a:gridCol>
              </a:tblGrid>
              <a:tr h="1122218">
                <a:tc>
                  <a:txBody>
                    <a:bodyPr/>
                    <a:lstStyle/>
                    <a:p>
                      <a:pPr algn="ctr"/>
                      <a:r>
                        <a:rPr lang="en-US" dirty="0"/>
                        <a:t>Root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Stem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Form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Person, Gender,</a:t>
                      </a:r>
                    </a:p>
                    <a:p>
                      <a:pPr algn="ctr"/>
                      <a:r>
                        <a:rPr lang="en-US" dirty="0"/>
                        <a:t>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Function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Root</a:t>
                      </a:r>
                      <a:r>
                        <a:rPr lang="en-US" baseline="0" dirty="0"/>
                        <a:t> meaning</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935182">
                <a:tc>
                  <a:txBody>
                    <a:bodyPr/>
                    <a:lstStyle/>
                    <a:p>
                      <a:pPr algn="ctr" rtl="1"/>
                      <a:r>
                        <a:rPr lang="he-IL" sz="3200" dirty="0">
                          <a:solidFill>
                            <a:srgbClr val="0000FF"/>
                          </a:solidFill>
                          <a:latin typeface="SBL Hebrew" panose="02000000000000000000" pitchFamily="2" charset="-79"/>
                          <a:cs typeface="SBL Hebrew" panose="02000000000000000000" pitchFamily="2" charset="-79"/>
                        </a:rPr>
                        <a:t>אמר</a:t>
                      </a:r>
                      <a:endParaRPr lang="en-US" sz="3200" dirty="0">
                        <a:solidFill>
                          <a:srgbClr val="0000FF"/>
                        </a:solidFill>
                        <a:latin typeface="SBL Hebrew" panose="02000000000000000000" pitchFamily="2" charset="-79"/>
                        <a:cs typeface="SBL Hebrew" panose="02000000000000000000" pitchFamily="2" charset="-79"/>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a:solidFill>
                            <a:srgbClr val="0000FF"/>
                          </a:solidFill>
                        </a:rPr>
                        <a:t>Qal</a:t>
                      </a: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a:solidFill>
                            <a:srgbClr val="0000FF"/>
                          </a:solidFill>
                        </a:rPr>
                        <a:t>Qatal</a:t>
                      </a: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3 m 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FF0000"/>
                          </a:solidFill>
                        </a:rPr>
                        <a:t>X-</a:t>
                      </a:r>
                      <a:r>
                        <a:rPr lang="en-US" dirty="0" err="1">
                          <a:solidFill>
                            <a:srgbClr val="FF0000"/>
                          </a:solidFill>
                        </a:rPr>
                        <a:t>qatal</a:t>
                      </a:r>
                      <a:r>
                        <a:rPr lang="en-US" dirty="0">
                          <a:solidFill>
                            <a:srgbClr val="FF0000"/>
                          </a:solidFill>
                        </a:rPr>
                        <a:t> =  </a:t>
                      </a:r>
                      <a:r>
                        <a:rPr lang="en-US" dirty="0" err="1">
                          <a:solidFill>
                            <a:srgbClr val="FF0000"/>
                          </a:solidFill>
                        </a:rPr>
                        <a:t>topicalization</a:t>
                      </a:r>
                      <a:endParaRPr lang="en-US"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0000FF"/>
                          </a:solidFill>
                        </a:rPr>
                        <a:t>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TextBox 8"/>
          <p:cNvSpPr txBox="1"/>
          <p:nvPr/>
        </p:nvSpPr>
        <p:spPr>
          <a:xfrm>
            <a:off x="381000" y="1916668"/>
            <a:ext cx="8115300" cy="369332"/>
          </a:xfrm>
          <a:prstGeom prst="rect">
            <a:avLst/>
          </a:prstGeom>
          <a:noFill/>
        </p:spPr>
        <p:txBody>
          <a:bodyPr wrap="square" rtlCol="0">
            <a:spAutoFit/>
          </a:bodyPr>
          <a:lstStyle/>
          <a:p>
            <a:r>
              <a:rPr lang="en-US" dirty="0"/>
              <a:t>We can now identify the “function” column of our verb analysis chart from above.</a:t>
            </a:r>
            <a:endParaRPr lang="fr-CA" dirty="0"/>
          </a:p>
        </p:txBody>
      </p:sp>
    </p:spTree>
    <p:extLst>
      <p:ext uri="{BB962C8B-B14F-4D97-AF65-F5344CB8AC3E}">
        <p14:creationId xmlns:p14="http://schemas.microsoft.com/office/powerpoint/2010/main" val="3032758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447800"/>
          </a:xfrm>
        </p:spPr>
        <p:txBody>
          <a:bodyPr>
            <a:normAutofit/>
          </a:bodyPr>
          <a:lstStyle/>
          <a:p>
            <a:r>
              <a:rPr lang="en-US" dirty="0"/>
              <a:t>Summary</a:t>
            </a:r>
            <a:br>
              <a:rPr lang="en-US" dirty="0"/>
            </a:br>
            <a:r>
              <a:rPr lang="en-US" dirty="0" err="1"/>
              <a:t>Qatal</a:t>
            </a:r>
            <a:r>
              <a:rPr lang="en-US" dirty="0"/>
              <a:t> in Historical Narrative</a:t>
            </a:r>
          </a:p>
        </p:txBody>
      </p:sp>
      <p:graphicFrame>
        <p:nvGraphicFramePr>
          <p:cNvPr id="3" name="Table 2"/>
          <p:cNvGraphicFramePr>
            <a:graphicFrameLocks noGrp="1"/>
          </p:cNvGraphicFramePr>
          <p:nvPr>
            <p:extLst>
              <p:ext uri="{D42A27DB-BD31-4B8C-83A1-F6EECF244321}">
                <p14:modId xmlns:p14="http://schemas.microsoft.com/office/powerpoint/2010/main" val="456333522"/>
              </p:ext>
            </p:extLst>
          </p:nvPr>
        </p:nvGraphicFramePr>
        <p:xfrm>
          <a:off x="228600" y="1676400"/>
          <a:ext cx="8686799" cy="4180523"/>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3733799">
                  <a:extLst>
                    <a:ext uri="{9D8B030D-6E8A-4147-A177-3AD203B41FA5}">
                      <a16:colId xmlns:a16="http://schemas.microsoft.com/office/drawing/2014/main" val="20002"/>
                    </a:ext>
                  </a:extLst>
                </a:gridCol>
              </a:tblGrid>
              <a:tr h="992561">
                <a:tc>
                  <a:txBody>
                    <a:bodyPr/>
                    <a:lstStyle/>
                    <a:p>
                      <a:pPr algn="ctr"/>
                      <a:endParaRPr lang="en-US" dirty="0">
                        <a:solidFill>
                          <a:schemeClr val="tx1"/>
                        </a:solidFill>
                      </a:endParaRPr>
                    </a:p>
                  </a:txBody>
                  <a:tcPr/>
                </a:tc>
                <a:tc>
                  <a:txBody>
                    <a:bodyPr/>
                    <a:lstStyle/>
                    <a:p>
                      <a:pPr algn="ctr"/>
                      <a:r>
                        <a:rPr lang="en-US" dirty="0">
                          <a:solidFill>
                            <a:schemeClr val="tx1"/>
                          </a:solidFill>
                        </a:rPr>
                        <a:t>QATAL</a:t>
                      </a:r>
                      <a:r>
                        <a:rPr lang="en-US" baseline="0" dirty="0">
                          <a:solidFill>
                            <a:schemeClr val="tx1"/>
                          </a:solidFill>
                        </a:rPr>
                        <a:t> IN</a:t>
                      </a:r>
                    </a:p>
                    <a:p>
                      <a:pPr algn="ctr"/>
                      <a:r>
                        <a:rPr lang="en-US" dirty="0">
                          <a:solidFill>
                            <a:schemeClr val="tx1"/>
                          </a:solidFill>
                        </a:rPr>
                        <a:t>DEPENDENT CLAUSES</a:t>
                      </a:r>
                    </a:p>
                    <a:p>
                      <a:pPr algn="ctr"/>
                      <a:r>
                        <a:rPr lang="en-US" dirty="0">
                          <a:solidFill>
                            <a:schemeClr val="tx1"/>
                          </a:solidFill>
                        </a:rPr>
                        <a:t>(Lesson</a:t>
                      </a:r>
                      <a:r>
                        <a:rPr lang="en-US" baseline="0" dirty="0">
                          <a:solidFill>
                            <a:schemeClr val="tx1"/>
                          </a:solidFill>
                        </a:rPr>
                        <a:t> 4)</a:t>
                      </a:r>
                      <a:endParaRPr lang="en-US" dirty="0">
                        <a:solidFill>
                          <a:schemeClr val="tx1"/>
                        </a:solidFill>
                      </a:endParaRPr>
                    </a:p>
                  </a:txBody>
                  <a:tcPr/>
                </a:tc>
                <a:tc>
                  <a:txBody>
                    <a:bodyPr/>
                    <a:lstStyle/>
                    <a:p>
                      <a:pPr algn="ctr"/>
                      <a:r>
                        <a:rPr lang="en-US" dirty="0">
                          <a:solidFill>
                            <a:schemeClr val="tx1"/>
                          </a:solidFill>
                        </a:rPr>
                        <a:t>QATAL IN</a:t>
                      </a:r>
                    </a:p>
                    <a:p>
                      <a:pPr algn="ctr"/>
                      <a:r>
                        <a:rPr lang="en-US" dirty="0">
                          <a:solidFill>
                            <a:schemeClr val="tx1"/>
                          </a:solidFill>
                        </a:rPr>
                        <a:t>INDEPENDENT CLAUSES</a:t>
                      </a:r>
                    </a:p>
                    <a:p>
                      <a:pPr algn="ctr"/>
                      <a:r>
                        <a:rPr lang="en-US" dirty="0">
                          <a:solidFill>
                            <a:schemeClr val="tx1"/>
                          </a:solidFill>
                        </a:rPr>
                        <a:t>(Lesson</a:t>
                      </a:r>
                      <a:r>
                        <a:rPr lang="en-US" baseline="0" dirty="0">
                          <a:solidFill>
                            <a:schemeClr val="tx1"/>
                          </a:solidFill>
                        </a:rPr>
                        <a:t> 5)</a:t>
                      </a:r>
                      <a:endParaRPr lang="en-US" dirty="0">
                        <a:solidFill>
                          <a:schemeClr val="tx1"/>
                        </a:solidFill>
                      </a:endParaRPr>
                    </a:p>
                  </a:txBody>
                  <a:tcPr/>
                </a:tc>
                <a:extLst>
                  <a:ext uri="{0D108BD9-81ED-4DB2-BD59-A6C34878D82A}">
                    <a16:rowId xmlns:a16="http://schemas.microsoft.com/office/drawing/2014/main" val="10000"/>
                  </a:ext>
                </a:extLst>
              </a:tr>
              <a:tr h="755794">
                <a:tc>
                  <a:txBody>
                    <a:bodyPr/>
                    <a:lstStyle/>
                    <a:p>
                      <a:pPr algn="l"/>
                      <a:r>
                        <a:rPr lang="en-US" sz="1800" dirty="0"/>
                        <a:t>Preceded by </a:t>
                      </a:r>
                      <a:endParaRPr lang="he-IL" sz="1800" dirty="0">
                        <a:latin typeface="SBL Hebrew" panose="02000000000000000000" pitchFamily="2" charset="-79"/>
                        <a:cs typeface="SBL Hebrew" panose="02000000000000000000" pitchFamily="2" charset="-79"/>
                      </a:endParaRPr>
                    </a:p>
                  </a:txBody>
                  <a:tcPr/>
                </a:tc>
                <a:tc>
                  <a:txBody>
                    <a:bodyPr/>
                    <a:lstStyle/>
                    <a:p>
                      <a:pPr algn="ctr"/>
                      <a:r>
                        <a:rPr lang="en-US" dirty="0"/>
                        <a:t>a relative,</a:t>
                      </a:r>
                      <a:r>
                        <a:rPr lang="en-US" baseline="0" dirty="0"/>
                        <a:t> e.g. </a:t>
                      </a:r>
                      <a:r>
                        <a:rPr lang="he-IL" dirty="0">
                          <a:latin typeface="SBL Hebrew" panose="02000000000000000000" pitchFamily="2" charset="-79"/>
                          <a:cs typeface="SBL Hebrew" panose="02000000000000000000" pitchFamily="2" charset="-79"/>
                        </a:rPr>
                        <a:t>כִּי אִם אֲשֶׁר</a:t>
                      </a:r>
                    </a:p>
                  </a:txBody>
                  <a:tcPr/>
                </a:tc>
                <a:tc>
                  <a:txBody>
                    <a:bodyPr/>
                    <a:lstStyle/>
                    <a:p>
                      <a:pPr algn="ctr"/>
                      <a:r>
                        <a:rPr lang="en-US" dirty="0"/>
                        <a:t>any other word or phrase,</a:t>
                      </a:r>
                      <a:r>
                        <a:rPr lang="en-US" baseline="0" dirty="0"/>
                        <a:t> i.e. an</a:t>
                      </a:r>
                      <a:r>
                        <a:rPr lang="en-US" dirty="0"/>
                        <a:t> “X”</a:t>
                      </a:r>
                    </a:p>
                  </a:txBody>
                  <a:tcPr/>
                </a:tc>
                <a:extLst>
                  <a:ext uri="{0D108BD9-81ED-4DB2-BD59-A6C34878D82A}">
                    <a16:rowId xmlns:a16="http://schemas.microsoft.com/office/drawing/2014/main" val="10001"/>
                  </a:ext>
                </a:extLst>
              </a:tr>
              <a:tr h="755794">
                <a:tc>
                  <a:txBody>
                    <a:bodyPr/>
                    <a:lstStyle/>
                    <a:p>
                      <a:pPr algn="l"/>
                      <a:r>
                        <a:rPr lang="en-US" sz="1800" dirty="0"/>
                        <a:t>Translate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i="1" dirty="0"/>
                        <a:t>has</a:t>
                      </a:r>
                      <a:r>
                        <a:rPr lang="en-US" dirty="0"/>
                        <a:t>, </a:t>
                      </a:r>
                      <a:r>
                        <a:rPr lang="en-US" i="1" dirty="0"/>
                        <a:t>had</a:t>
                      </a:r>
                      <a:r>
                        <a:rPr lang="en-US" dirty="0"/>
                        <a:t>, </a:t>
                      </a:r>
                      <a:r>
                        <a:rPr lang="en-US" i="1" dirty="0"/>
                        <a:t>have</a:t>
                      </a:r>
                    </a:p>
                    <a:p>
                      <a:pPr algn="ctr"/>
                      <a:endParaRPr lang="en-US" dirty="0"/>
                    </a:p>
                  </a:txBody>
                  <a:tcPr/>
                </a:tc>
                <a:tc>
                  <a:txBody>
                    <a:bodyPr/>
                    <a:lstStyle/>
                    <a:p>
                      <a:pPr algn="ctr"/>
                      <a:r>
                        <a:rPr lang="en-US" sz="1800" i="1" dirty="0"/>
                        <a:t>(And) it was</a:t>
                      </a:r>
                      <a:r>
                        <a:rPr lang="en-US" sz="1800" i="1" u="sng" dirty="0"/>
                        <a:t>     “X”      </a:t>
                      </a:r>
                      <a:r>
                        <a:rPr lang="en-US" sz="1800" i="1" u="none" dirty="0"/>
                        <a:t>who(that) ____</a:t>
                      </a:r>
                      <a:endParaRPr lang="en-US" u="none" dirty="0"/>
                    </a:p>
                  </a:txBody>
                  <a:tcPr/>
                </a:tc>
                <a:extLst>
                  <a:ext uri="{0D108BD9-81ED-4DB2-BD59-A6C34878D82A}">
                    <a16:rowId xmlns:a16="http://schemas.microsoft.com/office/drawing/2014/main" val="10002"/>
                  </a:ext>
                </a:extLst>
              </a:tr>
              <a:tr h="992561">
                <a:tc>
                  <a:txBody>
                    <a:bodyPr/>
                    <a:lstStyle/>
                    <a:p>
                      <a:pPr algn="l"/>
                      <a:r>
                        <a:rPr lang="en-US" sz="1800" dirty="0"/>
                        <a:t>“Function” </a:t>
                      </a:r>
                      <a:r>
                        <a:rPr lang="en-US" sz="1800" baseline="0" dirty="0"/>
                        <a:t>in</a:t>
                      </a:r>
                    </a:p>
                    <a:p>
                      <a:pPr algn="l"/>
                      <a:r>
                        <a:rPr lang="en-US" sz="1800" baseline="0" dirty="0"/>
                        <a:t>verb analysis chart</a:t>
                      </a:r>
                      <a:endParaRPr lang="en-US" sz="1800" dirty="0"/>
                    </a:p>
                  </a:txBody>
                  <a:tcPr/>
                </a:tc>
                <a:tc>
                  <a:txBody>
                    <a:bodyPr/>
                    <a:lstStyle/>
                    <a:p>
                      <a:pPr algn="ctr"/>
                      <a:r>
                        <a:rPr lang="en-US" dirty="0" err="1"/>
                        <a:t>Qatal</a:t>
                      </a:r>
                      <a:r>
                        <a:rPr lang="en-US" dirty="0"/>
                        <a:t> in dep. clause = </a:t>
                      </a:r>
                    </a:p>
                    <a:p>
                      <a:pPr algn="ctr"/>
                      <a:r>
                        <a:rPr lang="en-US" dirty="0"/>
                        <a:t>relative past background</a:t>
                      </a:r>
                    </a:p>
                  </a:txBody>
                  <a:tcPr/>
                </a:tc>
                <a:tc>
                  <a:txBody>
                    <a:bodyPr/>
                    <a:lstStyle/>
                    <a:p>
                      <a:pPr algn="ctr"/>
                      <a:r>
                        <a:rPr lang="en-US" dirty="0"/>
                        <a:t>X-</a:t>
                      </a:r>
                      <a:r>
                        <a:rPr lang="en-US" dirty="0" err="1"/>
                        <a:t>qatal</a:t>
                      </a:r>
                      <a:r>
                        <a:rPr lang="en-US" dirty="0"/>
                        <a:t> = </a:t>
                      </a:r>
                    </a:p>
                    <a:p>
                      <a:pPr algn="ctr"/>
                      <a:r>
                        <a:rPr lang="en-US" dirty="0" err="1"/>
                        <a:t>topicalization</a:t>
                      </a:r>
                      <a:endParaRPr lang="en-US" dirty="0"/>
                    </a:p>
                  </a:txBody>
                  <a:tcPr/>
                </a:tc>
                <a:extLst>
                  <a:ext uri="{0D108BD9-81ED-4DB2-BD59-A6C34878D82A}">
                    <a16:rowId xmlns:a16="http://schemas.microsoft.com/office/drawing/2014/main" val="10003"/>
                  </a:ext>
                </a:extLst>
              </a:tr>
              <a:tr h="683813">
                <a:tc>
                  <a:txBody>
                    <a:bodyPr/>
                    <a:lstStyle/>
                    <a:p>
                      <a:pPr algn="l"/>
                      <a:r>
                        <a:rPr lang="en-US" sz="1800" dirty="0"/>
                        <a:t>Example</a:t>
                      </a:r>
                    </a:p>
                  </a:txBody>
                  <a:tcPr/>
                </a:tc>
                <a:tc>
                  <a:txBody>
                    <a:bodyPr/>
                    <a:lstStyle/>
                    <a:p>
                      <a:pPr algn="ctr"/>
                      <a:r>
                        <a:rPr lang="he-IL" sz="1800" kern="1200" dirty="0">
                          <a:solidFill>
                            <a:schemeClr val="tx1"/>
                          </a:solidFill>
                          <a:latin typeface="SBL Hebrew" panose="02000000000000000000" pitchFamily="2" charset="-79"/>
                          <a:ea typeface="+mn-ea"/>
                          <a:cs typeface="SBL Hebrew" panose="02000000000000000000" pitchFamily="2" charset="-79"/>
                        </a:rPr>
                        <a:t>וַיִּשְׁמַע יִתְרוֹ אֵת כָּל־אֲשֶׁר </a:t>
                      </a:r>
                      <a:r>
                        <a:rPr lang="he-IL" sz="1800" kern="1200" dirty="0">
                          <a:solidFill>
                            <a:srgbClr val="0000FF"/>
                          </a:solidFill>
                          <a:latin typeface="SBL Hebrew" panose="02000000000000000000" pitchFamily="2" charset="-79"/>
                          <a:ea typeface="+mn-ea"/>
                          <a:cs typeface="SBL Hebrew" panose="02000000000000000000" pitchFamily="2" charset="-79"/>
                        </a:rPr>
                        <a:t>עָשָׂה </a:t>
                      </a:r>
                      <a:r>
                        <a:rPr lang="he-IL" sz="1800" kern="1200" dirty="0">
                          <a:solidFill>
                            <a:schemeClr val="tx1"/>
                          </a:solidFill>
                          <a:latin typeface="SBL Hebrew" panose="02000000000000000000" pitchFamily="2" charset="-79"/>
                          <a:ea typeface="+mn-ea"/>
                          <a:cs typeface="SBL Hebrew" panose="02000000000000000000" pitchFamily="2" charset="-79"/>
                        </a:rPr>
                        <a:t>אֱלֹהִים</a:t>
                      </a:r>
                      <a:endParaRPr lang="en-US" sz="1800" kern="1200" dirty="0">
                        <a:solidFill>
                          <a:schemeClr val="tx1"/>
                        </a:solidFill>
                        <a:latin typeface="SBL Hebrew" panose="02000000000000000000" pitchFamily="2" charset="-79"/>
                        <a:ea typeface="+mn-ea"/>
                        <a:cs typeface="SBL Hebrew" panose="02000000000000000000" pitchFamily="2" charset="-79"/>
                      </a:endParaRPr>
                    </a:p>
                    <a:p>
                      <a:pPr algn="ctr"/>
                      <a:r>
                        <a:rPr lang="en-US" sz="1600" kern="1200" dirty="0">
                          <a:solidFill>
                            <a:schemeClr val="dk1"/>
                          </a:solidFill>
                          <a:latin typeface="+mn-lt"/>
                          <a:ea typeface="+mn-ea"/>
                          <a:cs typeface="+mn-cs"/>
                        </a:rPr>
                        <a:t>Jethro heard</a:t>
                      </a:r>
                      <a:r>
                        <a:rPr lang="en-US" sz="1600" kern="1200" baseline="0" dirty="0">
                          <a:solidFill>
                            <a:schemeClr val="dk1"/>
                          </a:solidFill>
                          <a:latin typeface="+mn-lt"/>
                          <a:ea typeface="+mn-ea"/>
                          <a:cs typeface="+mn-cs"/>
                        </a:rPr>
                        <a:t> all which God </a:t>
                      </a:r>
                      <a:r>
                        <a:rPr lang="en-US" sz="1600" kern="1200" baseline="0" dirty="0">
                          <a:solidFill>
                            <a:srgbClr val="0000FF"/>
                          </a:solidFill>
                          <a:latin typeface="+mn-lt"/>
                          <a:ea typeface="+mn-ea"/>
                          <a:cs typeface="+mn-cs"/>
                        </a:rPr>
                        <a:t>had done</a:t>
                      </a:r>
                      <a:r>
                        <a:rPr lang="en-US" sz="1600" kern="1200" baseline="0" dirty="0">
                          <a:solidFill>
                            <a:schemeClr val="dk1"/>
                          </a:solidFill>
                          <a:latin typeface="+mn-lt"/>
                          <a:ea typeface="+mn-ea"/>
                          <a:cs typeface="+mn-cs"/>
                        </a:rPr>
                        <a:t>.</a:t>
                      </a:r>
                      <a:endParaRPr lang="he-IL" sz="1600" kern="1200" dirty="0">
                        <a:solidFill>
                          <a:schemeClr val="dk1"/>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dirty="0">
                          <a:solidFill>
                            <a:srgbClr val="FF00FF"/>
                          </a:solidFill>
                          <a:latin typeface="SBL Hebrew" panose="02000000000000000000" pitchFamily="2" charset="-79"/>
                          <a:cs typeface="SBL Hebrew" panose="02000000000000000000" pitchFamily="2" charset="-79"/>
                        </a:rPr>
                        <a:t>וּ</a:t>
                      </a:r>
                      <a:r>
                        <a:rPr lang="he-IL" dirty="0">
                          <a:solidFill>
                            <a:srgbClr val="FF0000"/>
                          </a:solidFill>
                          <a:latin typeface="SBL Hebrew" panose="02000000000000000000" pitchFamily="2" charset="-79"/>
                          <a:cs typeface="SBL Hebrew" panose="02000000000000000000" pitchFamily="2" charset="-79"/>
                        </a:rPr>
                        <a:t>לְאָדָם </a:t>
                      </a:r>
                      <a:r>
                        <a:rPr lang="he-IL" dirty="0">
                          <a:solidFill>
                            <a:srgbClr val="0000FF"/>
                          </a:solidFill>
                          <a:latin typeface="SBL Hebrew" panose="02000000000000000000" pitchFamily="2" charset="-79"/>
                          <a:cs typeface="SBL Hebrew" panose="02000000000000000000" pitchFamily="2" charset="-79"/>
                        </a:rPr>
                        <a:t>אָמַר</a:t>
                      </a:r>
                      <a:endParaRPr lang="en-US" dirty="0">
                        <a:solidFill>
                          <a:srgbClr val="0000FF"/>
                        </a:solidFill>
                        <a:latin typeface="SBL Hebrew" panose="02000000000000000000" pitchFamily="2" charset="-79"/>
                        <a:cs typeface="SBL Hebrew" panose="02000000000000000000" pitchFamily="2" charset="-79"/>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rgbClr val="FF00FF"/>
                          </a:solidFill>
                          <a:latin typeface="+mn-lt"/>
                          <a:ea typeface="+mn-ea"/>
                          <a:cs typeface="+mn-cs"/>
                        </a:rPr>
                        <a:t>And</a:t>
                      </a:r>
                      <a:r>
                        <a:rPr lang="en-US" sz="1600" kern="1200" dirty="0">
                          <a:solidFill>
                            <a:schemeClr val="dk1"/>
                          </a:solidFill>
                          <a:latin typeface="+mn-lt"/>
                          <a:ea typeface="+mn-ea"/>
                          <a:cs typeface="+mn-cs"/>
                        </a:rPr>
                        <a:t> it was </a:t>
                      </a:r>
                      <a:r>
                        <a:rPr lang="en-US" sz="1600" kern="1200" dirty="0">
                          <a:solidFill>
                            <a:srgbClr val="FF0000"/>
                          </a:solidFill>
                          <a:latin typeface="+mn-lt"/>
                          <a:ea typeface="+mn-ea"/>
                          <a:cs typeface="+mn-cs"/>
                        </a:rPr>
                        <a:t>to Adam </a:t>
                      </a:r>
                      <a:r>
                        <a:rPr lang="en-US" sz="1600" kern="1200" dirty="0">
                          <a:solidFill>
                            <a:schemeClr val="dk1"/>
                          </a:solidFill>
                          <a:latin typeface="+mn-lt"/>
                          <a:ea typeface="+mn-ea"/>
                          <a:cs typeface="+mn-cs"/>
                        </a:rPr>
                        <a:t>that </a:t>
                      </a:r>
                      <a:r>
                        <a:rPr lang="en-US" sz="1600" kern="1200" dirty="0">
                          <a:solidFill>
                            <a:srgbClr val="0000FF"/>
                          </a:solidFill>
                          <a:latin typeface="+mn-lt"/>
                          <a:ea typeface="+mn-ea"/>
                          <a:cs typeface="+mn-cs"/>
                        </a:rPr>
                        <a:t>he was a </a:t>
                      </a:r>
                      <a:r>
                        <a:rPr lang="en-US" sz="1600" kern="1200" dirty="0" err="1">
                          <a:solidFill>
                            <a:srgbClr val="0000FF"/>
                          </a:solidFill>
                          <a:latin typeface="+mn-lt"/>
                          <a:ea typeface="+mn-ea"/>
                          <a:cs typeface="+mn-cs"/>
                        </a:rPr>
                        <a:t>sayer</a:t>
                      </a:r>
                      <a:r>
                        <a:rPr lang="en-US" sz="1600" kern="1200" dirty="0">
                          <a:solidFill>
                            <a:schemeClr val="dk1"/>
                          </a:solidFill>
                          <a:latin typeface="+mn-lt"/>
                          <a:ea typeface="+mn-ea"/>
                          <a:cs typeface="+mn-cs"/>
                        </a:rPr>
                        <a:t>.</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7541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normAutofit/>
          </a:bodyPr>
          <a:lstStyle/>
          <a:p>
            <a:r>
              <a:rPr lang="en-US" dirty="0"/>
              <a:t>Summary of </a:t>
            </a:r>
            <a:r>
              <a:rPr lang="en-US" dirty="0" err="1"/>
              <a:t>Qatal</a:t>
            </a:r>
            <a:r>
              <a:rPr lang="en-US" dirty="0"/>
              <a:t> and </a:t>
            </a:r>
            <a:r>
              <a:rPr lang="en-US" dirty="0" err="1"/>
              <a:t>Wayyiqtol</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147708968"/>
              </p:ext>
            </p:extLst>
          </p:nvPr>
        </p:nvGraphicFramePr>
        <p:xfrm>
          <a:off x="76200" y="956895"/>
          <a:ext cx="8991600" cy="5539565"/>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3352800">
                  <a:extLst>
                    <a:ext uri="{9D8B030D-6E8A-4147-A177-3AD203B41FA5}">
                      <a16:colId xmlns:a16="http://schemas.microsoft.com/office/drawing/2014/main" val="20003"/>
                    </a:ext>
                  </a:extLst>
                </a:gridCol>
              </a:tblGrid>
              <a:tr h="719505">
                <a:tc>
                  <a:txBody>
                    <a:bodyPr/>
                    <a:lstStyle/>
                    <a:p>
                      <a:pPr algn="ctr"/>
                      <a:endParaRPr lang="en-US" dirty="0">
                        <a:solidFill>
                          <a:schemeClr val="tx1"/>
                        </a:solidFill>
                      </a:endParaRPr>
                    </a:p>
                  </a:txBody>
                  <a:tcPr/>
                </a:tc>
                <a:tc>
                  <a:txBody>
                    <a:bodyPr/>
                    <a:lstStyle/>
                    <a:p>
                      <a:pPr algn="ctr"/>
                      <a:r>
                        <a:rPr lang="en-US" sz="1400" dirty="0">
                          <a:solidFill>
                            <a:schemeClr val="tx1"/>
                          </a:solidFill>
                        </a:rPr>
                        <a:t>QATAL</a:t>
                      </a:r>
                      <a:r>
                        <a:rPr lang="en-US" sz="1400" baseline="0" dirty="0">
                          <a:solidFill>
                            <a:schemeClr val="tx1"/>
                          </a:solidFill>
                        </a:rPr>
                        <a:t> IN</a:t>
                      </a:r>
                    </a:p>
                    <a:p>
                      <a:pPr algn="ctr"/>
                      <a:r>
                        <a:rPr lang="en-US" sz="1400" dirty="0">
                          <a:solidFill>
                            <a:schemeClr val="tx1"/>
                          </a:solidFill>
                        </a:rPr>
                        <a:t>DEPENDENT CLAUSES</a:t>
                      </a:r>
                    </a:p>
                    <a:p>
                      <a:pPr algn="ctr"/>
                      <a:r>
                        <a:rPr lang="en-US" sz="1400" dirty="0">
                          <a:solidFill>
                            <a:schemeClr val="tx1"/>
                          </a:solidFill>
                        </a:rPr>
                        <a:t>(Lesson</a:t>
                      </a:r>
                      <a:r>
                        <a:rPr lang="en-US" sz="1400" baseline="0" dirty="0">
                          <a:solidFill>
                            <a:schemeClr val="tx1"/>
                          </a:solidFill>
                        </a:rPr>
                        <a:t> 4)</a:t>
                      </a:r>
                      <a:endParaRPr lang="en-US" sz="1400" dirty="0">
                        <a:solidFill>
                          <a:schemeClr val="tx1"/>
                        </a:solidFill>
                      </a:endParaRPr>
                    </a:p>
                  </a:txBody>
                  <a:tcPr/>
                </a:tc>
                <a:tc>
                  <a:txBody>
                    <a:bodyPr/>
                    <a:lstStyle/>
                    <a:p>
                      <a:pPr algn="ctr"/>
                      <a:r>
                        <a:rPr lang="en-US" sz="1400" dirty="0">
                          <a:solidFill>
                            <a:schemeClr val="tx1"/>
                          </a:solidFill>
                        </a:rPr>
                        <a:t>QATAL IN</a:t>
                      </a:r>
                    </a:p>
                    <a:p>
                      <a:pPr algn="ctr"/>
                      <a:r>
                        <a:rPr lang="en-US" sz="1400" dirty="0">
                          <a:solidFill>
                            <a:schemeClr val="tx1"/>
                          </a:solidFill>
                        </a:rPr>
                        <a:t>INDEPENDENT CLAUSES</a:t>
                      </a:r>
                    </a:p>
                    <a:p>
                      <a:pPr algn="ctr"/>
                      <a:r>
                        <a:rPr lang="en-US" sz="1400" dirty="0">
                          <a:solidFill>
                            <a:schemeClr val="tx1"/>
                          </a:solidFill>
                        </a:rPr>
                        <a:t>(Lesson</a:t>
                      </a:r>
                      <a:r>
                        <a:rPr lang="en-US" sz="1400" baseline="0" dirty="0">
                          <a:solidFill>
                            <a:schemeClr val="tx1"/>
                          </a:solidFill>
                        </a:rPr>
                        <a:t> 5)</a:t>
                      </a:r>
                      <a:endParaRPr lang="en-US" sz="1400" dirty="0">
                        <a:solidFill>
                          <a:schemeClr val="tx1"/>
                        </a:solidFill>
                      </a:endParaRPr>
                    </a:p>
                  </a:txBody>
                  <a:tcPr/>
                </a:tc>
                <a:tc>
                  <a:txBody>
                    <a:bodyPr/>
                    <a:lstStyle/>
                    <a:p>
                      <a:pPr algn="ctr"/>
                      <a:r>
                        <a:rPr lang="en-US" sz="1400" dirty="0">
                          <a:solidFill>
                            <a:schemeClr val="tx1"/>
                          </a:solidFill>
                        </a:rPr>
                        <a:t>WAYYIQTOL</a:t>
                      </a:r>
                    </a:p>
                    <a:p>
                      <a:pPr algn="ctr"/>
                      <a:endParaRPr lang="en-US" sz="1400" dirty="0">
                        <a:solidFill>
                          <a:schemeClr val="tx1"/>
                        </a:solidFill>
                      </a:endParaRPr>
                    </a:p>
                    <a:p>
                      <a:pPr algn="ctr"/>
                      <a:r>
                        <a:rPr lang="en-US" sz="1400" dirty="0">
                          <a:solidFill>
                            <a:schemeClr val="tx1"/>
                          </a:solidFill>
                        </a:rPr>
                        <a:t>(Lessons 1, 2, 3)</a:t>
                      </a:r>
                    </a:p>
                  </a:txBody>
                  <a:tcPr/>
                </a:tc>
                <a:extLst>
                  <a:ext uri="{0D108BD9-81ED-4DB2-BD59-A6C34878D82A}">
                    <a16:rowId xmlns:a16="http://schemas.microsoft.com/office/drawing/2014/main" val="10000"/>
                  </a:ext>
                </a:extLst>
              </a:tr>
              <a:tr h="748547">
                <a:tc>
                  <a:txBody>
                    <a:bodyPr/>
                    <a:lstStyle/>
                    <a:p>
                      <a:pPr algn="l"/>
                      <a:r>
                        <a:rPr lang="en-US" sz="1400" dirty="0"/>
                        <a:t>Preceded by </a:t>
                      </a:r>
                      <a:endParaRPr lang="he-IL" sz="1400" dirty="0">
                        <a:latin typeface="SBL Hebrew" panose="02000000000000000000" pitchFamily="2" charset="-79"/>
                        <a:cs typeface="SBL Hebrew" panose="02000000000000000000" pitchFamily="2" charset="-79"/>
                      </a:endParaRPr>
                    </a:p>
                  </a:txBody>
                  <a:tcPr/>
                </a:tc>
                <a:tc>
                  <a:txBody>
                    <a:bodyPr/>
                    <a:lstStyle/>
                    <a:p>
                      <a:pPr algn="ctr"/>
                      <a:r>
                        <a:rPr lang="en-US" sz="1400" dirty="0"/>
                        <a:t>a relative,</a:t>
                      </a:r>
                      <a:r>
                        <a:rPr lang="en-US" sz="1400" baseline="0" dirty="0"/>
                        <a:t> e.g.</a:t>
                      </a:r>
                    </a:p>
                    <a:p>
                      <a:pPr algn="ctr"/>
                      <a:r>
                        <a:rPr lang="en-US" sz="1400" baseline="0" dirty="0"/>
                        <a:t> </a:t>
                      </a:r>
                      <a:r>
                        <a:rPr lang="he-IL" sz="1400" dirty="0">
                          <a:latin typeface="SBL Hebrew" panose="02000000000000000000" pitchFamily="2" charset="-79"/>
                          <a:cs typeface="SBL Hebrew" panose="02000000000000000000" pitchFamily="2" charset="-79"/>
                        </a:rPr>
                        <a:t>כִּי אִם אֲשֶׁר</a:t>
                      </a:r>
                    </a:p>
                  </a:txBody>
                  <a:tcPr/>
                </a:tc>
                <a:tc>
                  <a:txBody>
                    <a:bodyPr/>
                    <a:lstStyle/>
                    <a:p>
                      <a:pPr algn="ctr"/>
                      <a:r>
                        <a:rPr lang="en-US" sz="1400" dirty="0"/>
                        <a:t>any other word or phrase,</a:t>
                      </a:r>
                      <a:r>
                        <a:rPr lang="en-US" sz="1400" baseline="0" dirty="0"/>
                        <a:t> i.e. an</a:t>
                      </a:r>
                      <a:r>
                        <a:rPr lang="en-US" sz="1400" dirty="0"/>
                        <a:t> “X”</a:t>
                      </a:r>
                    </a:p>
                  </a:txBody>
                  <a:tcPr/>
                </a:tc>
                <a:tc>
                  <a:txBody>
                    <a:bodyPr/>
                    <a:lstStyle/>
                    <a:p>
                      <a:pPr algn="ctr"/>
                      <a:r>
                        <a:rPr lang="en-US" sz="1400" dirty="0"/>
                        <a:t>nothing</a:t>
                      </a:r>
                    </a:p>
                  </a:txBody>
                  <a:tcPr/>
                </a:tc>
                <a:extLst>
                  <a:ext uri="{0D108BD9-81ED-4DB2-BD59-A6C34878D82A}">
                    <a16:rowId xmlns:a16="http://schemas.microsoft.com/office/drawing/2014/main" val="10001"/>
                  </a:ext>
                </a:extLst>
              </a:tr>
              <a:tr h="691382">
                <a:tc>
                  <a:txBody>
                    <a:bodyPr/>
                    <a:lstStyle/>
                    <a:p>
                      <a:pPr algn="l"/>
                      <a:r>
                        <a:rPr lang="en-US" sz="1400" dirty="0"/>
                        <a:t>Translate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i="1" dirty="0"/>
                        <a:t>has</a:t>
                      </a:r>
                      <a:r>
                        <a:rPr lang="en-US" sz="1400" dirty="0"/>
                        <a:t>, </a:t>
                      </a:r>
                      <a:r>
                        <a:rPr lang="en-US" sz="1400" i="1" dirty="0"/>
                        <a:t>had</a:t>
                      </a:r>
                      <a:r>
                        <a:rPr lang="en-US" sz="1400" dirty="0"/>
                        <a:t>, </a:t>
                      </a:r>
                      <a:r>
                        <a:rPr lang="en-US" sz="1400" i="1" dirty="0"/>
                        <a:t>have</a:t>
                      </a:r>
                    </a:p>
                    <a:p>
                      <a:pPr algn="ctr"/>
                      <a:endParaRPr lang="en-US" sz="1400" dirty="0"/>
                    </a:p>
                  </a:txBody>
                  <a:tcPr/>
                </a:tc>
                <a:tc>
                  <a:txBody>
                    <a:bodyPr/>
                    <a:lstStyle/>
                    <a:p>
                      <a:pPr algn="ctr"/>
                      <a:r>
                        <a:rPr lang="en-US" sz="1400" i="1" dirty="0"/>
                        <a:t>(And) it was</a:t>
                      </a:r>
                      <a:r>
                        <a:rPr lang="en-US" sz="1400" i="1" u="sng" dirty="0"/>
                        <a:t>     “X”      </a:t>
                      </a:r>
                      <a:r>
                        <a:rPr lang="en-US" sz="1400" i="1" u="none" dirty="0"/>
                        <a:t>who(that) ____</a:t>
                      </a:r>
                      <a:endParaRPr lang="en-US" sz="1400" u="none" dirty="0"/>
                    </a:p>
                  </a:txBody>
                  <a:tcPr/>
                </a:tc>
                <a:tc>
                  <a:txBody>
                    <a:bodyPr/>
                    <a:lstStyle/>
                    <a:p>
                      <a:pPr algn="ctr"/>
                      <a:r>
                        <a:rPr lang="en-US" sz="1400" u="none" dirty="0"/>
                        <a:t>Usually as an English</a:t>
                      </a:r>
                      <a:r>
                        <a:rPr lang="en-US" sz="1400" u="none" baseline="0" dirty="0"/>
                        <a:t> past tense</a:t>
                      </a:r>
                      <a:endParaRPr lang="en-US" sz="1400" u="none" dirty="0"/>
                    </a:p>
                  </a:txBody>
                  <a:tcPr/>
                </a:tc>
                <a:extLst>
                  <a:ext uri="{0D108BD9-81ED-4DB2-BD59-A6C34878D82A}">
                    <a16:rowId xmlns:a16="http://schemas.microsoft.com/office/drawing/2014/main" val="10002"/>
                  </a:ext>
                </a:extLst>
              </a:tr>
              <a:tr h="844212">
                <a:tc>
                  <a:txBody>
                    <a:bodyPr/>
                    <a:lstStyle/>
                    <a:p>
                      <a:pPr algn="l"/>
                      <a:r>
                        <a:rPr lang="en-US" sz="1400" dirty="0"/>
                        <a:t>“Function”</a:t>
                      </a:r>
                    </a:p>
                  </a:txBody>
                  <a:tcPr/>
                </a:tc>
                <a:tc>
                  <a:txBody>
                    <a:bodyPr/>
                    <a:lstStyle/>
                    <a:p>
                      <a:pPr algn="ctr"/>
                      <a:r>
                        <a:rPr lang="en-US" sz="1400" dirty="0" err="1"/>
                        <a:t>Qatal</a:t>
                      </a:r>
                      <a:r>
                        <a:rPr lang="en-US" sz="1400" dirty="0"/>
                        <a:t> in dep. clause = </a:t>
                      </a:r>
                    </a:p>
                    <a:p>
                      <a:pPr algn="ctr"/>
                      <a:r>
                        <a:rPr lang="en-US" sz="1400" dirty="0"/>
                        <a:t>relative past background</a:t>
                      </a:r>
                    </a:p>
                  </a:txBody>
                  <a:tcPr/>
                </a:tc>
                <a:tc>
                  <a:txBody>
                    <a:bodyPr/>
                    <a:lstStyle/>
                    <a:p>
                      <a:pPr algn="ctr"/>
                      <a:r>
                        <a:rPr lang="en-US" sz="1400" dirty="0"/>
                        <a:t>X-</a:t>
                      </a:r>
                      <a:r>
                        <a:rPr lang="en-US" sz="1400" dirty="0" err="1"/>
                        <a:t>qatal</a:t>
                      </a:r>
                      <a:r>
                        <a:rPr lang="en-US" sz="1400" dirty="0"/>
                        <a:t> = </a:t>
                      </a:r>
                    </a:p>
                    <a:p>
                      <a:pPr algn="ctr"/>
                      <a:r>
                        <a:rPr lang="en-US" sz="1400" dirty="0" err="1"/>
                        <a:t>topicalization</a:t>
                      </a:r>
                      <a:endParaRPr lang="en-US" sz="1400" dirty="0"/>
                    </a:p>
                  </a:txBody>
                  <a:tcPr/>
                </a:tc>
                <a:tc>
                  <a:txBody>
                    <a:bodyPr/>
                    <a:lstStyle/>
                    <a:p>
                      <a:pPr algn="ctr"/>
                      <a:r>
                        <a:rPr lang="en-US" sz="1400" dirty="0"/>
                        <a:t>Historical narrative</a:t>
                      </a:r>
                    </a:p>
                    <a:p>
                      <a:pPr algn="ctr"/>
                      <a:r>
                        <a:rPr lang="en-US" sz="1400" dirty="0"/>
                        <a:t>Mainline</a:t>
                      </a:r>
                    </a:p>
                  </a:txBody>
                  <a:tcPr/>
                </a:tc>
                <a:extLst>
                  <a:ext uri="{0D108BD9-81ED-4DB2-BD59-A6C34878D82A}">
                    <a16:rowId xmlns:a16="http://schemas.microsoft.com/office/drawing/2014/main" val="10003"/>
                  </a:ext>
                </a:extLst>
              </a:tr>
              <a:tr h="2523904">
                <a:tc>
                  <a:txBody>
                    <a:bodyPr/>
                    <a:lstStyle/>
                    <a:p>
                      <a:pPr algn="l"/>
                      <a:r>
                        <a:rPr lang="en-US" sz="1400" dirty="0"/>
                        <a:t>Example</a:t>
                      </a:r>
                    </a:p>
                  </a:txBody>
                  <a:tcPr/>
                </a:tc>
                <a:tc>
                  <a:txBody>
                    <a:bodyPr/>
                    <a:lstStyle/>
                    <a:p>
                      <a:pPr algn="ctr"/>
                      <a:r>
                        <a:rPr lang="he-IL" sz="1400" kern="1200" dirty="0">
                          <a:solidFill>
                            <a:schemeClr val="tx1"/>
                          </a:solidFill>
                          <a:latin typeface="SBL Hebrew" panose="02000000000000000000" pitchFamily="2" charset="-79"/>
                          <a:ea typeface="+mn-ea"/>
                          <a:cs typeface="SBL Hebrew" panose="02000000000000000000" pitchFamily="2" charset="-79"/>
                        </a:rPr>
                        <a:t>וַיִּשְׁמַע יִתְרוֹ אֵת כָּל־אֲשֶׁר </a:t>
                      </a:r>
                      <a:r>
                        <a:rPr lang="he-IL" sz="1400" kern="1200" dirty="0">
                          <a:solidFill>
                            <a:srgbClr val="0000FF"/>
                          </a:solidFill>
                          <a:latin typeface="SBL Hebrew" panose="02000000000000000000" pitchFamily="2" charset="-79"/>
                          <a:ea typeface="+mn-ea"/>
                          <a:cs typeface="SBL Hebrew" panose="02000000000000000000" pitchFamily="2" charset="-79"/>
                        </a:rPr>
                        <a:t>עָשָׂה </a:t>
                      </a:r>
                      <a:r>
                        <a:rPr lang="he-IL" sz="1400" kern="1200" dirty="0">
                          <a:solidFill>
                            <a:schemeClr val="tx1"/>
                          </a:solidFill>
                          <a:latin typeface="SBL Hebrew" panose="02000000000000000000" pitchFamily="2" charset="-79"/>
                          <a:ea typeface="+mn-ea"/>
                          <a:cs typeface="SBL Hebrew" panose="02000000000000000000" pitchFamily="2" charset="-79"/>
                        </a:rPr>
                        <a:t>אֱלֹהִים</a:t>
                      </a:r>
                      <a:endParaRPr lang="en-US" sz="1400" kern="1200" dirty="0">
                        <a:solidFill>
                          <a:schemeClr val="tx1"/>
                        </a:solidFill>
                        <a:latin typeface="SBL Hebrew" panose="02000000000000000000" pitchFamily="2" charset="-79"/>
                        <a:ea typeface="+mn-ea"/>
                        <a:cs typeface="SBL Hebrew" panose="02000000000000000000" pitchFamily="2" charset="-79"/>
                      </a:endParaRPr>
                    </a:p>
                    <a:p>
                      <a:pPr algn="ctr"/>
                      <a:r>
                        <a:rPr lang="en-US" sz="1400" kern="1200" dirty="0">
                          <a:solidFill>
                            <a:schemeClr val="dk1"/>
                          </a:solidFill>
                          <a:latin typeface="+mn-lt"/>
                          <a:ea typeface="+mn-ea"/>
                          <a:cs typeface="+mn-cs"/>
                        </a:rPr>
                        <a:t>Jethro heard</a:t>
                      </a:r>
                      <a:r>
                        <a:rPr lang="en-US" sz="1400" kern="1200" baseline="0" dirty="0">
                          <a:solidFill>
                            <a:schemeClr val="dk1"/>
                          </a:solidFill>
                          <a:latin typeface="+mn-lt"/>
                          <a:ea typeface="+mn-ea"/>
                          <a:cs typeface="+mn-cs"/>
                        </a:rPr>
                        <a:t> all which God </a:t>
                      </a:r>
                      <a:r>
                        <a:rPr lang="en-US" sz="1400" kern="1200" baseline="0" dirty="0">
                          <a:solidFill>
                            <a:srgbClr val="0000FF"/>
                          </a:solidFill>
                          <a:latin typeface="+mn-lt"/>
                          <a:ea typeface="+mn-ea"/>
                          <a:cs typeface="+mn-cs"/>
                        </a:rPr>
                        <a:t>had done</a:t>
                      </a:r>
                      <a:r>
                        <a:rPr lang="en-US" sz="1400" kern="1200" baseline="0" dirty="0">
                          <a:solidFill>
                            <a:schemeClr val="dk1"/>
                          </a:solidFill>
                          <a:latin typeface="+mn-lt"/>
                          <a:ea typeface="+mn-ea"/>
                          <a:cs typeface="+mn-cs"/>
                        </a:rPr>
                        <a:t>.</a:t>
                      </a:r>
                      <a:endParaRPr lang="he-IL" sz="1400" kern="1200" dirty="0">
                        <a:solidFill>
                          <a:schemeClr val="dk1"/>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1400" dirty="0">
                          <a:solidFill>
                            <a:srgbClr val="FF00FF"/>
                          </a:solidFill>
                          <a:latin typeface="SBL Hebrew" panose="02000000000000000000" pitchFamily="2" charset="-79"/>
                          <a:cs typeface="SBL Hebrew" panose="02000000000000000000" pitchFamily="2" charset="-79"/>
                        </a:rPr>
                        <a:t>וּ</a:t>
                      </a:r>
                      <a:r>
                        <a:rPr lang="he-IL" sz="1400" dirty="0">
                          <a:solidFill>
                            <a:srgbClr val="FF0000"/>
                          </a:solidFill>
                          <a:latin typeface="SBL Hebrew" panose="02000000000000000000" pitchFamily="2" charset="-79"/>
                          <a:cs typeface="SBL Hebrew" panose="02000000000000000000" pitchFamily="2" charset="-79"/>
                        </a:rPr>
                        <a:t>לְאָדָם </a:t>
                      </a:r>
                      <a:r>
                        <a:rPr lang="he-IL" sz="1400" dirty="0">
                          <a:solidFill>
                            <a:srgbClr val="0000FF"/>
                          </a:solidFill>
                          <a:latin typeface="SBL Hebrew" panose="02000000000000000000" pitchFamily="2" charset="-79"/>
                          <a:cs typeface="SBL Hebrew" panose="02000000000000000000" pitchFamily="2" charset="-79"/>
                        </a:rPr>
                        <a:t>אָמַר</a:t>
                      </a:r>
                      <a:endParaRPr lang="en-US" sz="1400" dirty="0">
                        <a:solidFill>
                          <a:srgbClr val="0000FF"/>
                        </a:solidFill>
                        <a:latin typeface="SBL Hebrew" panose="02000000000000000000" pitchFamily="2" charset="-79"/>
                        <a:cs typeface="SBL Hebrew" panose="02000000000000000000" pitchFamily="2" charset="-79"/>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rgbClr val="FF00FF"/>
                          </a:solidFill>
                          <a:latin typeface="+mn-lt"/>
                          <a:ea typeface="+mn-ea"/>
                          <a:cs typeface="+mn-cs"/>
                        </a:rPr>
                        <a:t>And</a:t>
                      </a:r>
                      <a:r>
                        <a:rPr lang="en-US" sz="1400" kern="1200" dirty="0">
                          <a:solidFill>
                            <a:schemeClr val="dk1"/>
                          </a:solidFill>
                          <a:latin typeface="+mn-lt"/>
                          <a:ea typeface="+mn-ea"/>
                          <a:cs typeface="+mn-cs"/>
                        </a:rPr>
                        <a:t> it was </a:t>
                      </a:r>
                      <a:r>
                        <a:rPr lang="en-US" sz="1400" kern="1200" dirty="0">
                          <a:solidFill>
                            <a:srgbClr val="FF0000"/>
                          </a:solidFill>
                          <a:latin typeface="+mn-lt"/>
                          <a:ea typeface="+mn-ea"/>
                          <a:cs typeface="+mn-cs"/>
                        </a:rPr>
                        <a:t>to Adam </a:t>
                      </a:r>
                      <a:r>
                        <a:rPr lang="en-US" sz="1400" kern="1200" dirty="0">
                          <a:solidFill>
                            <a:schemeClr val="dk1"/>
                          </a:solidFill>
                          <a:latin typeface="+mn-lt"/>
                          <a:ea typeface="+mn-ea"/>
                          <a:cs typeface="+mn-cs"/>
                        </a:rPr>
                        <a:t>that </a:t>
                      </a:r>
                      <a:r>
                        <a:rPr lang="en-US" sz="1400" kern="1200" dirty="0">
                          <a:solidFill>
                            <a:srgbClr val="0000FF"/>
                          </a:solidFill>
                          <a:latin typeface="+mn-lt"/>
                          <a:ea typeface="+mn-ea"/>
                          <a:cs typeface="+mn-cs"/>
                        </a:rPr>
                        <a:t>he was a </a:t>
                      </a:r>
                      <a:r>
                        <a:rPr lang="en-US" sz="1400" kern="1200" dirty="0" err="1">
                          <a:solidFill>
                            <a:srgbClr val="0000FF"/>
                          </a:solidFill>
                          <a:latin typeface="+mn-lt"/>
                          <a:ea typeface="+mn-ea"/>
                          <a:cs typeface="+mn-cs"/>
                        </a:rPr>
                        <a:t>sayer</a:t>
                      </a:r>
                      <a:r>
                        <a:rPr lang="en-US" sz="1400" kern="1200" dirty="0">
                          <a:solidFill>
                            <a:schemeClr val="dk1"/>
                          </a:solidFill>
                          <a:latin typeface="+mn-lt"/>
                          <a:ea typeface="+mn-ea"/>
                          <a:cs typeface="+mn-cs"/>
                        </a:rPr>
                        <a:t>.</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1400" kern="1200" dirty="0">
                          <a:solidFill>
                            <a:srgbClr val="7030A0"/>
                          </a:solidFill>
                          <a:latin typeface="SBL Hebrew" panose="02000000000000000000" pitchFamily="2" charset="-79"/>
                          <a:ea typeface="+mn-ea"/>
                          <a:cs typeface="SBL Hebrew" panose="02000000000000000000" pitchFamily="2" charset="-79"/>
                        </a:rPr>
                        <a:t>וַיֹּ֫אמֶר</a:t>
                      </a:r>
                      <a:r>
                        <a:rPr lang="he-IL" sz="1400" kern="1200" dirty="0">
                          <a:solidFill>
                            <a:schemeClr val="dk1"/>
                          </a:solidFill>
                          <a:latin typeface="SBL Hebrew" panose="02000000000000000000" pitchFamily="2" charset="-79"/>
                          <a:ea typeface="+mn-ea"/>
                          <a:cs typeface="SBL Hebrew" panose="02000000000000000000" pitchFamily="2" charset="-79"/>
                        </a:rPr>
                        <a:t> יהוה</a:t>
                      </a:r>
                      <a:endParaRPr lang="en-US" sz="1400" kern="1200" dirty="0">
                        <a:solidFill>
                          <a:schemeClr val="dk1"/>
                        </a:solidFill>
                        <a:latin typeface="SBL Hebrew" panose="02000000000000000000" pitchFamily="2" charset="-79"/>
                        <a:ea typeface="+mn-ea"/>
                        <a:cs typeface="SBL Hebrew" panose="02000000000000000000" pitchFamily="2" charset="-79"/>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YHWH </a:t>
                      </a:r>
                      <a:r>
                        <a:rPr lang="en-US" sz="1400" kern="1200" dirty="0">
                          <a:solidFill>
                            <a:srgbClr val="7030A0"/>
                          </a:solidFill>
                          <a:latin typeface="+mn-lt"/>
                          <a:ea typeface="+mn-ea"/>
                          <a:cs typeface="+mn-cs"/>
                        </a:rPr>
                        <a:t>said</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1400" kern="1200" dirty="0">
                          <a:solidFill>
                            <a:srgbClr val="7030A0"/>
                          </a:solidFill>
                          <a:latin typeface="SBL Hebrew" panose="02000000000000000000" pitchFamily="2" charset="-79"/>
                          <a:ea typeface="+mn-ea"/>
                          <a:cs typeface="SBL Hebrew" panose="02000000000000000000" pitchFamily="2" charset="-79"/>
                        </a:rPr>
                        <a:t>וַיְּדַבֵּר</a:t>
                      </a:r>
                      <a:r>
                        <a:rPr lang="he-IL" sz="1400" kern="1200" dirty="0">
                          <a:solidFill>
                            <a:schemeClr val="dk1"/>
                          </a:solidFill>
                          <a:latin typeface="SBL Hebrew" panose="02000000000000000000" pitchFamily="2" charset="-79"/>
                          <a:ea typeface="+mn-ea"/>
                          <a:cs typeface="SBL Hebrew" panose="02000000000000000000" pitchFamily="2" charset="-79"/>
                        </a:rPr>
                        <a:t> אֱלֹהִים אֶל־מֹשֶׁה </a:t>
                      </a:r>
                      <a:r>
                        <a:rPr lang="he-IL" sz="1400" kern="1200" dirty="0">
                          <a:solidFill>
                            <a:srgbClr val="7030A0"/>
                          </a:solidFill>
                          <a:latin typeface="SBL Hebrew" panose="02000000000000000000" pitchFamily="2" charset="-79"/>
                          <a:ea typeface="+mn-ea"/>
                          <a:cs typeface="SBL Hebrew" panose="02000000000000000000" pitchFamily="2" charset="-79"/>
                        </a:rPr>
                        <a:t>וַיֹּ֫אמֶר</a:t>
                      </a:r>
                      <a:r>
                        <a:rPr lang="he-IL" sz="1400" kern="1200" dirty="0">
                          <a:solidFill>
                            <a:schemeClr val="dk1"/>
                          </a:solidFill>
                          <a:latin typeface="SBL Hebrew" panose="02000000000000000000" pitchFamily="2" charset="-79"/>
                          <a:ea typeface="+mn-ea"/>
                          <a:cs typeface="SBL Hebrew" panose="02000000000000000000" pitchFamily="2" charset="-79"/>
                        </a:rPr>
                        <a:t> אֵלָיו אֲנִי יהוה</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God </a:t>
                      </a:r>
                      <a:r>
                        <a:rPr lang="en-US" sz="1400" kern="1200" dirty="0">
                          <a:solidFill>
                            <a:srgbClr val="7030A0"/>
                          </a:solidFill>
                          <a:latin typeface="+mn-lt"/>
                          <a:ea typeface="+mn-ea"/>
                          <a:cs typeface="+mn-cs"/>
                        </a:rPr>
                        <a:t>spoke</a:t>
                      </a:r>
                      <a:r>
                        <a:rPr lang="en-US" sz="1400" kern="1200" dirty="0">
                          <a:solidFill>
                            <a:schemeClr val="dk1"/>
                          </a:solidFill>
                          <a:latin typeface="+mn-lt"/>
                          <a:ea typeface="+mn-ea"/>
                          <a:cs typeface="+mn-cs"/>
                        </a:rPr>
                        <a:t> to Moses</a:t>
                      </a:r>
                      <a:r>
                        <a:rPr lang="en-US" sz="1400" kern="1200" baseline="0" dirty="0">
                          <a:solidFill>
                            <a:schemeClr val="dk1"/>
                          </a:solidFill>
                          <a:latin typeface="+mn-lt"/>
                          <a:ea typeface="+mn-ea"/>
                          <a:cs typeface="+mn-cs"/>
                        </a:rPr>
                        <a:t> and </a:t>
                      </a:r>
                      <a:r>
                        <a:rPr lang="en-US" sz="1400" kern="1200" baseline="0" dirty="0">
                          <a:solidFill>
                            <a:srgbClr val="7030A0"/>
                          </a:solidFill>
                          <a:latin typeface="+mn-lt"/>
                          <a:ea typeface="+mn-ea"/>
                          <a:cs typeface="+mn-cs"/>
                        </a:rPr>
                        <a:t>said</a:t>
                      </a:r>
                      <a:r>
                        <a:rPr lang="en-US" sz="1400" kern="1200" baseline="0" dirty="0">
                          <a:solidFill>
                            <a:schemeClr val="dk1"/>
                          </a:solidFill>
                          <a:latin typeface="+mn-lt"/>
                          <a:ea typeface="+mn-ea"/>
                          <a:cs typeface="+mn-cs"/>
                        </a:rPr>
                        <a:t> to him, “I am YHWH”</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1400" kern="1200" dirty="0">
                          <a:solidFill>
                            <a:srgbClr val="7030A0"/>
                          </a:solidFill>
                          <a:latin typeface="SBL Hebrew" panose="02000000000000000000" pitchFamily="2" charset="-79"/>
                          <a:ea typeface="+mn-ea"/>
                          <a:cs typeface="SBL Hebrew" panose="02000000000000000000" pitchFamily="2" charset="-79"/>
                        </a:rPr>
                        <a:t>וַיֵּ֫לֶךְ</a:t>
                      </a:r>
                      <a:r>
                        <a:rPr lang="he-IL" sz="1400" kern="1200" dirty="0">
                          <a:solidFill>
                            <a:schemeClr val="dk1"/>
                          </a:solidFill>
                          <a:latin typeface="SBL Hebrew" panose="02000000000000000000" pitchFamily="2" charset="-79"/>
                          <a:ea typeface="+mn-ea"/>
                          <a:cs typeface="SBL Hebrew" panose="02000000000000000000" pitchFamily="2" charset="-79"/>
                        </a:rPr>
                        <a:t> מֹשֶׁה </a:t>
                      </a:r>
                      <a:r>
                        <a:rPr lang="he-IL" sz="1400" kern="1200" dirty="0">
                          <a:solidFill>
                            <a:srgbClr val="7030A0"/>
                          </a:solidFill>
                          <a:latin typeface="SBL Hebrew" panose="02000000000000000000" pitchFamily="2" charset="-79"/>
                          <a:ea typeface="+mn-ea"/>
                          <a:cs typeface="SBL Hebrew" panose="02000000000000000000" pitchFamily="2" charset="-79"/>
                        </a:rPr>
                        <a:t>וַיְדַבֵּר</a:t>
                      </a:r>
                      <a:r>
                        <a:rPr lang="he-IL" sz="1400" kern="1200" dirty="0">
                          <a:solidFill>
                            <a:schemeClr val="dk1"/>
                          </a:solidFill>
                          <a:latin typeface="SBL Hebrew" panose="02000000000000000000" pitchFamily="2" charset="-79"/>
                          <a:ea typeface="+mn-ea"/>
                          <a:cs typeface="SBL Hebrew" panose="02000000000000000000" pitchFamily="2" charset="-79"/>
                        </a:rPr>
                        <a:t> אֶת־הַדְּבָרִים אֶל־כָּל־יִשְׂרָאֵל</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Moses </a:t>
                      </a:r>
                      <a:r>
                        <a:rPr lang="en-US" sz="1400" kern="1200" dirty="0">
                          <a:solidFill>
                            <a:srgbClr val="7030A0"/>
                          </a:solidFill>
                          <a:latin typeface="+mn-lt"/>
                          <a:ea typeface="+mn-ea"/>
                          <a:cs typeface="+mn-cs"/>
                        </a:rPr>
                        <a:t>went</a:t>
                      </a:r>
                      <a:r>
                        <a:rPr lang="en-US" sz="1400" kern="1200" dirty="0">
                          <a:solidFill>
                            <a:schemeClr val="dk1"/>
                          </a:solidFill>
                          <a:latin typeface="+mn-lt"/>
                          <a:ea typeface="+mn-ea"/>
                          <a:cs typeface="+mn-cs"/>
                        </a:rPr>
                        <a:t> and </a:t>
                      </a:r>
                      <a:r>
                        <a:rPr lang="en-US" sz="1400" kern="1200" dirty="0">
                          <a:solidFill>
                            <a:srgbClr val="7030A0"/>
                          </a:solidFill>
                          <a:latin typeface="+mn-lt"/>
                          <a:ea typeface="+mn-ea"/>
                          <a:cs typeface="+mn-cs"/>
                        </a:rPr>
                        <a:t>spoke</a:t>
                      </a:r>
                      <a:r>
                        <a:rPr lang="en-US" sz="1400" kern="1200" dirty="0">
                          <a:solidFill>
                            <a:schemeClr val="dk1"/>
                          </a:solidFill>
                          <a:latin typeface="+mn-lt"/>
                          <a:ea typeface="+mn-ea"/>
                          <a:cs typeface="+mn-cs"/>
                        </a:rPr>
                        <a:t> the words</a:t>
                      </a:r>
                      <a:r>
                        <a:rPr lang="en-US" sz="1400" kern="1200" baseline="0" dirty="0">
                          <a:solidFill>
                            <a:schemeClr val="dk1"/>
                          </a:solidFill>
                          <a:latin typeface="+mn-lt"/>
                          <a:ea typeface="+mn-ea"/>
                          <a:cs typeface="+mn-cs"/>
                        </a:rPr>
                        <a:t> to all Israel</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07893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Concerning English Bibles</a:t>
            </a:r>
          </a:p>
        </p:txBody>
      </p:sp>
      <p:sp>
        <p:nvSpPr>
          <p:cNvPr id="4" name="Content Placeholder 3"/>
          <p:cNvSpPr>
            <a:spLocks noGrp="1"/>
          </p:cNvSpPr>
          <p:nvPr>
            <p:ph idx="1"/>
          </p:nvPr>
        </p:nvSpPr>
        <p:spPr>
          <a:xfrm>
            <a:off x="457200" y="1371600"/>
            <a:ext cx="8229600" cy="4754563"/>
          </a:xfrm>
        </p:spPr>
        <p:txBody>
          <a:bodyPr>
            <a:normAutofit fontScale="85000" lnSpcReduction="10000"/>
          </a:bodyPr>
          <a:lstStyle/>
          <a:p>
            <a:pPr marL="0" indent="0">
              <a:buNone/>
            </a:pPr>
            <a:r>
              <a:rPr lang="en-US" dirty="0"/>
              <a:t>Most English translations generally ignore the difference between the </a:t>
            </a:r>
            <a:r>
              <a:rPr lang="en-US" dirty="0" err="1"/>
              <a:t>qatal</a:t>
            </a:r>
            <a:r>
              <a:rPr lang="en-US" dirty="0"/>
              <a:t> and the </a:t>
            </a:r>
            <a:r>
              <a:rPr lang="en-US" dirty="0" err="1"/>
              <a:t>wayyiqtol</a:t>
            </a:r>
            <a:r>
              <a:rPr lang="en-US" dirty="0"/>
              <a:t> verb forms. </a:t>
            </a:r>
          </a:p>
          <a:p>
            <a:r>
              <a:rPr lang="en-US" dirty="0"/>
              <a:t>Genesis 1:1 is a </a:t>
            </a:r>
            <a:r>
              <a:rPr lang="en-US" dirty="0" err="1">
                <a:solidFill>
                  <a:srgbClr val="0000FF"/>
                </a:solidFill>
              </a:rPr>
              <a:t>qatal</a:t>
            </a:r>
            <a:r>
              <a:rPr lang="en-US" dirty="0">
                <a:solidFill>
                  <a:srgbClr val="0000FF"/>
                </a:solidFill>
              </a:rPr>
              <a:t> </a:t>
            </a:r>
            <a:r>
              <a:rPr lang="en-US" dirty="0"/>
              <a:t>verb form, and translators generally use a simple past translation: “In the beginning God created.” </a:t>
            </a:r>
          </a:p>
          <a:p>
            <a:r>
              <a:rPr lang="en-US" dirty="0"/>
              <a:t>Genesis 1:3 is a </a:t>
            </a:r>
            <a:r>
              <a:rPr lang="en-US" dirty="0" err="1">
                <a:solidFill>
                  <a:srgbClr val="FF0000"/>
                </a:solidFill>
              </a:rPr>
              <a:t>wayyiqtol</a:t>
            </a:r>
            <a:r>
              <a:rPr lang="en-US" dirty="0">
                <a:solidFill>
                  <a:srgbClr val="FF0000"/>
                </a:solidFill>
              </a:rPr>
              <a:t> </a:t>
            </a:r>
            <a:r>
              <a:rPr lang="en-US" dirty="0"/>
              <a:t>verb form, and translators use simple past once again: “And God said …” </a:t>
            </a:r>
          </a:p>
          <a:p>
            <a:r>
              <a:rPr lang="en-US" dirty="0"/>
              <a:t>This book, on the other hand, suggests trying to capture the difference in meaning between the </a:t>
            </a:r>
            <a:r>
              <a:rPr lang="en-US" dirty="0" err="1"/>
              <a:t>qatal</a:t>
            </a:r>
            <a:r>
              <a:rPr lang="en-US" dirty="0"/>
              <a:t> and </a:t>
            </a:r>
            <a:r>
              <a:rPr lang="en-US" dirty="0" err="1"/>
              <a:t>wayyiqtol</a:t>
            </a:r>
            <a:r>
              <a:rPr lang="en-US" dirty="0"/>
              <a:t> verb forms: “It was in the beginning that God </a:t>
            </a:r>
            <a:r>
              <a:rPr lang="en-US" dirty="0">
                <a:solidFill>
                  <a:srgbClr val="0000FF"/>
                </a:solidFill>
              </a:rPr>
              <a:t>was creator </a:t>
            </a:r>
            <a:r>
              <a:rPr lang="en-US" dirty="0"/>
              <a:t>… And then God </a:t>
            </a:r>
            <a:r>
              <a:rPr lang="en-US" dirty="0">
                <a:solidFill>
                  <a:srgbClr val="FF0000"/>
                </a:solidFill>
              </a:rPr>
              <a:t>said</a:t>
            </a:r>
            <a:r>
              <a:rPr lang="en-US" dirty="0"/>
              <a:t> …”</a:t>
            </a:r>
          </a:p>
        </p:txBody>
      </p:sp>
    </p:spTree>
    <p:extLst>
      <p:ext uri="{BB962C8B-B14F-4D97-AF65-F5344CB8AC3E}">
        <p14:creationId xmlns:p14="http://schemas.microsoft.com/office/powerpoint/2010/main" val="2181254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Concerning English Bibles</a:t>
            </a:r>
          </a:p>
        </p:txBody>
      </p:sp>
      <p:sp>
        <p:nvSpPr>
          <p:cNvPr id="4" name="Content Placeholder 3"/>
          <p:cNvSpPr>
            <a:spLocks noGrp="1"/>
          </p:cNvSpPr>
          <p:nvPr>
            <p:ph idx="1"/>
          </p:nvPr>
        </p:nvSpPr>
        <p:spPr>
          <a:xfrm>
            <a:off x="457200" y="1371601"/>
            <a:ext cx="8229600" cy="2057400"/>
          </a:xfrm>
        </p:spPr>
        <p:txBody>
          <a:bodyPr>
            <a:normAutofit/>
          </a:bodyPr>
          <a:lstStyle/>
          <a:p>
            <a:pPr marL="0" indent="0">
              <a:buNone/>
            </a:pPr>
            <a:r>
              <a:rPr lang="en-US" sz="2600" dirty="0"/>
              <a:t>The reason we are learning Biblical Hebrew is not to once again translate the Hebrew Bible. Many excellent translations already exist. Rather, we are trying to better understand the nuance of the original language.</a:t>
            </a:r>
          </a:p>
        </p:txBody>
      </p:sp>
    </p:spTree>
    <p:extLst>
      <p:ext uri="{BB962C8B-B14F-4D97-AF65-F5344CB8AC3E}">
        <p14:creationId xmlns:p14="http://schemas.microsoft.com/office/powerpoint/2010/main" val="2426243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Goal</a:t>
            </a:r>
          </a:p>
        </p:txBody>
      </p:sp>
      <p:sp>
        <p:nvSpPr>
          <p:cNvPr id="4" name="Content Placeholder 3"/>
          <p:cNvSpPr>
            <a:spLocks noGrp="1"/>
          </p:cNvSpPr>
          <p:nvPr>
            <p:ph idx="1"/>
          </p:nvPr>
        </p:nvSpPr>
        <p:spPr/>
        <p:txBody>
          <a:bodyPr/>
          <a:lstStyle/>
          <a:p>
            <a:r>
              <a:rPr lang="en-US" dirty="0"/>
              <a:t>Identify and read the </a:t>
            </a:r>
            <a:r>
              <a:rPr lang="en-US" dirty="0">
                <a:solidFill>
                  <a:srgbClr val="0000FF"/>
                </a:solidFill>
              </a:rPr>
              <a:t>X-</a:t>
            </a:r>
            <a:r>
              <a:rPr lang="en-US" dirty="0" err="1">
                <a:solidFill>
                  <a:srgbClr val="0000FF"/>
                </a:solidFill>
              </a:rPr>
              <a:t>qatal</a:t>
            </a:r>
            <a:r>
              <a:rPr lang="en-US" dirty="0">
                <a:solidFill>
                  <a:srgbClr val="0000FF"/>
                </a:solidFill>
              </a:rPr>
              <a:t> </a:t>
            </a:r>
            <a:r>
              <a:rPr lang="en-US" dirty="0"/>
              <a:t>construction.</a:t>
            </a:r>
          </a:p>
        </p:txBody>
      </p:sp>
    </p:spTree>
    <p:extLst>
      <p:ext uri="{BB962C8B-B14F-4D97-AF65-F5344CB8AC3E}">
        <p14:creationId xmlns:p14="http://schemas.microsoft.com/office/powerpoint/2010/main" val="4252881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What we already know</a:t>
            </a:r>
          </a:p>
        </p:txBody>
      </p:sp>
      <p:sp>
        <p:nvSpPr>
          <p:cNvPr id="5"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latin typeface="SBL Hebrew" panose="02000000000000000000" pitchFamily="2" charset="-79"/>
                <a:cs typeface="SBL Hebrew" panose="02000000000000000000" pitchFamily="2" charset="-79"/>
              </a:rPr>
              <a:t>וּלְאָדָם אָמַר</a:t>
            </a:r>
            <a:endParaRPr lang="en-US" dirty="0">
              <a:latin typeface="SBL Hebrew" panose="02000000000000000000" pitchFamily="2" charset="-79"/>
              <a:cs typeface="SBL Hebrew" panose="02000000000000000000" pitchFamily="2" charset="-79"/>
            </a:endParaRPr>
          </a:p>
        </p:txBody>
      </p:sp>
      <p:graphicFrame>
        <p:nvGraphicFramePr>
          <p:cNvPr id="6" name="Table 5"/>
          <p:cNvGraphicFramePr>
            <a:graphicFrameLocks noGrp="1"/>
          </p:cNvGraphicFramePr>
          <p:nvPr>
            <p:extLst>
              <p:ext uri="{D42A27DB-BD31-4B8C-83A1-F6EECF244321}">
                <p14:modId xmlns:p14="http://schemas.microsoft.com/office/powerpoint/2010/main" val="1770447718"/>
              </p:ext>
            </p:extLst>
          </p:nvPr>
        </p:nvGraphicFramePr>
        <p:xfrm>
          <a:off x="533400" y="2362200"/>
          <a:ext cx="8054062" cy="2057400"/>
        </p:xfrm>
        <a:graphic>
          <a:graphicData uri="http://schemas.openxmlformats.org/drawingml/2006/table">
            <a:tbl>
              <a:tblPr firstRow="1" bandRow="1">
                <a:tableStyleId>{2D5ABB26-0587-4C30-8999-92F81FD0307C}</a:tableStyleId>
              </a:tblPr>
              <a:tblGrid>
                <a:gridCol w="955993">
                  <a:extLst>
                    <a:ext uri="{9D8B030D-6E8A-4147-A177-3AD203B41FA5}">
                      <a16:colId xmlns:a16="http://schemas.microsoft.com/office/drawing/2014/main" val="20000"/>
                    </a:ext>
                  </a:extLst>
                </a:gridCol>
                <a:gridCol w="710628">
                  <a:extLst>
                    <a:ext uri="{9D8B030D-6E8A-4147-A177-3AD203B41FA5}">
                      <a16:colId xmlns:a16="http://schemas.microsoft.com/office/drawing/2014/main" val="20001"/>
                    </a:ext>
                  </a:extLst>
                </a:gridCol>
                <a:gridCol w="1271812">
                  <a:extLst>
                    <a:ext uri="{9D8B030D-6E8A-4147-A177-3AD203B41FA5}">
                      <a16:colId xmlns:a16="http://schemas.microsoft.com/office/drawing/2014/main" val="20002"/>
                    </a:ext>
                  </a:extLst>
                </a:gridCol>
                <a:gridCol w="1868184">
                  <a:extLst>
                    <a:ext uri="{9D8B030D-6E8A-4147-A177-3AD203B41FA5}">
                      <a16:colId xmlns:a16="http://schemas.microsoft.com/office/drawing/2014/main" val="20003"/>
                    </a:ext>
                  </a:extLst>
                </a:gridCol>
                <a:gridCol w="1988058">
                  <a:extLst>
                    <a:ext uri="{9D8B030D-6E8A-4147-A177-3AD203B41FA5}">
                      <a16:colId xmlns:a16="http://schemas.microsoft.com/office/drawing/2014/main" val="20004"/>
                    </a:ext>
                  </a:extLst>
                </a:gridCol>
                <a:gridCol w="1259387">
                  <a:extLst>
                    <a:ext uri="{9D8B030D-6E8A-4147-A177-3AD203B41FA5}">
                      <a16:colId xmlns:a16="http://schemas.microsoft.com/office/drawing/2014/main" val="20005"/>
                    </a:ext>
                  </a:extLst>
                </a:gridCol>
              </a:tblGrid>
              <a:tr h="1122218">
                <a:tc>
                  <a:txBody>
                    <a:bodyPr/>
                    <a:lstStyle/>
                    <a:p>
                      <a:pPr algn="ctr"/>
                      <a:r>
                        <a:rPr lang="en-US" dirty="0"/>
                        <a:t>Root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Stem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Form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Person, Gender,</a:t>
                      </a:r>
                    </a:p>
                    <a:p>
                      <a:pPr algn="ctr"/>
                      <a:r>
                        <a:rPr lang="en-US" dirty="0"/>
                        <a:t>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Function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Root</a:t>
                      </a:r>
                      <a:r>
                        <a:rPr lang="en-US" baseline="0" dirty="0"/>
                        <a:t> meaning</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935182">
                <a:tc>
                  <a:txBody>
                    <a:bodyPr/>
                    <a:lstStyle/>
                    <a:p>
                      <a:pPr algn="ctr" rtl="1"/>
                      <a:endParaRPr lang="en-US" sz="3200" dirty="0">
                        <a:solidFill>
                          <a:srgbClr val="0000FF"/>
                        </a:solidFill>
                        <a:latin typeface="SBL Hebrew" panose="02000000000000000000" pitchFamily="2" charset="-79"/>
                        <a:cs typeface="SBL Hebrew" panose="02000000000000000000" pitchFamily="2" charset="-79"/>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TextBox 8"/>
          <p:cNvSpPr txBox="1"/>
          <p:nvPr/>
        </p:nvSpPr>
        <p:spPr>
          <a:xfrm>
            <a:off x="381000" y="1916668"/>
            <a:ext cx="8115300" cy="369332"/>
          </a:xfrm>
          <a:prstGeom prst="rect">
            <a:avLst/>
          </a:prstGeom>
          <a:noFill/>
        </p:spPr>
        <p:txBody>
          <a:bodyPr wrap="square" rtlCol="0">
            <a:spAutoFit/>
          </a:bodyPr>
          <a:lstStyle/>
          <a:p>
            <a:r>
              <a:rPr lang="en-US" dirty="0"/>
              <a:t>We can identify and parse the verb.</a:t>
            </a:r>
            <a:endParaRPr lang="fr-CA" dirty="0"/>
          </a:p>
        </p:txBody>
      </p:sp>
    </p:spTree>
    <p:extLst>
      <p:ext uri="{BB962C8B-B14F-4D97-AF65-F5344CB8AC3E}">
        <p14:creationId xmlns:p14="http://schemas.microsoft.com/office/powerpoint/2010/main" val="2293294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What we already know</a:t>
            </a:r>
          </a:p>
        </p:txBody>
      </p:sp>
      <p:sp>
        <p:nvSpPr>
          <p:cNvPr id="5"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latin typeface="SBL Hebrew" panose="02000000000000000000" pitchFamily="2" charset="-79"/>
                <a:cs typeface="SBL Hebrew" panose="02000000000000000000" pitchFamily="2" charset="-79"/>
              </a:rPr>
              <a:t>וּלְאָדָם </a:t>
            </a:r>
            <a:r>
              <a:rPr lang="he-IL" dirty="0">
                <a:solidFill>
                  <a:srgbClr val="0000FF"/>
                </a:solidFill>
                <a:latin typeface="SBL Hebrew" panose="02000000000000000000" pitchFamily="2" charset="-79"/>
                <a:cs typeface="SBL Hebrew" panose="02000000000000000000" pitchFamily="2" charset="-79"/>
              </a:rPr>
              <a:t>אָמַר</a:t>
            </a:r>
            <a:endParaRPr lang="en-US" dirty="0">
              <a:solidFill>
                <a:srgbClr val="0000FF"/>
              </a:solidFill>
              <a:latin typeface="SBL Hebrew" panose="02000000000000000000" pitchFamily="2" charset="-79"/>
              <a:cs typeface="SBL Hebrew" panose="02000000000000000000" pitchFamily="2" charset="-79"/>
            </a:endParaRPr>
          </a:p>
        </p:txBody>
      </p:sp>
      <p:graphicFrame>
        <p:nvGraphicFramePr>
          <p:cNvPr id="6" name="Table 5"/>
          <p:cNvGraphicFramePr>
            <a:graphicFrameLocks noGrp="1"/>
          </p:cNvGraphicFramePr>
          <p:nvPr>
            <p:extLst>
              <p:ext uri="{D42A27DB-BD31-4B8C-83A1-F6EECF244321}">
                <p14:modId xmlns:p14="http://schemas.microsoft.com/office/powerpoint/2010/main" val="1820330808"/>
              </p:ext>
            </p:extLst>
          </p:nvPr>
        </p:nvGraphicFramePr>
        <p:xfrm>
          <a:off x="533400" y="2362200"/>
          <a:ext cx="8054062" cy="2057400"/>
        </p:xfrm>
        <a:graphic>
          <a:graphicData uri="http://schemas.openxmlformats.org/drawingml/2006/table">
            <a:tbl>
              <a:tblPr firstRow="1" bandRow="1">
                <a:tableStyleId>{2D5ABB26-0587-4C30-8999-92F81FD0307C}</a:tableStyleId>
              </a:tblPr>
              <a:tblGrid>
                <a:gridCol w="955993">
                  <a:extLst>
                    <a:ext uri="{9D8B030D-6E8A-4147-A177-3AD203B41FA5}">
                      <a16:colId xmlns:a16="http://schemas.microsoft.com/office/drawing/2014/main" val="20000"/>
                    </a:ext>
                  </a:extLst>
                </a:gridCol>
                <a:gridCol w="710628">
                  <a:extLst>
                    <a:ext uri="{9D8B030D-6E8A-4147-A177-3AD203B41FA5}">
                      <a16:colId xmlns:a16="http://schemas.microsoft.com/office/drawing/2014/main" val="20001"/>
                    </a:ext>
                  </a:extLst>
                </a:gridCol>
                <a:gridCol w="1271812">
                  <a:extLst>
                    <a:ext uri="{9D8B030D-6E8A-4147-A177-3AD203B41FA5}">
                      <a16:colId xmlns:a16="http://schemas.microsoft.com/office/drawing/2014/main" val="20002"/>
                    </a:ext>
                  </a:extLst>
                </a:gridCol>
                <a:gridCol w="1868184">
                  <a:extLst>
                    <a:ext uri="{9D8B030D-6E8A-4147-A177-3AD203B41FA5}">
                      <a16:colId xmlns:a16="http://schemas.microsoft.com/office/drawing/2014/main" val="20003"/>
                    </a:ext>
                  </a:extLst>
                </a:gridCol>
                <a:gridCol w="1988058">
                  <a:extLst>
                    <a:ext uri="{9D8B030D-6E8A-4147-A177-3AD203B41FA5}">
                      <a16:colId xmlns:a16="http://schemas.microsoft.com/office/drawing/2014/main" val="20004"/>
                    </a:ext>
                  </a:extLst>
                </a:gridCol>
                <a:gridCol w="1259387">
                  <a:extLst>
                    <a:ext uri="{9D8B030D-6E8A-4147-A177-3AD203B41FA5}">
                      <a16:colId xmlns:a16="http://schemas.microsoft.com/office/drawing/2014/main" val="20005"/>
                    </a:ext>
                  </a:extLst>
                </a:gridCol>
              </a:tblGrid>
              <a:tr h="1122218">
                <a:tc>
                  <a:txBody>
                    <a:bodyPr/>
                    <a:lstStyle/>
                    <a:p>
                      <a:pPr algn="ctr"/>
                      <a:r>
                        <a:rPr lang="en-US" dirty="0"/>
                        <a:t>Root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Stem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Form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Person, Gender,</a:t>
                      </a:r>
                    </a:p>
                    <a:p>
                      <a:pPr algn="ctr"/>
                      <a:r>
                        <a:rPr lang="en-US" dirty="0"/>
                        <a:t>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Function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Root</a:t>
                      </a:r>
                      <a:r>
                        <a:rPr lang="en-US" baseline="0" dirty="0"/>
                        <a:t> meaning</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935182">
                <a:tc>
                  <a:txBody>
                    <a:bodyPr/>
                    <a:lstStyle/>
                    <a:p>
                      <a:pPr algn="ctr" rtl="1"/>
                      <a:r>
                        <a:rPr lang="he-IL" sz="3200" dirty="0">
                          <a:solidFill>
                            <a:srgbClr val="0000FF"/>
                          </a:solidFill>
                          <a:latin typeface="SBL Hebrew" panose="02000000000000000000" pitchFamily="2" charset="-79"/>
                          <a:cs typeface="SBL Hebrew" panose="02000000000000000000" pitchFamily="2" charset="-79"/>
                        </a:rPr>
                        <a:t>אמר</a:t>
                      </a:r>
                      <a:endParaRPr lang="en-US" sz="3200" dirty="0">
                        <a:solidFill>
                          <a:srgbClr val="0000FF"/>
                        </a:solidFill>
                        <a:latin typeface="SBL Hebrew" panose="02000000000000000000" pitchFamily="2" charset="-79"/>
                        <a:cs typeface="SBL Hebrew" panose="02000000000000000000" pitchFamily="2" charset="-79"/>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a:solidFill>
                            <a:srgbClr val="0000FF"/>
                          </a:solidFill>
                        </a:rPr>
                        <a:t>Qal</a:t>
                      </a: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a:solidFill>
                            <a:srgbClr val="0000FF"/>
                          </a:solidFill>
                        </a:rPr>
                        <a:t>Qatal</a:t>
                      </a:r>
                      <a:endParaRPr lang="en-US"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3 m 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FF0000"/>
                          </a:solidFill>
                        </a:rPr>
                        <a:t>To Be Determined*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0000FF"/>
                          </a:solidFill>
                        </a:rPr>
                        <a:t>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TextBox 2"/>
          <p:cNvSpPr txBox="1"/>
          <p:nvPr/>
        </p:nvSpPr>
        <p:spPr>
          <a:xfrm>
            <a:off x="419100" y="4648200"/>
            <a:ext cx="8115300" cy="1477328"/>
          </a:xfrm>
          <a:prstGeom prst="rect">
            <a:avLst/>
          </a:prstGeom>
          <a:noFill/>
        </p:spPr>
        <p:txBody>
          <a:bodyPr wrap="square" rtlCol="0">
            <a:spAutoFit/>
          </a:bodyPr>
          <a:lstStyle/>
          <a:p>
            <a:r>
              <a:rPr lang="en-US" dirty="0">
                <a:solidFill>
                  <a:srgbClr val="FF0000"/>
                </a:solidFill>
              </a:rPr>
              <a:t>* Note</a:t>
            </a:r>
          </a:p>
          <a:p>
            <a:pPr marL="285750" indent="-285750">
              <a:buFont typeface="Arial" panose="020B0604020202020204" pitchFamily="34" charset="0"/>
              <a:buChar char="•"/>
            </a:pPr>
            <a:r>
              <a:rPr lang="en-US" dirty="0">
                <a:solidFill>
                  <a:srgbClr val="FF0000"/>
                </a:solidFill>
              </a:rPr>
              <a:t>The </a:t>
            </a:r>
            <a:r>
              <a:rPr lang="en-US" dirty="0" err="1">
                <a:solidFill>
                  <a:srgbClr val="FF0000"/>
                </a:solidFill>
              </a:rPr>
              <a:t>Qatal</a:t>
            </a:r>
            <a:r>
              <a:rPr lang="en-US" dirty="0">
                <a:solidFill>
                  <a:srgbClr val="FF0000"/>
                </a:solidFill>
              </a:rPr>
              <a:t> here is NOT in a dependent clause. </a:t>
            </a:r>
          </a:p>
          <a:p>
            <a:pPr>
              <a:tabLst>
                <a:tab pos="285750" algn="l"/>
              </a:tabLst>
            </a:pPr>
            <a:r>
              <a:rPr lang="en-US" dirty="0">
                <a:solidFill>
                  <a:srgbClr val="FF0000"/>
                </a:solidFill>
              </a:rPr>
              <a:t>	(It would need to follow </a:t>
            </a:r>
            <a:r>
              <a:rPr lang="he-IL" dirty="0">
                <a:solidFill>
                  <a:srgbClr val="FF0000"/>
                </a:solidFill>
                <a:latin typeface="SBL Hebrew" panose="02000000000000000000" pitchFamily="2" charset="-79"/>
                <a:cs typeface="SBL Hebrew" panose="02000000000000000000" pitchFamily="2" charset="-79"/>
              </a:rPr>
              <a:t>אֲשֶׁר</a:t>
            </a:r>
            <a:r>
              <a:rPr lang="en-US" dirty="0">
                <a:solidFill>
                  <a:srgbClr val="FF0000"/>
                </a:solidFill>
              </a:rPr>
              <a:t>, </a:t>
            </a:r>
            <a:r>
              <a:rPr lang="he-IL" dirty="0">
                <a:solidFill>
                  <a:srgbClr val="FF0000"/>
                </a:solidFill>
                <a:latin typeface="SBL Hebrew" panose="02000000000000000000" pitchFamily="2" charset="-79"/>
                <a:cs typeface="SBL Hebrew" panose="02000000000000000000" pitchFamily="2" charset="-79"/>
              </a:rPr>
              <a:t>אִם</a:t>
            </a:r>
            <a:r>
              <a:rPr lang="fr-CA" dirty="0">
                <a:solidFill>
                  <a:srgbClr val="FF0000"/>
                </a:solidFill>
              </a:rPr>
              <a:t>, or </a:t>
            </a:r>
            <a:r>
              <a:rPr lang="he-IL" dirty="0">
                <a:solidFill>
                  <a:srgbClr val="FF0000"/>
                </a:solidFill>
                <a:latin typeface="SBL Hebrew" panose="02000000000000000000" pitchFamily="2" charset="-79"/>
                <a:cs typeface="SBL Hebrew" panose="02000000000000000000" pitchFamily="2" charset="-79"/>
              </a:rPr>
              <a:t>כִּי</a:t>
            </a:r>
            <a:r>
              <a:rPr lang="fr-CA" dirty="0">
                <a:solidFill>
                  <a:srgbClr val="FF0000"/>
                </a:solidFill>
              </a:rPr>
              <a:t> to </a:t>
            </a:r>
            <a:r>
              <a:rPr lang="fr-CA" dirty="0" err="1">
                <a:solidFill>
                  <a:srgbClr val="FF0000"/>
                </a:solidFill>
              </a:rPr>
              <a:t>be</a:t>
            </a:r>
            <a:r>
              <a:rPr lang="fr-CA" dirty="0">
                <a:solidFill>
                  <a:srgbClr val="FF0000"/>
                </a:solidFill>
              </a:rPr>
              <a:t> in a </a:t>
            </a:r>
            <a:r>
              <a:rPr lang="en-US" dirty="0">
                <a:solidFill>
                  <a:srgbClr val="FF0000"/>
                </a:solidFill>
              </a:rPr>
              <a:t>dependent </a:t>
            </a:r>
            <a:r>
              <a:rPr lang="fr-CA" dirty="0">
                <a:solidFill>
                  <a:srgbClr val="FF0000"/>
                </a:solidFill>
              </a:rPr>
              <a:t>clause.)</a:t>
            </a:r>
          </a:p>
          <a:p>
            <a:pPr marL="285750" indent="-285750">
              <a:buFont typeface="Arial" panose="020B0604020202020204" pitchFamily="34" charset="0"/>
              <a:buChar char="•"/>
              <a:tabLst>
                <a:tab pos="285750" algn="l"/>
              </a:tabLst>
            </a:pPr>
            <a:r>
              <a:rPr lang="en-US" dirty="0">
                <a:solidFill>
                  <a:srgbClr val="FF0000"/>
                </a:solidFill>
              </a:rPr>
              <a:t>Since it is not in a dependent clause, it is NOT fulfilling the function of relative past background.</a:t>
            </a:r>
            <a:endParaRPr lang="fr-CA" dirty="0">
              <a:solidFill>
                <a:srgbClr val="FF0000"/>
              </a:solidFill>
            </a:endParaRPr>
          </a:p>
        </p:txBody>
      </p:sp>
      <p:sp>
        <p:nvSpPr>
          <p:cNvPr id="9" name="TextBox 8"/>
          <p:cNvSpPr txBox="1"/>
          <p:nvPr/>
        </p:nvSpPr>
        <p:spPr>
          <a:xfrm>
            <a:off x="381000" y="1916668"/>
            <a:ext cx="8115300" cy="369332"/>
          </a:xfrm>
          <a:prstGeom prst="rect">
            <a:avLst/>
          </a:prstGeom>
          <a:noFill/>
        </p:spPr>
        <p:txBody>
          <a:bodyPr wrap="square" rtlCol="0">
            <a:spAutoFit/>
          </a:bodyPr>
          <a:lstStyle/>
          <a:p>
            <a:r>
              <a:rPr lang="en-US" dirty="0"/>
              <a:t>We can identify and parse the verb.</a:t>
            </a:r>
            <a:endParaRPr lang="fr-CA" dirty="0"/>
          </a:p>
        </p:txBody>
      </p:sp>
    </p:spTree>
    <p:extLst>
      <p:ext uri="{BB962C8B-B14F-4D97-AF65-F5344CB8AC3E}">
        <p14:creationId xmlns:p14="http://schemas.microsoft.com/office/powerpoint/2010/main" val="2263335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The significance of the </a:t>
            </a:r>
            <a:r>
              <a:rPr lang="en-US" dirty="0" err="1"/>
              <a:t>qatal</a:t>
            </a:r>
            <a:endParaRPr lang="en-US" dirty="0"/>
          </a:p>
        </p:txBody>
      </p:sp>
      <p:sp>
        <p:nvSpPr>
          <p:cNvPr id="5"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latin typeface="SBL Hebrew" panose="02000000000000000000" pitchFamily="2" charset="-79"/>
                <a:cs typeface="SBL Hebrew" panose="02000000000000000000" pitchFamily="2" charset="-79"/>
              </a:rPr>
              <a:t>וּלְאָדָם אָמַר</a:t>
            </a:r>
            <a:endParaRPr lang="en-US" dirty="0">
              <a:latin typeface="SBL Hebrew" panose="02000000000000000000" pitchFamily="2" charset="-79"/>
              <a:cs typeface="SBL Hebrew" panose="02000000000000000000" pitchFamily="2" charset="-79"/>
            </a:endParaRPr>
          </a:p>
        </p:txBody>
      </p:sp>
      <p:sp>
        <p:nvSpPr>
          <p:cNvPr id="9" name="TextBox 8"/>
          <p:cNvSpPr txBox="1"/>
          <p:nvPr/>
        </p:nvSpPr>
        <p:spPr>
          <a:xfrm>
            <a:off x="381000" y="1992868"/>
            <a:ext cx="8115300" cy="2308324"/>
          </a:xfrm>
          <a:prstGeom prst="rect">
            <a:avLst/>
          </a:prstGeom>
          <a:noFill/>
        </p:spPr>
        <p:txBody>
          <a:bodyPr wrap="square" rtlCol="0">
            <a:spAutoFit/>
          </a:bodyPr>
          <a:lstStyle/>
          <a:p>
            <a:pPr marL="285750" indent="-285750">
              <a:buFont typeface="Arial" panose="020B0604020202020204" pitchFamily="34" charset="0"/>
              <a:buChar char="•"/>
            </a:pPr>
            <a:r>
              <a:rPr lang="en-US" dirty="0"/>
              <a:t>The </a:t>
            </a:r>
            <a:r>
              <a:rPr lang="en-US" dirty="0" err="1"/>
              <a:t>qatal</a:t>
            </a:r>
            <a:r>
              <a:rPr lang="en-US" dirty="0"/>
              <a:t> verb form gives an </a:t>
            </a:r>
            <a:r>
              <a:rPr lang="en-US" dirty="0">
                <a:solidFill>
                  <a:srgbClr val="0000FF"/>
                </a:solidFill>
              </a:rPr>
              <a:t>attribute to the subject of the verb</a:t>
            </a:r>
            <a:r>
              <a:rPr lang="en-US" dirty="0"/>
              <a:t>. Translate many of the </a:t>
            </a:r>
            <a:r>
              <a:rPr lang="en-US" dirty="0" err="1"/>
              <a:t>qatal</a:t>
            </a:r>
            <a:r>
              <a:rPr lang="en-US" dirty="0"/>
              <a:t> verb forms which are NOT in a dependent clause as “attributions.”</a:t>
            </a:r>
          </a:p>
          <a:p>
            <a:pPr marL="285750" indent="-285750">
              <a:buFont typeface="Arial" panose="020B0604020202020204" pitchFamily="34" charset="0"/>
              <a:buChar char="•"/>
            </a:pPr>
            <a:r>
              <a:rPr lang="en-US" dirty="0"/>
              <a:t>For your translation, use a gerund (-</a:t>
            </a:r>
            <a:r>
              <a:rPr lang="en-US" dirty="0" err="1"/>
              <a:t>ing</a:t>
            </a:r>
            <a:r>
              <a:rPr lang="en-US" dirty="0"/>
              <a:t> noun) + possessive pronoun. an -</a:t>
            </a:r>
            <a:r>
              <a:rPr lang="en-US" dirty="0" err="1"/>
              <a:t>er</a:t>
            </a:r>
            <a:r>
              <a:rPr lang="en-US" dirty="0"/>
              <a:t> word or </a:t>
            </a:r>
          </a:p>
          <a:p>
            <a:pPr marL="285750" indent="-285750">
              <a:buFont typeface="Arial" panose="020B0604020202020204" pitchFamily="34" charset="0"/>
              <a:buChar char="•"/>
            </a:pPr>
            <a:r>
              <a:rPr lang="en-US" dirty="0"/>
              <a:t>E.g. Translation of </a:t>
            </a:r>
            <a:r>
              <a:rPr lang="he-IL" dirty="0">
                <a:latin typeface="SBL Hebrew" panose="02000000000000000000" pitchFamily="2" charset="-79"/>
                <a:cs typeface="SBL Hebrew" panose="02000000000000000000" pitchFamily="2" charset="-79"/>
              </a:rPr>
              <a:t>אָמַר</a:t>
            </a:r>
          </a:p>
          <a:p>
            <a:pPr marL="742950" lvl="1" indent="-285750">
              <a:buFont typeface="Arial" panose="020B0604020202020204" pitchFamily="34" charset="0"/>
              <a:buChar char="•"/>
            </a:pPr>
            <a:r>
              <a:rPr lang="en-US" i="1" dirty="0">
                <a:solidFill>
                  <a:srgbClr val="0000FF"/>
                </a:solidFill>
              </a:rPr>
              <a:t>He was a </a:t>
            </a:r>
            <a:r>
              <a:rPr lang="en-US" i="1" dirty="0" err="1">
                <a:solidFill>
                  <a:srgbClr val="0000FF"/>
                </a:solidFill>
              </a:rPr>
              <a:t>sayER</a:t>
            </a:r>
            <a:r>
              <a:rPr lang="en-US" i="1" dirty="0">
                <a:solidFill>
                  <a:srgbClr val="0000FF"/>
                </a:solidFill>
              </a:rPr>
              <a:t> (of)</a:t>
            </a:r>
          </a:p>
          <a:p>
            <a:pPr lvl="2"/>
            <a:r>
              <a:rPr lang="en-US" i="1" dirty="0"/>
              <a:t>or</a:t>
            </a:r>
          </a:p>
          <a:p>
            <a:pPr marL="742950" lvl="1" indent="-285750">
              <a:buFont typeface="Arial" panose="020B0604020202020204" pitchFamily="34" charset="0"/>
              <a:buChar char="•"/>
            </a:pPr>
            <a:r>
              <a:rPr lang="en-US" i="1" dirty="0">
                <a:solidFill>
                  <a:srgbClr val="0000FF"/>
                </a:solidFill>
              </a:rPr>
              <a:t>His </a:t>
            </a:r>
            <a:r>
              <a:rPr lang="en-US" i="1" dirty="0" err="1">
                <a:solidFill>
                  <a:srgbClr val="0000FF"/>
                </a:solidFill>
              </a:rPr>
              <a:t>sayING</a:t>
            </a:r>
            <a:r>
              <a:rPr lang="en-US" i="1" dirty="0">
                <a:solidFill>
                  <a:srgbClr val="0000FF"/>
                </a:solidFill>
              </a:rPr>
              <a:t> (of)</a:t>
            </a:r>
          </a:p>
        </p:txBody>
      </p:sp>
    </p:spTree>
    <p:extLst>
      <p:ext uri="{BB962C8B-B14F-4D97-AF65-F5344CB8AC3E}">
        <p14:creationId xmlns:p14="http://schemas.microsoft.com/office/powerpoint/2010/main" val="2533713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The significance of the </a:t>
            </a:r>
            <a:r>
              <a:rPr lang="en-US" dirty="0" err="1"/>
              <a:t>qatal</a:t>
            </a:r>
            <a:endParaRPr lang="en-US" dirty="0"/>
          </a:p>
        </p:txBody>
      </p:sp>
      <p:sp>
        <p:nvSpPr>
          <p:cNvPr id="5"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latin typeface="SBL Hebrew" panose="02000000000000000000" pitchFamily="2" charset="-79"/>
                <a:cs typeface="SBL Hebrew" panose="02000000000000000000" pitchFamily="2" charset="-79"/>
              </a:rPr>
              <a:t>וּלְאָדָם אָמַר</a:t>
            </a:r>
            <a:endParaRPr lang="en-US" dirty="0">
              <a:latin typeface="SBL Hebrew" panose="02000000000000000000" pitchFamily="2" charset="-79"/>
              <a:cs typeface="SBL Hebrew" panose="02000000000000000000" pitchFamily="2" charset="-79"/>
            </a:endParaRPr>
          </a:p>
        </p:txBody>
      </p:sp>
      <p:sp>
        <p:nvSpPr>
          <p:cNvPr id="9" name="TextBox 8"/>
          <p:cNvSpPr txBox="1"/>
          <p:nvPr/>
        </p:nvSpPr>
        <p:spPr>
          <a:xfrm>
            <a:off x="381000" y="1992868"/>
            <a:ext cx="8115300" cy="2308324"/>
          </a:xfrm>
          <a:prstGeom prst="rect">
            <a:avLst/>
          </a:prstGeom>
          <a:noFill/>
        </p:spPr>
        <p:txBody>
          <a:bodyPr wrap="square" rtlCol="0">
            <a:spAutoFit/>
          </a:bodyPr>
          <a:lstStyle/>
          <a:p>
            <a:pPr marL="285750" indent="-285750">
              <a:buFont typeface="Arial" panose="020B0604020202020204" pitchFamily="34" charset="0"/>
              <a:buChar char="•"/>
            </a:pPr>
            <a:r>
              <a:rPr lang="en-US" dirty="0"/>
              <a:t>The </a:t>
            </a:r>
            <a:r>
              <a:rPr lang="en-US" dirty="0" err="1"/>
              <a:t>qatal</a:t>
            </a:r>
            <a:r>
              <a:rPr lang="en-US" dirty="0"/>
              <a:t> verb form gives an </a:t>
            </a:r>
            <a:r>
              <a:rPr lang="en-US" dirty="0">
                <a:solidFill>
                  <a:srgbClr val="0000FF"/>
                </a:solidFill>
              </a:rPr>
              <a:t>attribute to the subject of the verb</a:t>
            </a:r>
            <a:r>
              <a:rPr lang="en-US" dirty="0"/>
              <a:t>. Translate many of the </a:t>
            </a:r>
            <a:r>
              <a:rPr lang="en-US" dirty="0" err="1"/>
              <a:t>qatal</a:t>
            </a:r>
            <a:r>
              <a:rPr lang="en-US" dirty="0"/>
              <a:t> verb forms which are NOT in a dependent clause as “attributions.”</a:t>
            </a:r>
          </a:p>
          <a:p>
            <a:pPr marL="285750" indent="-285750">
              <a:buFont typeface="Arial" panose="020B0604020202020204" pitchFamily="34" charset="0"/>
              <a:buChar char="•"/>
            </a:pPr>
            <a:r>
              <a:rPr lang="en-US" dirty="0"/>
              <a:t>For your translation, use an -</a:t>
            </a:r>
            <a:r>
              <a:rPr lang="en-US" dirty="0" err="1"/>
              <a:t>er</a:t>
            </a:r>
            <a:r>
              <a:rPr lang="en-US" dirty="0"/>
              <a:t> word or a gerund (-</a:t>
            </a:r>
            <a:r>
              <a:rPr lang="en-US" dirty="0" err="1"/>
              <a:t>ing</a:t>
            </a:r>
            <a:r>
              <a:rPr lang="en-US" dirty="0"/>
              <a:t> noun) + possessive pronoun.</a:t>
            </a:r>
          </a:p>
          <a:p>
            <a:pPr marL="285750" indent="-285750">
              <a:buFont typeface="Arial" panose="020B0604020202020204" pitchFamily="34" charset="0"/>
              <a:buChar char="•"/>
            </a:pPr>
            <a:r>
              <a:rPr lang="en-US" dirty="0"/>
              <a:t>E.g. Translation of </a:t>
            </a:r>
            <a:r>
              <a:rPr lang="he-IL" dirty="0">
                <a:latin typeface="SBL Hebrew" panose="02000000000000000000" pitchFamily="2" charset="-79"/>
                <a:cs typeface="SBL Hebrew" panose="02000000000000000000" pitchFamily="2" charset="-79"/>
              </a:rPr>
              <a:t>אָמַר</a:t>
            </a:r>
          </a:p>
          <a:p>
            <a:pPr marL="742950" lvl="1" indent="-285750">
              <a:buFont typeface="Arial" panose="020B0604020202020204" pitchFamily="34" charset="0"/>
              <a:buChar char="•"/>
            </a:pPr>
            <a:r>
              <a:rPr lang="en-US" i="1" dirty="0">
                <a:solidFill>
                  <a:srgbClr val="0000FF"/>
                </a:solidFill>
              </a:rPr>
              <a:t>He was a </a:t>
            </a:r>
            <a:r>
              <a:rPr lang="en-US" i="1" dirty="0" err="1">
                <a:solidFill>
                  <a:srgbClr val="0000FF"/>
                </a:solidFill>
              </a:rPr>
              <a:t>sayER</a:t>
            </a:r>
            <a:r>
              <a:rPr lang="en-US" i="1" dirty="0">
                <a:solidFill>
                  <a:srgbClr val="0000FF"/>
                </a:solidFill>
              </a:rPr>
              <a:t> (of)</a:t>
            </a:r>
          </a:p>
          <a:p>
            <a:pPr lvl="2"/>
            <a:r>
              <a:rPr lang="en-US" i="1" dirty="0"/>
              <a:t>or</a:t>
            </a:r>
          </a:p>
          <a:p>
            <a:pPr marL="742950" lvl="1" indent="-285750">
              <a:buFont typeface="Arial" panose="020B0604020202020204" pitchFamily="34" charset="0"/>
              <a:buChar char="•"/>
            </a:pPr>
            <a:r>
              <a:rPr lang="en-US" i="1" dirty="0">
                <a:solidFill>
                  <a:srgbClr val="0000FF"/>
                </a:solidFill>
              </a:rPr>
              <a:t>His </a:t>
            </a:r>
            <a:r>
              <a:rPr lang="en-US" i="1" dirty="0" err="1">
                <a:solidFill>
                  <a:srgbClr val="0000FF"/>
                </a:solidFill>
              </a:rPr>
              <a:t>sayING</a:t>
            </a:r>
            <a:r>
              <a:rPr lang="en-US" i="1" dirty="0">
                <a:solidFill>
                  <a:srgbClr val="0000FF"/>
                </a:solidFill>
              </a:rPr>
              <a:t> (of)</a:t>
            </a:r>
          </a:p>
        </p:txBody>
      </p:sp>
      <p:sp>
        <p:nvSpPr>
          <p:cNvPr id="6" name="TextBox 5"/>
          <p:cNvSpPr txBox="1"/>
          <p:nvPr/>
        </p:nvSpPr>
        <p:spPr>
          <a:xfrm>
            <a:off x="381000" y="4507468"/>
            <a:ext cx="8115300" cy="1754326"/>
          </a:xfrm>
          <a:prstGeom prst="rect">
            <a:avLst/>
          </a:prstGeom>
          <a:noFill/>
        </p:spPr>
        <p:txBody>
          <a:bodyPr wrap="square" rtlCol="0">
            <a:spAutoFit/>
          </a:bodyPr>
          <a:lstStyle/>
          <a:p>
            <a:pPr marL="285750" indent="-285750">
              <a:buFont typeface="Arial" panose="020B0604020202020204" pitchFamily="34" charset="0"/>
              <a:buChar char="•"/>
            </a:pPr>
            <a:r>
              <a:rPr lang="en-US" dirty="0"/>
              <a:t>In our verse above (Genesis 3:17) YHWH is speaking to Adam after he has spoken to the serpent and to the woman. Now he turns to address the man, Adam. </a:t>
            </a:r>
          </a:p>
          <a:p>
            <a:pPr marL="285750" indent="-285750">
              <a:buFont typeface="Arial" panose="020B0604020202020204" pitchFamily="34" charset="0"/>
              <a:buChar char="•"/>
            </a:pPr>
            <a:r>
              <a:rPr lang="en-US" dirty="0"/>
              <a:t>YHWH, therefore, is the subject of the our verb </a:t>
            </a:r>
            <a:r>
              <a:rPr lang="he-IL" dirty="0">
                <a:latin typeface="SBL Hebrew" panose="02000000000000000000" pitchFamily="2" charset="-79"/>
                <a:cs typeface="SBL Hebrew" panose="02000000000000000000" pitchFamily="2" charset="-79"/>
              </a:rPr>
              <a:t>אמר</a:t>
            </a:r>
            <a:r>
              <a:rPr lang="en-US" dirty="0"/>
              <a:t>.</a:t>
            </a:r>
          </a:p>
          <a:p>
            <a:pPr marL="285750" indent="-285750">
              <a:buFont typeface="Arial" panose="020B0604020202020204" pitchFamily="34" charset="0"/>
              <a:buChar char="•"/>
            </a:pPr>
            <a:r>
              <a:rPr lang="en-US" dirty="0"/>
              <a:t>According to our rule, then, how would you translate </a:t>
            </a:r>
            <a:r>
              <a:rPr lang="he-IL" dirty="0">
                <a:latin typeface="SBL Hebrew" panose="02000000000000000000" pitchFamily="2" charset="-79"/>
                <a:cs typeface="SBL Hebrew" panose="02000000000000000000" pitchFamily="2" charset="-79"/>
              </a:rPr>
              <a:t>אמר</a:t>
            </a:r>
            <a:r>
              <a:rPr lang="en-US" dirty="0"/>
              <a:t> here? </a:t>
            </a:r>
          </a:p>
          <a:p>
            <a:pPr marL="285750" indent="-285750">
              <a:buFont typeface="Arial" panose="020B0604020202020204" pitchFamily="34" charset="0"/>
              <a:buChar char="•"/>
            </a:pPr>
            <a:r>
              <a:rPr lang="en-US" dirty="0"/>
              <a:t>Or to put it another way, what attribute of YHWH is being brought into focus here?</a:t>
            </a:r>
          </a:p>
        </p:txBody>
      </p:sp>
    </p:spTree>
    <p:extLst>
      <p:ext uri="{BB962C8B-B14F-4D97-AF65-F5344CB8AC3E}">
        <p14:creationId xmlns:p14="http://schemas.microsoft.com/office/powerpoint/2010/main" val="1702074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X-</a:t>
            </a:r>
            <a:r>
              <a:rPr lang="en-US" dirty="0" err="1"/>
              <a:t>qatal</a:t>
            </a:r>
            <a:endParaRPr lang="en-US" dirty="0"/>
          </a:p>
        </p:txBody>
      </p:sp>
      <p:sp>
        <p:nvSpPr>
          <p:cNvPr id="5"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latin typeface="SBL Hebrew" panose="02000000000000000000" pitchFamily="2" charset="-79"/>
                <a:cs typeface="SBL Hebrew" panose="02000000000000000000" pitchFamily="2" charset="-79"/>
              </a:rPr>
              <a:t>וּלְאָדָם אָמַר</a:t>
            </a:r>
            <a:endParaRPr lang="en-US" dirty="0">
              <a:latin typeface="SBL Hebrew" panose="02000000000000000000" pitchFamily="2" charset="-79"/>
              <a:cs typeface="SBL Hebrew" panose="02000000000000000000" pitchFamily="2" charset="-79"/>
            </a:endParaRPr>
          </a:p>
        </p:txBody>
      </p:sp>
      <p:sp>
        <p:nvSpPr>
          <p:cNvPr id="9" name="TextBox 8"/>
          <p:cNvSpPr txBox="1"/>
          <p:nvPr/>
        </p:nvSpPr>
        <p:spPr>
          <a:xfrm>
            <a:off x="381000" y="1992868"/>
            <a:ext cx="8115300" cy="1200329"/>
          </a:xfrm>
          <a:prstGeom prst="rect">
            <a:avLst/>
          </a:prstGeom>
          <a:noFill/>
        </p:spPr>
        <p:txBody>
          <a:bodyPr wrap="square" rtlCol="0">
            <a:spAutoFit/>
          </a:bodyPr>
          <a:lstStyle/>
          <a:p>
            <a:pPr marL="285750" indent="-285750">
              <a:buFont typeface="Arial" panose="020B0604020202020204" pitchFamily="34" charset="0"/>
              <a:buChar char="•"/>
            </a:pPr>
            <a:r>
              <a:rPr lang="en-US" dirty="0"/>
              <a:t>The word order in our verse is referred to as an </a:t>
            </a:r>
          </a:p>
          <a:p>
            <a:pPr marL="742950" lvl="1" indent="-285750">
              <a:buFont typeface="Arial" panose="020B0604020202020204" pitchFamily="34" charset="0"/>
              <a:buChar char="•"/>
            </a:pPr>
            <a:r>
              <a:rPr lang="en-US" dirty="0"/>
              <a:t>X-</a:t>
            </a:r>
            <a:r>
              <a:rPr lang="en-US" dirty="0" err="1"/>
              <a:t>qatal</a:t>
            </a:r>
            <a:endParaRPr lang="en-US" dirty="0"/>
          </a:p>
          <a:p>
            <a:pPr lvl="1"/>
            <a:r>
              <a:rPr lang="en-US" dirty="0"/>
              <a:t>	or sometimes </a:t>
            </a:r>
          </a:p>
          <a:p>
            <a:pPr marL="742950" lvl="1" indent="-285750">
              <a:buFont typeface="Arial" panose="020B0604020202020204" pitchFamily="34" charset="0"/>
              <a:buChar char="•"/>
            </a:pPr>
            <a:r>
              <a:rPr lang="en-US" dirty="0" err="1"/>
              <a:t>Waw</a:t>
            </a:r>
            <a:r>
              <a:rPr lang="en-US" dirty="0"/>
              <a:t>-X-</a:t>
            </a:r>
            <a:r>
              <a:rPr lang="en-US" dirty="0" err="1"/>
              <a:t>qatal</a:t>
            </a:r>
            <a:r>
              <a:rPr lang="en-US" dirty="0"/>
              <a:t> </a:t>
            </a:r>
          </a:p>
        </p:txBody>
      </p:sp>
    </p:spTree>
    <p:extLst>
      <p:ext uri="{BB962C8B-B14F-4D97-AF65-F5344CB8AC3E}">
        <p14:creationId xmlns:p14="http://schemas.microsoft.com/office/powerpoint/2010/main" val="1666224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X-</a:t>
            </a:r>
            <a:r>
              <a:rPr lang="en-US" dirty="0" err="1"/>
              <a:t>qatal</a:t>
            </a:r>
            <a:endParaRPr lang="en-US" dirty="0"/>
          </a:p>
        </p:txBody>
      </p:sp>
      <p:sp>
        <p:nvSpPr>
          <p:cNvPr id="5"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solidFill>
                  <a:srgbClr val="FF00FF"/>
                </a:solidFill>
                <a:latin typeface="SBL Hebrew" panose="02000000000000000000" pitchFamily="2" charset="-79"/>
                <a:cs typeface="SBL Hebrew" panose="02000000000000000000" pitchFamily="2" charset="-79"/>
              </a:rPr>
              <a:t>וּ</a:t>
            </a:r>
            <a:r>
              <a:rPr lang="he-IL" dirty="0">
                <a:solidFill>
                  <a:srgbClr val="FF0000"/>
                </a:solidFill>
                <a:latin typeface="SBL Hebrew" panose="02000000000000000000" pitchFamily="2" charset="-79"/>
                <a:cs typeface="SBL Hebrew" panose="02000000000000000000" pitchFamily="2" charset="-79"/>
              </a:rPr>
              <a:t>לְאָדָם</a:t>
            </a:r>
            <a:r>
              <a:rPr lang="he-IL" dirty="0">
                <a:latin typeface="SBL Hebrew" panose="02000000000000000000" pitchFamily="2" charset="-79"/>
                <a:cs typeface="SBL Hebrew" panose="02000000000000000000" pitchFamily="2" charset="-79"/>
              </a:rPr>
              <a:t> </a:t>
            </a:r>
            <a:r>
              <a:rPr lang="he-IL" dirty="0">
                <a:solidFill>
                  <a:srgbClr val="0000FF"/>
                </a:solidFill>
                <a:latin typeface="SBL Hebrew" panose="02000000000000000000" pitchFamily="2" charset="-79"/>
                <a:cs typeface="SBL Hebrew" panose="02000000000000000000" pitchFamily="2" charset="-79"/>
              </a:rPr>
              <a:t>אָמַר</a:t>
            </a:r>
            <a:endParaRPr lang="en-US" dirty="0">
              <a:solidFill>
                <a:srgbClr val="0000FF"/>
              </a:solidFill>
              <a:latin typeface="SBL Hebrew" panose="02000000000000000000" pitchFamily="2" charset="-79"/>
              <a:cs typeface="SBL Hebrew" panose="02000000000000000000" pitchFamily="2" charset="-79"/>
            </a:endParaRPr>
          </a:p>
        </p:txBody>
      </p:sp>
      <p:sp>
        <p:nvSpPr>
          <p:cNvPr id="9" name="TextBox 8"/>
          <p:cNvSpPr txBox="1"/>
          <p:nvPr/>
        </p:nvSpPr>
        <p:spPr>
          <a:xfrm>
            <a:off x="381000" y="1992868"/>
            <a:ext cx="8115300" cy="2862322"/>
          </a:xfrm>
          <a:prstGeom prst="rect">
            <a:avLst/>
          </a:prstGeom>
          <a:noFill/>
        </p:spPr>
        <p:txBody>
          <a:bodyPr wrap="square" rtlCol="0">
            <a:spAutoFit/>
          </a:bodyPr>
          <a:lstStyle/>
          <a:p>
            <a:pPr marL="285750" indent="-285750">
              <a:buFont typeface="Arial" panose="020B0604020202020204" pitchFamily="34" charset="0"/>
              <a:buChar char="•"/>
            </a:pPr>
            <a:r>
              <a:rPr lang="en-US" dirty="0"/>
              <a:t>The word order in our verse is referred to as an </a:t>
            </a:r>
          </a:p>
          <a:p>
            <a:pPr marL="742950" lvl="1" indent="-285750">
              <a:buFont typeface="Arial" panose="020B0604020202020204" pitchFamily="34" charset="0"/>
              <a:buChar char="•"/>
            </a:pPr>
            <a:r>
              <a:rPr lang="en-US" dirty="0"/>
              <a:t>X-</a:t>
            </a:r>
            <a:r>
              <a:rPr lang="en-US" dirty="0" err="1"/>
              <a:t>qatal</a:t>
            </a:r>
            <a:endParaRPr lang="en-US" dirty="0"/>
          </a:p>
          <a:p>
            <a:pPr lvl="1"/>
            <a:r>
              <a:rPr lang="en-US" dirty="0"/>
              <a:t>	or sometimes </a:t>
            </a:r>
          </a:p>
          <a:p>
            <a:pPr marL="742950" lvl="1" indent="-285750">
              <a:buFont typeface="Arial" panose="020B0604020202020204" pitchFamily="34" charset="0"/>
              <a:buChar char="•"/>
            </a:pPr>
            <a:r>
              <a:rPr lang="en-US" dirty="0" err="1"/>
              <a:t>Waw</a:t>
            </a:r>
            <a:r>
              <a:rPr lang="en-US" dirty="0"/>
              <a:t>-X-</a:t>
            </a:r>
            <a:r>
              <a:rPr lang="en-US" dirty="0" err="1"/>
              <a:t>qatal</a:t>
            </a:r>
            <a:r>
              <a:rPr lang="en-US" dirty="0"/>
              <a:t> </a:t>
            </a:r>
          </a:p>
          <a:p>
            <a:pPr marL="285750" indent="-285750">
              <a:buFont typeface="Arial" panose="020B0604020202020204" pitchFamily="34" charset="0"/>
              <a:buChar char="•"/>
            </a:pPr>
            <a:r>
              <a:rPr lang="en-US" dirty="0"/>
              <a:t>What are the elements?</a:t>
            </a:r>
          </a:p>
          <a:p>
            <a:pPr marL="742950" lvl="1" indent="-285750">
              <a:buFont typeface="Arial" panose="020B0604020202020204" pitchFamily="34" charset="0"/>
              <a:buChar char="•"/>
            </a:pPr>
            <a:r>
              <a:rPr lang="en-US" dirty="0">
                <a:solidFill>
                  <a:srgbClr val="FF00FF"/>
                </a:solidFill>
              </a:rPr>
              <a:t>The </a:t>
            </a:r>
            <a:r>
              <a:rPr lang="en-US" dirty="0" err="1">
                <a:solidFill>
                  <a:srgbClr val="FF00FF"/>
                </a:solidFill>
              </a:rPr>
              <a:t>Waw</a:t>
            </a:r>
            <a:r>
              <a:rPr lang="en-US" dirty="0">
                <a:solidFill>
                  <a:srgbClr val="FF00FF"/>
                </a:solidFill>
              </a:rPr>
              <a:t> is the </a:t>
            </a:r>
            <a:r>
              <a:rPr lang="en-US" dirty="0" err="1">
                <a:solidFill>
                  <a:srgbClr val="FF00FF"/>
                </a:solidFill>
              </a:rPr>
              <a:t>Waw</a:t>
            </a:r>
            <a:r>
              <a:rPr lang="en-US" dirty="0">
                <a:solidFill>
                  <a:srgbClr val="FF00FF"/>
                </a:solidFill>
              </a:rPr>
              <a:t>.</a:t>
            </a:r>
          </a:p>
          <a:p>
            <a:pPr marL="742950" lvl="1" indent="-285750">
              <a:buFont typeface="Arial" panose="020B0604020202020204" pitchFamily="34" charset="0"/>
              <a:buChar char="•"/>
            </a:pPr>
            <a:r>
              <a:rPr lang="en-US" dirty="0">
                <a:solidFill>
                  <a:srgbClr val="FF0000"/>
                </a:solidFill>
              </a:rPr>
              <a:t>The X is the bit that comes between the </a:t>
            </a:r>
            <a:r>
              <a:rPr lang="en-US" dirty="0" err="1">
                <a:solidFill>
                  <a:srgbClr val="FF0000"/>
                </a:solidFill>
              </a:rPr>
              <a:t>waw</a:t>
            </a:r>
            <a:r>
              <a:rPr lang="en-US" dirty="0">
                <a:solidFill>
                  <a:srgbClr val="FF0000"/>
                </a:solidFill>
              </a:rPr>
              <a:t> the verb. The X can be a number of different things, e.g. subject, direct object, indirect object, or a prepositional phrase.</a:t>
            </a:r>
          </a:p>
          <a:p>
            <a:pPr marL="742950" lvl="1" indent="-285750">
              <a:buFont typeface="Arial" panose="020B0604020202020204" pitchFamily="34" charset="0"/>
              <a:buChar char="•"/>
            </a:pPr>
            <a:r>
              <a:rPr lang="en-US" dirty="0">
                <a:solidFill>
                  <a:srgbClr val="0000FF"/>
                </a:solidFill>
              </a:rPr>
              <a:t>The </a:t>
            </a:r>
            <a:r>
              <a:rPr lang="en-US" dirty="0" err="1">
                <a:solidFill>
                  <a:srgbClr val="0000FF"/>
                </a:solidFill>
              </a:rPr>
              <a:t>Qatal</a:t>
            </a:r>
            <a:r>
              <a:rPr lang="en-US" dirty="0">
                <a:solidFill>
                  <a:srgbClr val="0000FF"/>
                </a:solidFill>
              </a:rPr>
              <a:t> is the </a:t>
            </a:r>
            <a:r>
              <a:rPr lang="en-US" dirty="0" err="1">
                <a:solidFill>
                  <a:srgbClr val="0000FF"/>
                </a:solidFill>
              </a:rPr>
              <a:t>Qatal</a:t>
            </a:r>
            <a:r>
              <a:rPr lang="en-US" dirty="0">
                <a:solidFill>
                  <a:srgbClr val="0000FF"/>
                </a:solidFill>
              </a:rPr>
              <a:t> verb.</a:t>
            </a:r>
          </a:p>
        </p:txBody>
      </p:sp>
    </p:spTree>
    <p:extLst>
      <p:ext uri="{BB962C8B-B14F-4D97-AF65-F5344CB8AC3E}">
        <p14:creationId xmlns:p14="http://schemas.microsoft.com/office/powerpoint/2010/main" val="5069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143000"/>
          </a:xfrm>
        </p:spPr>
        <p:txBody>
          <a:bodyPr/>
          <a:lstStyle/>
          <a:p>
            <a:r>
              <a:rPr lang="en-US" dirty="0"/>
              <a:t>X-</a:t>
            </a:r>
            <a:r>
              <a:rPr lang="en-US" dirty="0" err="1"/>
              <a:t>qatal</a:t>
            </a:r>
            <a:endParaRPr lang="en-US" dirty="0"/>
          </a:p>
        </p:txBody>
      </p:sp>
      <p:sp>
        <p:nvSpPr>
          <p:cNvPr id="9" name="TextBox 8"/>
          <p:cNvSpPr txBox="1"/>
          <p:nvPr/>
        </p:nvSpPr>
        <p:spPr>
          <a:xfrm>
            <a:off x="381000" y="1992868"/>
            <a:ext cx="8115300" cy="1200329"/>
          </a:xfrm>
          <a:prstGeom prst="rect">
            <a:avLst/>
          </a:prstGeom>
          <a:noFill/>
        </p:spPr>
        <p:txBody>
          <a:bodyPr wrap="square" rtlCol="0">
            <a:spAutoFit/>
          </a:bodyPr>
          <a:lstStyle/>
          <a:p>
            <a:pPr marL="285750" indent="-285750">
              <a:buFont typeface="Arial" panose="020B0604020202020204" pitchFamily="34" charset="0"/>
              <a:buChar char="•"/>
            </a:pPr>
            <a:r>
              <a:rPr lang="en-US" dirty="0"/>
              <a:t>The word order in our verse is referred to as an </a:t>
            </a:r>
          </a:p>
          <a:p>
            <a:pPr marL="742950" lvl="1" indent="-285750">
              <a:buFont typeface="Arial" panose="020B0604020202020204" pitchFamily="34" charset="0"/>
              <a:buChar char="•"/>
            </a:pPr>
            <a:r>
              <a:rPr lang="en-US" dirty="0"/>
              <a:t>X-</a:t>
            </a:r>
            <a:r>
              <a:rPr lang="en-US" dirty="0" err="1"/>
              <a:t>qatal</a:t>
            </a:r>
            <a:endParaRPr lang="en-US" dirty="0"/>
          </a:p>
          <a:p>
            <a:pPr lvl="1"/>
            <a:r>
              <a:rPr lang="en-US" dirty="0"/>
              <a:t>	or sometimes </a:t>
            </a:r>
          </a:p>
          <a:p>
            <a:pPr marL="742950" lvl="1" indent="-285750">
              <a:buFont typeface="Arial" panose="020B0604020202020204" pitchFamily="34" charset="0"/>
              <a:buChar char="•"/>
            </a:pPr>
            <a:r>
              <a:rPr lang="en-US" dirty="0" err="1">
                <a:solidFill>
                  <a:srgbClr val="FF00FF"/>
                </a:solidFill>
              </a:rPr>
              <a:t>Waw</a:t>
            </a:r>
            <a:r>
              <a:rPr lang="en-US" dirty="0"/>
              <a:t>-</a:t>
            </a:r>
            <a:r>
              <a:rPr lang="en-US" dirty="0">
                <a:solidFill>
                  <a:srgbClr val="FF0000"/>
                </a:solidFill>
              </a:rPr>
              <a:t>X</a:t>
            </a:r>
            <a:r>
              <a:rPr lang="en-US" dirty="0"/>
              <a:t>-</a:t>
            </a:r>
            <a:r>
              <a:rPr lang="en-US" dirty="0" err="1">
                <a:solidFill>
                  <a:srgbClr val="0000FF"/>
                </a:solidFill>
              </a:rPr>
              <a:t>qatal</a:t>
            </a:r>
            <a:r>
              <a:rPr lang="en-US" dirty="0"/>
              <a:t> </a:t>
            </a:r>
          </a:p>
        </p:txBody>
      </p:sp>
      <p:sp>
        <p:nvSpPr>
          <p:cNvPr id="6" name="TextBox 5"/>
          <p:cNvSpPr txBox="1"/>
          <p:nvPr/>
        </p:nvSpPr>
        <p:spPr>
          <a:xfrm>
            <a:off x="381000" y="3352800"/>
            <a:ext cx="8534400" cy="369332"/>
          </a:xfrm>
          <a:prstGeom prst="rect">
            <a:avLst/>
          </a:prstGeom>
          <a:noFill/>
          <a:ln w="12700">
            <a:solidFill>
              <a:schemeClr val="tx1"/>
            </a:solidFill>
          </a:ln>
        </p:spPr>
        <p:txBody>
          <a:bodyPr wrap="square" rtlCol="0">
            <a:spAutoFit/>
          </a:bodyPr>
          <a:lstStyle/>
          <a:p>
            <a:pPr algn="ctr"/>
            <a:r>
              <a:rPr lang="en-US" dirty="0"/>
              <a:t>RULE: In Historical Narrative, the X-</a:t>
            </a:r>
            <a:r>
              <a:rPr lang="en-US" dirty="0" err="1"/>
              <a:t>Qatal</a:t>
            </a:r>
            <a:r>
              <a:rPr lang="en-US" dirty="0"/>
              <a:t> has focus-shifting function, called </a:t>
            </a:r>
            <a:r>
              <a:rPr lang="en-US" dirty="0" err="1"/>
              <a:t>topicalization</a:t>
            </a:r>
            <a:r>
              <a:rPr lang="en-US" dirty="0"/>
              <a:t>.</a:t>
            </a:r>
          </a:p>
        </p:txBody>
      </p:sp>
      <p:sp>
        <p:nvSpPr>
          <p:cNvPr id="7" name="TextBox 6"/>
          <p:cNvSpPr txBox="1"/>
          <p:nvPr/>
        </p:nvSpPr>
        <p:spPr>
          <a:xfrm>
            <a:off x="381000" y="3886200"/>
            <a:ext cx="8534400" cy="1200329"/>
          </a:xfrm>
          <a:prstGeom prst="rect">
            <a:avLst/>
          </a:prstGeom>
          <a:noFill/>
        </p:spPr>
        <p:txBody>
          <a:bodyPr wrap="square" rtlCol="0">
            <a:spAutoFit/>
          </a:bodyPr>
          <a:lstStyle/>
          <a:p>
            <a:pPr marL="285750" indent="-285750">
              <a:buFont typeface="Arial" panose="020B0604020202020204" pitchFamily="34" charset="0"/>
              <a:buChar char="•"/>
            </a:pPr>
            <a:r>
              <a:rPr lang="en-US" dirty="0"/>
              <a:t>It is this unusual word order in Hebrew (something coming before the verb) that signals to the reader that the X component is in focus. </a:t>
            </a:r>
          </a:p>
          <a:p>
            <a:pPr marL="285750" indent="-285750">
              <a:buFont typeface="Arial" panose="020B0604020202020204" pitchFamily="34" charset="0"/>
              <a:buChar char="•"/>
            </a:pPr>
            <a:r>
              <a:rPr lang="en-US" dirty="0"/>
              <a:t>We will try to represent that in English with the following construction (also an unusual word order in English)</a:t>
            </a:r>
          </a:p>
        </p:txBody>
      </p:sp>
      <p:sp>
        <p:nvSpPr>
          <p:cNvPr id="8" name="TextBox 7"/>
          <p:cNvSpPr txBox="1"/>
          <p:nvPr/>
        </p:nvSpPr>
        <p:spPr>
          <a:xfrm>
            <a:off x="381000" y="5105400"/>
            <a:ext cx="8534400" cy="369332"/>
          </a:xfrm>
          <a:prstGeom prst="rect">
            <a:avLst/>
          </a:prstGeom>
          <a:noFill/>
          <a:ln w="12700">
            <a:solidFill>
              <a:schemeClr val="tx1"/>
            </a:solidFill>
          </a:ln>
        </p:spPr>
        <p:txBody>
          <a:bodyPr wrap="square" rtlCol="0">
            <a:spAutoFit/>
          </a:bodyPr>
          <a:lstStyle/>
          <a:p>
            <a:pPr algn="ctr"/>
            <a:r>
              <a:rPr lang="en-US" dirty="0">
                <a:solidFill>
                  <a:srgbClr val="FF00FF"/>
                </a:solidFill>
              </a:rPr>
              <a:t>(And) </a:t>
            </a:r>
            <a:r>
              <a:rPr lang="en-US" dirty="0"/>
              <a:t>It was </a:t>
            </a:r>
            <a:r>
              <a:rPr lang="en-US" u="sng" dirty="0"/>
              <a:t>          </a:t>
            </a:r>
            <a:r>
              <a:rPr lang="en-US" u="sng" dirty="0">
                <a:solidFill>
                  <a:srgbClr val="FF0000"/>
                </a:solidFill>
              </a:rPr>
              <a:t>“X”</a:t>
            </a:r>
            <a:r>
              <a:rPr lang="en-US" u="sng" dirty="0"/>
              <a:t>          </a:t>
            </a:r>
            <a:r>
              <a:rPr lang="en-US" dirty="0"/>
              <a:t>    who(that)   </a:t>
            </a:r>
            <a:r>
              <a:rPr lang="en-US" u="sng" dirty="0"/>
              <a:t>(Remainder of clause)</a:t>
            </a:r>
          </a:p>
        </p:txBody>
      </p:sp>
      <p:sp>
        <p:nvSpPr>
          <p:cNvPr id="10" name="Subtitle 2"/>
          <p:cNvSpPr txBox="1">
            <a:spLocks/>
          </p:cNvSpPr>
          <p:nvPr/>
        </p:nvSpPr>
        <p:spPr>
          <a:xfrm>
            <a:off x="381000" y="1219200"/>
            <a:ext cx="8305800" cy="6802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None/>
            </a:pPr>
            <a:r>
              <a:rPr lang="he-IL" dirty="0">
                <a:solidFill>
                  <a:srgbClr val="FF00FF"/>
                </a:solidFill>
                <a:latin typeface="SBL Hebrew" panose="02000000000000000000" pitchFamily="2" charset="-79"/>
                <a:cs typeface="SBL Hebrew" panose="02000000000000000000" pitchFamily="2" charset="-79"/>
              </a:rPr>
              <a:t>וּ</a:t>
            </a:r>
            <a:r>
              <a:rPr lang="he-IL" dirty="0">
                <a:solidFill>
                  <a:srgbClr val="FF0000"/>
                </a:solidFill>
                <a:latin typeface="SBL Hebrew" panose="02000000000000000000" pitchFamily="2" charset="-79"/>
                <a:cs typeface="SBL Hebrew" panose="02000000000000000000" pitchFamily="2" charset="-79"/>
              </a:rPr>
              <a:t>לְאָדָם</a:t>
            </a:r>
            <a:r>
              <a:rPr lang="he-IL" dirty="0">
                <a:latin typeface="SBL Hebrew" panose="02000000000000000000" pitchFamily="2" charset="-79"/>
                <a:cs typeface="SBL Hebrew" panose="02000000000000000000" pitchFamily="2" charset="-79"/>
              </a:rPr>
              <a:t> </a:t>
            </a:r>
            <a:r>
              <a:rPr lang="he-IL" dirty="0">
                <a:solidFill>
                  <a:srgbClr val="0000FF"/>
                </a:solidFill>
                <a:latin typeface="SBL Hebrew" panose="02000000000000000000" pitchFamily="2" charset="-79"/>
                <a:cs typeface="SBL Hebrew" panose="02000000000000000000" pitchFamily="2" charset="-79"/>
              </a:rPr>
              <a:t>אָמַר</a:t>
            </a:r>
            <a:endParaRPr lang="en-US" dirty="0">
              <a:solidFill>
                <a:srgbClr val="0000FF"/>
              </a:solidFill>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985366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5902</TotalTime>
  <Words>1329</Words>
  <Application>Microsoft Office PowerPoint</Application>
  <PresentationFormat>On-screen Show (4:3)</PresentationFormat>
  <Paragraphs>217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SBL Hebrew</vt:lpstr>
      <vt:lpstr>Office Theme</vt:lpstr>
      <vt:lpstr>Rocine Lesson 5</vt:lpstr>
      <vt:lpstr>Goal</vt:lpstr>
      <vt:lpstr>What we already know</vt:lpstr>
      <vt:lpstr>What we already know</vt:lpstr>
      <vt:lpstr>The significance of the qatal</vt:lpstr>
      <vt:lpstr>The significance of the qatal</vt:lpstr>
      <vt:lpstr>X-qatal</vt:lpstr>
      <vt:lpstr>X-qatal</vt:lpstr>
      <vt:lpstr>X-qatal</vt:lpstr>
      <vt:lpstr>X-qatal</vt:lpstr>
      <vt:lpstr>X-qatal</vt:lpstr>
      <vt:lpstr>What does the X-qatal do?</vt:lpstr>
      <vt:lpstr>What we already know</vt:lpstr>
      <vt:lpstr>What we already know</vt:lpstr>
      <vt:lpstr>Summary Qatal in Historical Narrative</vt:lpstr>
      <vt:lpstr>Summary of Qatal and Wayyiqtol</vt:lpstr>
      <vt:lpstr>Concerning English Bibles</vt:lpstr>
      <vt:lpstr>Concerning English Bibles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Charles Grebe</cp:lastModifiedBy>
  <cp:revision>475</cp:revision>
  <cp:lastPrinted>2013-11-05T02:18:07Z</cp:lastPrinted>
  <dcterms:created xsi:type="dcterms:W3CDTF">2006-08-16T00:00:00Z</dcterms:created>
  <dcterms:modified xsi:type="dcterms:W3CDTF">2020-06-25T01:11:00Z</dcterms:modified>
</cp:coreProperties>
</file>