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18" r:id="rId2"/>
    <p:sldId id="358" r:id="rId3"/>
    <p:sldId id="360" r:id="rId4"/>
    <p:sldId id="378" r:id="rId5"/>
    <p:sldId id="379" r:id="rId6"/>
    <p:sldId id="380" r:id="rId7"/>
    <p:sldId id="361" r:id="rId8"/>
    <p:sldId id="397" r:id="rId9"/>
    <p:sldId id="398" r:id="rId10"/>
    <p:sldId id="399" r:id="rId11"/>
    <p:sldId id="362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405" r:id="rId21"/>
    <p:sldId id="407" r:id="rId22"/>
    <p:sldId id="406" r:id="rId23"/>
    <p:sldId id="409" r:id="rId24"/>
    <p:sldId id="410" r:id="rId25"/>
    <p:sldId id="408" r:id="rId26"/>
    <p:sldId id="413" r:id="rId27"/>
    <p:sldId id="414" r:id="rId28"/>
    <p:sldId id="390" r:id="rId29"/>
    <p:sldId id="391" r:id="rId30"/>
    <p:sldId id="393" r:id="rId31"/>
    <p:sldId id="394" r:id="rId32"/>
    <p:sldId id="396" r:id="rId33"/>
    <p:sldId id="395" r:id="rId3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7C3B0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 varScale="1">
        <p:scale>
          <a:sx n="92" d="100"/>
          <a:sy n="92" d="100"/>
        </p:scale>
        <p:origin x="84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Lesson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30513"/>
            <a:ext cx="8305800" cy="1360487"/>
          </a:xfrm>
        </p:spPr>
        <p:txBody>
          <a:bodyPr/>
          <a:lstStyle/>
          <a:p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 יִתְרוֹ אֵת כָּל־אֲשֶׁר עָשָׂה אֱלֹהִים</a:t>
            </a:r>
            <a:endParaRPr lang="en-US" dirty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>
                <a:solidFill>
                  <a:schemeClr val="tx1"/>
                </a:solidFill>
              </a:rPr>
              <a:t>Exodus 18:1</a:t>
            </a: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y Pictures\grammar\dependent clauses\cool-cartoon-1246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" y="1328738"/>
            <a:ext cx="9127018" cy="370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43076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What’s another name for a dependent clause?</a:t>
            </a:r>
          </a:p>
        </p:txBody>
      </p:sp>
    </p:spTree>
    <p:extLst>
      <p:ext uri="{BB962C8B-B14F-4D97-AF65-F5344CB8AC3E}">
        <p14:creationId xmlns:p14="http://schemas.microsoft.com/office/powerpoint/2010/main" val="1566383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 err="1"/>
              <a:t>Qatal</a:t>
            </a:r>
            <a:r>
              <a:rPr lang="en-US" dirty="0"/>
              <a:t> is a verb form (like </a:t>
            </a:r>
            <a:r>
              <a:rPr lang="en-US" dirty="0" err="1"/>
              <a:t>wayyiqtol</a:t>
            </a:r>
            <a:r>
              <a:rPr lang="en-US" dirty="0"/>
              <a:t>).</a:t>
            </a:r>
          </a:p>
          <a:p>
            <a:r>
              <a:rPr lang="en-US" dirty="0"/>
              <a:t>Try to identify the </a:t>
            </a:r>
            <a:r>
              <a:rPr lang="en-US" dirty="0" err="1"/>
              <a:t>qatal</a:t>
            </a:r>
            <a:r>
              <a:rPr lang="en-US" dirty="0"/>
              <a:t> and the </a:t>
            </a:r>
            <a:r>
              <a:rPr lang="en-US" dirty="0" err="1"/>
              <a:t>wayyiqtol</a:t>
            </a:r>
            <a:r>
              <a:rPr lang="en-US" dirty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 יִתְרוֹ אֵת כָּל־אֲשֶׁר עָשָׂה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76607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3733800"/>
          </a:xfrm>
        </p:spPr>
        <p:txBody>
          <a:bodyPr>
            <a:normAutofit/>
          </a:bodyPr>
          <a:lstStyle/>
          <a:p>
            <a:r>
              <a:rPr lang="en-US" dirty="0"/>
              <a:t>List as many similarities/differences as you can.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73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3733800"/>
          </a:xfrm>
        </p:spPr>
        <p:txBody>
          <a:bodyPr>
            <a:normAutofit/>
          </a:bodyPr>
          <a:lstStyle/>
          <a:p>
            <a:r>
              <a:rPr lang="en-US" dirty="0"/>
              <a:t>List as many similarities/differences as you can.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56347" y="3200400"/>
            <a:ext cx="38313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Differences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prefix vs. no prefix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FF0000"/>
                </a:solidFill>
              </a:rPr>
              <a:t>waw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patach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dagesh</a:t>
            </a:r>
            <a:r>
              <a:rPr lang="en-US" dirty="0">
                <a:solidFill>
                  <a:srgbClr val="FF0000"/>
                </a:solidFill>
              </a:rPr>
              <a:t> forte front 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vowels are different</a:t>
            </a:r>
          </a:p>
          <a:p>
            <a:r>
              <a:rPr lang="en-US" dirty="0">
                <a:solidFill>
                  <a:srgbClr val="FF0000"/>
                </a:solidFill>
              </a:rPr>
              <a:t>Similarities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3 root letters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subject follows</a:t>
            </a:r>
          </a:p>
        </p:txBody>
      </p:sp>
    </p:spTree>
    <p:extLst>
      <p:ext uri="{BB962C8B-B14F-4D97-AF65-F5344CB8AC3E}">
        <p14:creationId xmlns:p14="http://schemas.microsoft.com/office/powerpoint/2010/main" val="625704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/>
              <a:t>Mainline vs. Off-the-line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373380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RULE: </a:t>
            </a:r>
          </a:p>
          <a:p>
            <a:r>
              <a:rPr lang="en-US" dirty="0"/>
              <a:t>Every genre of discourse has a </a:t>
            </a:r>
            <a:r>
              <a:rPr lang="en-US" u="sng" dirty="0"/>
              <a:t>mainline</a:t>
            </a:r>
            <a:r>
              <a:rPr lang="en-US" dirty="0"/>
              <a:t> clause type constructed with a particular verb form. All other clause types (constructed with other verb forms) within that genre are </a:t>
            </a:r>
            <a:r>
              <a:rPr lang="en-US" u="sng" dirty="0"/>
              <a:t>off-the-line</a:t>
            </a:r>
            <a:r>
              <a:rPr lang="en-US" dirty="0"/>
              <a:t>. </a:t>
            </a:r>
          </a:p>
          <a:p>
            <a:r>
              <a:rPr lang="en-US" dirty="0"/>
              <a:t>Off-the-line clauses are subordinate to, or serve the mainline. </a:t>
            </a:r>
          </a:p>
          <a:p>
            <a:r>
              <a:rPr lang="en-US" dirty="0"/>
              <a:t>Each off-the-line verb form has functions that are particular to it.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608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/>
              <a:t>Mainline vs. Off-the-line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3733800"/>
          </a:xfrm>
        </p:spPr>
        <p:txBody>
          <a:bodyPr>
            <a:normAutofit/>
          </a:bodyPr>
          <a:lstStyle/>
          <a:p>
            <a:r>
              <a:rPr lang="en-US" dirty="0"/>
              <a:t>In this verse which verb form is </a:t>
            </a:r>
          </a:p>
          <a:p>
            <a:pPr lvl="1"/>
            <a:r>
              <a:rPr lang="en-US" dirty="0"/>
              <a:t>Mainline?</a:t>
            </a:r>
          </a:p>
          <a:p>
            <a:pPr lvl="1"/>
            <a:r>
              <a:rPr lang="en-US" dirty="0"/>
              <a:t>Off-line? </a:t>
            </a:r>
          </a:p>
          <a:p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781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/>
              <a:t>Mainline vs. Off-the-line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3733800"/>
          </a:xfrm>
        </p:spPr>
        <p:txBody>
          <a:bodyPr>
            <a:normAutofit/>
          </a:bodyPr>
          <a:lstStyle/>
          <a:p>
            <a:r>
              <a:rPr lang="en-US" dirty="0"/>
              <a:t>In the Historical Narrative genre</a:t>
            </a:r>
          </a:p>
          <a:p>
            <a:pPr lvl="1"/>
            <a:r>
              <a:rPr lang="en-US" dirty="0" err="1"/>
              <a:t>Wayyiqtol</a:t>
            </a:r>
            <a:r>
              <a:rPr lang="en-US" dirty="0"/>
              <a:t> is mainline</a:t>
            </a:r>
          </a:p>
          <a:p>
            <a:pPr lvl="2"/>
            <a:r>
              <a:rPr lang="en-US" dirty="0"/>
              <a:t>This is the tense used to move the story forward, to describe each event in sequence.</a:t>
            </a:r>
          </a:p>
          <a:p>
            <a:pPr lvl="1"/>
            <a:r>
              <a:rPr lang="en-US" dirty="0" err="1"/>
              <a:t>Qatal</a:t>
            </a:r>
            <a:r>
              <a:rPr lang="en-US" dirty="0"/>
              <a:t> is off-line</a:t>
            </a:r>
          </a:p>
          <a:p>
            <a:pPr lvl="2"/>
            <a:r>
              <a:rPr lang="en-US" dirty="0" err="1"/>
              <a:t>Qatal</a:t>
            </a:r>
            <a:r>
              <a:rPr lang="en-US" dirty="0"/>
              <a:t> will do things in the story </a:t>
            </a:r>
            <a:r>
              <a:rPr lang="en-US" u="sng" dirty="0"/>
              <a:t>other than</a:t>
            </a:r>
            <a:r>
              <a:rPr lang="en-US" dirty="0"/>
              <a:t> tell us what the next event is.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63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686800" cy="3886200"/>
          </a:xfrm>
        </p:spPr>
        <p:txBody>
          <a:bodyPr>
            <a:normAutofit/>
          </a:bodyPr>
          <a:lstStyle/>
          <a:p>
            <a:r>
              <a:rPr lang="en-US" dirty="0" err="1"/>
              <a:t>Qatal</a:t>
            </a:r>
            <a:r>
              <a:rPr lang="en-US" dirty="0"/>
              <a:t> can be used in 2 ways in Historical Narrative</a:t>
            </a:r>
          </a:p>
          <a:p>
            <a:r>
              <a:rPr lang="en-US" dirty="0"/>
              <a:t>Both are off-line</a:t>
            </a:r>
          </a:p>
          <a:p>
            <a:pPr lvl="1"/>
            <a:r>
              <a:rPr lang="en-US" dirty="0"/>
              <a:t>In a dependent clause	(this lesson)</a:t>
            </a:r>
          </a:p>
          <a:p>
            <a:pPr lvl="1"/>
            <a:r>
              <a:rPr lang="en-US" dirty="0"/>
              <a:t>In an independent clause	(next lesson)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17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686800" cy="3886200"/>
          </a:xfrm>
        </p:spPr>
        <p:txBody>
          <a:bodyPr>
            <a:normAutofit/>
          </a:bodyPr>
          <a:lstStyle/>
          <a:p>
            <a:r>
              <a:rPr lang="en-US" dirty="0"/>
              <a:t>In a dependent clause, </a:t>
            </a:r>
            <a:r>
              <a:rPr lang="en-US" dirty="0" err="1"/>
              <a:t>Qatal</a:t>
            </a:r>
            <a:r>
              <a:rPr lang="en-US" dirty="0"/>
              <a:t> gives “relative past background” information</a:t>
            </a:r>
          </a:p>
          <a:p>
            <a:pPr lvl="1"/>
            <a:r>
              <a:rPr lang="en-US" dirty="0"/>
              <a:t>This is information set in the past, relative to the time frame of the story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778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686800" cy="3886200"/>
          </a:xfrm>
        </p:spPr>
        <p:txBody>
          <a:bodyPr>
            <a:normAutofit/>
          </a:bodyPr>
          <a:lstStyle/>
          <a:p>
            <a:r>
              <a:rPr lang="en-US" dirty="0"/>
              <a:t>In a dependent clause, </a:t>
            </a:r>
            <a:r>
              <a:rPr lang="en-US" dirty="0" err="1"/>
              <a:t>Qatal</a:t>
            </a:r>
            <a:r>
              <a:rPr lang="en-US" dirty="0"/>
              <a:t> gives “relative past background” information</a:t>
            </a:r>
          </a:p>
          <a:p>
            <a:pPr lvl="1"/>
            <a:r>
              <a:rPr lang="en-US" dirty="0"/>
              <a:t>This is information set in the past, relative to the time frame of the story</a:t>
            </a:r>
          </a:p>
          <a:p>
            <a:r>
              <a:rPr lang="en-US" dirty="0"/>
              <a:t>The </a:t>
            </a:r>
            <a:r>
              <a:rPr lang="en-US" dirty="0" err="1"/>
              <a:t>Qatal</a:t>
            </a:r>
            <a:r>
              <a:rPr lang="en-US" dirty="0"/>
              <a:t> is in a dependent clause when it follows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or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אִם</a:t>
            </a:r>
            <a:r>
              <a:rPr lang="he-IL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or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</a:t>
            </a:r>
            <a:r>
              <a:rPr lang="he-IL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22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dependent clause </a:t>
            </a:r>
            <a:r>
              <a:rPr lang="en-US" dirty="0"/>
              <a:t>by a relative pronoun.</a:t>
            </a:r>
          </a:p>
          <a:p>
            <a:r>
              <a:rPr lang="en-US" dirty="0"/>
              <a:t>Identify and read 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relative past background </a:t>
            </a:r>
          </a:p>
          <a:p>
            <a:pPr lvl="1"/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>
                <a:solidFill>
                  <a:srgbClr val="0000FF"/>
                </a:solidFill>
              </a:rPr>
              <a:t>qatal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in a </a:t>
            </a:r>
            <a:r>
              <a:rPr lang="en-US" dirty="0">
                <a:solidFill>
                  <a:srgbClr val="0000FF"/>
                </a:solidFill>
              </a:rPr>
              <a:t>dependent clause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2881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2CE78D-6095-436C-83CF-FC7C69D8F129}"/>
              </a:ext>
            </a:extLst>
          </p:cNvPr>
          <p:cNvCxnSpPr>
            <a:cxnSpLocks/>
          </p:cNvCxnSpPr>
          <p:nvPr/>
        </p:nvCxnSpPr>
        <p:spPr>
          <a:xfrm>
            <a:off x="685800" y="4648200"/>
            <a:ext cx="7772400" cy="0"/>
          </a:xfrm>
          <a:prstGeom prst="straightConnector1">
            <a:avLst/>
          </a:prstGeom>
          <a:ln w="476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6B554E-44C0-4FF5-9770-56841D7A76E8}"/>
              </a:ext>
            </a:extLst>
          </p:cNvPr>
          <p:cNvCxnSpPr/>
          <p:nvPr/>
        </p:nvCxnSpPr>
        <p:spPr>
          <a:xfrm>
            <a:off x="6083825" y="4419600"/>
            <a:ext cx="0" cy="457200"/>
          </a:xfrm>
          <a:prstGeom prst="line">
            <a:avLst/>
          </a:prstGeom>
          <a:ln w="47625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58D5B8-2129-46CF-80A3-3BC6DAFC1FA3}"/>
              </a:ext>
            </a:extLst>
          </p:cNvPr>
          <p:cNvCxnSpPr/>
          <p:nvPr/>
        </p:nvCxnSpPr>
        <p:spPr>
          <a:xfrm>
            <a:off x="438607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DE0B2D-3667-456E-BCC1-12E39FA876CC}"/>
              </a:ext>
            </a:extLst>
          </p:cNvPr>
          <p:cNvCxnSpPr/>
          <p:nvPr/>
        </p:nvCxnSpPr>
        <p:spPr>
          <a:xfrm>
            <a:off x="228600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F865A0E-0476-4F2A-8CE1-74E8BA57BF57}"/>
              </a:ext>
            </a:extLst>
          </p:cNvPr>
          <p:cNvSpPr txBox="1"/>
          <p:nvPr/>
        </p:nvSpPr>
        <p:spPr>
          <a:xfrm>
            <a:off x="5753574" y="4966900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present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B05E9A-D47C-4629-BC67-DE3856DF18CD}"/>
              </a:ext>
            </a:extLst>
          </p:cNvPr>
          <p:cNvSpPr txBox="1"/>
          <p:nvPr/>
        </p:nvSpPr>
        <p:spPr>
          <a:xfrm>
            <a:off x="7970923" y="4966900"/>
            <a:ext cx="57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future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750E74-2020-483F-ABDB-335774E02B64}"/>
              </a:ext>
            </a:extLst>
          </p:cNvPr>
          <p:cNvSpPr txBox="1"/>
          <p:nvPr/>
        </p:nvSpPr>
        <p:spPr>
          <a:xfrm>
            <a:off x="663289" y="4966900"/>
            <a:ext cx="449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past</a:t>
            </a:r>
          </a:p>
        </p:txBody>
      </p:sp>
    </p:spTree>
    <p:extLst>
      <p:ext uri="{BB962C8B-B14F-4D97-AF65-F5344CB8AC3E}">
        <p14:creationId xmlns:p14="http://schemas.microsoft.com/office/powerpoint/2010/main" val="2639764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2CE78D-6095-436C-83CF-FC7C69D8F129}"/>
              </a:ext>
            </a:extLst>
          </p:cNvPr>
          <p:cNvCxnSpPr>
            <a:cxnSpLocks/>
          </p:cNvCxnSpPr>
          <p:nvPr/>
        </p:nvCxnSpPr>
        <p:spPr>
          <a:xfrm>
            <a:off x="685800" y="4648200"/>
            <a:ext cx="7772400" cy="0"/>
          </a:xfrm>
          <a:prstGeom prst="straightConnector1">
            <a:avLst/>
          </a:prstGeom>
          <a:ln w="476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6B554E-44C0-4FF5-9770-56841D7A76E8}"/>
              </a:ext>
            </a:extLst>
          </p:cNvPr>
          <p:cNvCxnSpPr/>
          <p:nvPr/>
        </p:nvCxnSpPr>
        <p:spPr>
          <a:xfrm>
            <a:off x="6083825" y="4419600"/>
            <a:ext cx="0" cy="457200"/>
          </a:xfrm>
          <a:prstGeom prst="line">
            <a:avLst/>
          </a:prstGeom>
          <a:ln w="47625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58D5B8-2129-46CF-80A3-3BC6DAFC1FA3}"/>
              </a:ext>
            </a:extLst>
          </p:cNvPr>
          <p:cNvCxnSpPr/>
          <p:nvPr/>
        </p:nvCxnSpPr>
        <p:spPr>
          <a:xfrm>
            <a:off x="438607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DE0B2D-3667-456E-BCC1-12E39FA876CC}"/>
              </a:ext>
            </a:extLst>
          </p:cNvPr>
          <p:cNvCxnSpPr/>
          <p:nvPr/>
        </p:nvCxnSpPr>
        <p:spPr>
          <a:xfrm>
            <a:off x="228600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F865A0E-0476-4F2A-8CE1-74E8BA57BF57}"/>
              </a:ext>
            </a:extLst>
          </p:cNvPr>
          <p:cNvSpPr txBox="1"/>
          <p:nvPr/>
        </p:nvSpPr>
        <p:spPr>
          <a:xfrm>
            <a:off x="5753574" y="4966900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present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B05E9A-D47C-4629-BC67-DE3856DF18CD}"/>
              </a:ext>
            </a:extLst>
          </p:cNvPr>
          <p:cNvSpPr txBox="1"/>
          <p:nvPr/>
        </p:nvSpPr>
        <p:spPr>
          <a:xfrm>
            <a:off x="7970923" y="4966900"/>
            <a:ext cx="57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future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750E74-2020-483F-ABDB-335774E02B64}"/>
              </a:ext>
            </a:extLst>
          </p:cNvPr>
          <p:cNvSpPr txBox="1"/>
          <p:nvPr/>
        </p:nvSpPr>
        <p:spPr>
          <a:xfrm>
            <a:off x="663289" y="4966900"/>
            <a:ext cx="449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past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4F5681-51EF-4936-8AE6-3029D5AB3861}"/>
              </a:ext>
            </a:extLst>
          </p:cNvPr>
          <p:cNvSpPr txBox="1"/>
          <p:nvPr/>
        </p:nvSpPr>
        <p:spPr>
          <a:xfrm>
            <a:off x="3879846" y="3554573"/>
            <a:ext cx="101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Jethro</a:t>
            </a:r>
          </a:p>
          <a:p>
            <a:pPr algn="ctr"/>
            <a:r>
              <a:rPr lang="en-US" sz="1600" dirty="0"/>
              <a:t>heard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66CC544-246A-4C38-8D1E-7D37CCFF4BB7}"/>
              </a:ext>
            </a:extLst>
          </p:cNvPr>
          <p:cNvSpPr txBox="1"/>
          <p:nvPr/>
        </p:nvSpPr>
        <p:spPr>
          <a:xfrm>
            <a:off x="1691692" y="3516126"/>
            <a:ext cx="1188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What God did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405D99-10D3-4C3B-ABD3-F2DA98044A11}"/>
              </a:ext>
            </a:extLst>
          </p:cNvPr>
          <p:cNvSpPr txBox="1"/>
          <p:nvPr/>
        </p:nvSpPr>
        <p:spPr>
          <a:xfrm>
            <a:off x="3940948" y="5118557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7D77BD-933A-4D52-A04A-D1C08C8E4918}"/>
              </a:ext>
            </a:extLst>
          </p:cNvPr>
          <p:cNvSpPr txBox="1"/>
          <p:nvPr/>
        </p:nvSpPr>
        <p:spPr>
          <a:xfrm>
            <a:off x="2010443" y="5118557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16FDDA-E88E-4021-9266-77F5EE8463F4}"/>
              </a:ext>
            </a:extLst>
          </p:cNvPr>
          <p:cNvSpPr txBox="1"/>
          <p:nvPr/>
        </p:nvSpPr>
        <p:spPr>
          <a:xfrm>
            <a:off x="2982350" y="5041612"/>
            <a:ext cx="71525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2483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וַיִּנָּחֶם יְהוָה כִּי־עָשָׂה אֶת־הָאָדָם בָּאָרֶץ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2CE78D-6095-436C-83CF-FC7C69D8F129}"/>
              </a:ext>
            </a:extLst>
          </p:cNvPr>
          <p:cNvCxnSpPr>
            <a:cxnSpLocks/>
          </p:cNvCxnSpPr>
          <p:nvPr/>
        </p:nvCxnSpPr>
        <p:spPr>
          <a:xfrm>
            <a:off x="685800" y="4648200"/>
            <a:ext cx="7772400" cy="0"/>
          </a:xfrm>
          <a:prstGeom prst="straightConnector1">
            <a:avLst/>
          </a:prstGeom>
          <a:ln w="476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6B554E-44C0-4FF5-9770-56841D7A76E8}"/>
              </a:ext>
            </a:extLst>
          </p:cNvPr>
          <p:cNvCxnSpPr/>
          <p:nvPr/>
        </p:nvCxnSpPr>
        <p:spPr>
          <a:xfrm>
            <a:off x="6083825" y="4419600"/>
            <a:ext cx="0" cy="457200"/>
          </a:xfrm>
          <a:prstGeom prst="line">
            <a:avLst/>
          </a:prstGeom>
          <a:ln w="47625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58D5B8-2129-46CF-80A3-3BC6DAFC1FA3}"/>
              </a:ext>
            </a:extLst>
          </p:cNvPr>
          <p:cNvCxnSpPr/>
          <p:nvPr/>
        </p:nvCxnSpPr>
        <p:spPr>
          <a:xfrm>
            <a:off x="438607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DE0B2D-3667-456E-BCC1-12E39FA876CC}"/>
              </a:ext>
            </a:extLst>
          </p:cNvPr>
          <p:cNvCxnSpPr/>
          <p:nvPr/>
        </p:nvCxnSpPr>
        <p:spPr>
          <a:xfrm>
            <a:off x="228600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F865A0E-0476-4F2A-8CE1-74E8BA57BF57}"/>
              </a:ext>
            </a:extLst>
          </p:cNvPr>
          <p:cNvSpPr txBox="1"/>
          <p:nvPr/>
        </p:nvSpPr>
        <p:spPr>
          <a:xfrm>
            <a:off x="5753574" y="4966900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present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B05E9A-D47C-4629-BC67-DE3856DF18CD}"/>
              </a:ext>
            </a:extLst>
          </p:cNvPr>
          <p:cNvSpPr txBox="1"/>
          <p:nvPr/>
        </p:nvSpPr>
        <p:spPr>
          <a:xfrm>
            <a:off x="7970923" y="4966900"/>
            <a:ext cx="57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future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750E74-2020-483F-ABDB-335774E02B64}"/>
              </a:ext>
            </a:extLst>
          </p:cNvPr>
          <p:cNvSpPr txBox="1"/>
          <p:nvPr/>
        </p:nvSpPr>
        <p:spPr>
          <a:xfrm>
            <a:off x="663289" y="4966900"/>
            <a:ext cx="449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past</a:t>
            </a:r>
          </a:p>
        </p:txBody>
      </p:sp>
    </p:spTree>
    <p:extLst>
      <p:ext uri="{BB962C8B-B14F-4D97-AF65-F5344CB8AC3E}">
        <p14:creationId xmlns:p14="http://schemas.microsoft.com/office/powerpoint/2010/main" val="3810443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וַיִּנָּחֶם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יְהוָה כִּי־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עָשָׂה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אֶת־הָאָדָם בָּאָרֶץ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8316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2CE78D-6095-436C-83CF-FC7C69D8F129}"/>
              </a:ext>
            </a:extLst>
          </p:cNvPr>
          <p:cNvCxnSpPr>
            <a:cxnSpLocks/>
          </p:cNvCxnSpPr>
          <p:nvPr/>
        </p:nvCxnSpPr>
        <p:spPr>
          <a:xfrm>
            <a:off x="685800" y="4648200"/>
            <a:ext cx="7772400" cy="0"/>
          </a:xfrm>
          <a:prstGeom prst="straightConnector1">
            <a:avLst/>
          </a:prstGeom>
          <a:ln w="476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6B554E-44C0-4FF5-9770-56841D7A76E8}"/>
              </a:ext>
            </a:extLst>
          </p:cNvPr>
          <p:cNvCxnSpPr/>
          <p:nvPr/>
        </p:nvCxnSpPr>
        <p:spPr>
          <a:xfrm>
            <a:off x="6083825" y="4419600"/>
            <a:ext cx="0" cy="457200"/>
          </a:xfrm>
          <a:prstGeom prst="line">
            <a:avLst/>
          </a:prstGeom>
          <a:ln w="47625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58D5B8-2129-46CF-80A3-3BC6DAFC1FA3}"/>
              </a:ext>
            </a:extLst>
          </p:cNvPr>
          <p:cNvCxnSpPr/>
          <p:nvPr/>
        </p:nvCxnSpPr>
        <p:spPr>
          <a:xfrm>
            <a:off x="438607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DE0B2D-3667-456E-BCC1-12E39FA876CC}"/>
              </a:ext>
            </a:extLst>
          </p:cNvPr>
          <p:cNvCxnSpPr/>
          <p:nvPr/>
        </p:nvCxnSpPr>
        <p:spPr>
          <a:xfrm>
            <a:off x="228600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F865A0E-0476-4F2A-8CE1-74E8BA57BF57}"/>
              </a:ext>
            </a:extLst>
          </p:cNvPr>
          <p:cNvSpPr txBox="1"/>
          <p:nvPr/>
        </p:nvSpPr>
        <p:spPr>
          <a:xfrm>
            <a:off x="5753574" y="4966900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present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B05E9A-D47C-4629-BC67-DE3856DF18CD}"/>
              </a:ext>
            </a:extLst>
          </p:cNvPr>
          <p:cNvSpPr txBox="1"/>
          <p:nvPr/>
        </p:nvSpPr>
        <p:spPr>
          <a:xfrm>
            <a:off x="7970923" y="4966900"/>
            <a:ext cx="57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future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750E74-2020-483F-ABDB-335774E02B64}"/>
              </a:ext>
            </a:extLst>
          </p:cNvPr>
          <p:cNvSpPr txBox="1"/>
          <p:nvPr/>
        </p:nvSpPr>
        <p:spPr>
          <a:xfrm>
            <a:off x="663289" y="4966900"/>
            <a:ext cx="449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past</a:t>
            </a:r>
          </a:p>
        </p:txBody>
      </p:sp>
    </p:spTree>
    <p:extLst>
      <p:ext uri="{BB962C8B-B14F-4D97-AF65-F5344CB8AC3E}">
        <p14:creationId xmlns:p14="http://schemas.microsoft.com/office/powerpoint/2010/main" val="380758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וַיִּנָּחֶם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יְהוָה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עָשָׂה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אֶת־הָאָדָם בָּאָרֶץ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8316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2CE78D-6095-436C-83CF-FC7C69D8F129}"/>
              </a:ext>
            </a:extLst>
          </p:cNvPr>
          <p:cNvCxnSpPr>
            <a:cxnSpLocks/>
          </p:cNvCxnSpPr>
          <p:nvPr/>
        </p:nvCxnSpPr>
        <p:spPr>
          <a:xfrm>
            <a:off x="685800" y="4648200"/>
            <a:ext cx="7772400" cy="0"/>
          </a:xfrm>
          <a:prstGeom prst="straightConnector1">
            <a:avLst/>
          </a:prstGeom>
          <a:ln w="476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6B554E-44C0-4FF5-9770-56841D7A76E8}"/>
              </a:ext>
            </a:extLst>
          </p:cNvPr>
          <p:cNvCxnSpPr/>
          <p:nvPr/>
        </p:nvCxnSpPr>
        <p:spPr>
          <a:xfrm>
            <a:off x="6083825" y="4419600"/>
            <a:ext cx="0" cy="457200"/>
          </a:xfrm>
          <a:prstGeom prst="line">
            <a:avLst/>
          </a:prstGeom>
          <a:ln w="47625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58D5B8-2129-46CF-80A3-3BC6DAFC1FA3}"/>
              </a:ext>
            </a:extLst>
          </p:cNvPr>
          <p:cNvCxnSpPr/>
          <p:nvPr/>
        </p:nvCxnSpPr>
        <p:spPr>
          <a:xfrm>
            <a:off x="438607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DE0B2D-3667-456E-BCC1-12E39FA876CC}"/>
              </a:ext>
            </a:extLst>
          </p:cNvPr>
          <p:cNvCxnSpPr/>
          <p:nvPr/>
        </p:nvCxnSpPr>
        <p:spPr>
          <a:xfrm>
            <a:off x="228600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F865A0E-0476-4F2A-8CE1-74E8BA57BF57}"/>
              </a:ext>
            </a:extLst>
          </p:cNvPr>
          <p:cNvSpPr txBox="1"/>
          <p:nvPr/>
        </p:nvSpPr>
        <p:spPr>
          <a:xfrm>
            <a:off x="5753574" y="4966900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present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B05E9A-D47C-4629-BC67-DE3856DF18CD}"/>
              </a:ext>
            </a:extLst>
          </p:cNvPr>
          <p:cNvSpPr txBox="1"/>
          <p:nvPr/>
        </p:nvSpPr>
        <p:spPr>
          <a:xfrm>
            <a:off x="7970923" y="4966900"/>
            <a:ext cx="57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future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750E74-2020-483F-ABDB-335774E02B64}"/>
              </a:ext>
            </a:extLst>
          </p:cNvPr>
          <p:cNvSpPr txBox="1"/>
          <p:nvPr/>
        </p:nvSpPr>
        <p:spPr>
          <a:xfrm>
            <a:off x="663289" y="4966900"/>
            <a:ext cx="449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past</a:t>
            </a:r>
          </a:p>
        </p:txBody>
      </p:sp>
    </p:spTree>
    <p:extLst>
      <p:ext uri="{BB962C8B-B14F-4D97-AF65-F5344CB8AC3E}">
        <p14:creationId xmlns:p14="http://schemas.microsoft.com/office/powerpoint/2010/main" val="1977385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וַיִּנָּחֶם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יְהוָה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עָשָׂה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אֶת־הָאָדָם בָּאָרֶץ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8316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2CE78D-6095-436C-83CF-FC7C69D8F129}"/>
              </a:ext>
            </a:extLst>
          </p:cNvPr>
          <p:cNvCxnSpPr>
            <a:cxnSpLocks/>
          </p:cNvCxnSpPr>
          <p:nvPr/>
        </p:nvCxnSpPr>
        <p:spPr>
          <a:xfrm>
            <a:off x="685800" y="4648200"/>
            <a:ext cx="7772400" cy="0"/>
          </a:xfrm>
          <a:prstGeom prst="straightConnector1">
            <a:avLst/>
          </a:prstGeom>
          <a:ln w="476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6B554E-44C0-4FF5-9770-56841D7A76E8}"/>
              </a:ext>
            </a:extLst>
          </p:cNvPr>
          <p:cNvCxnSpPr/>
          <p:nvPr/>
        </p:nvCxnSpPr>
        <p:spPr>
          <a:xfrm>
            <a:off x="6083825" y="4419600"/>
            <a:ext cx="0" cy="457200"/>
          </a:xfrm>
          <a:prstGeom prst="line">
            <a:avLst/>
          </a:prstGeom>
          <a:ln w="47625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58D5B8-2129-46CF-80A3-3BC6DAFC1FA3}"/>
              </a:ext>
            </a:extLst>
          </p:cNvPr>
          <p:cNvCxnSpPr/>
          <p:nvPr/>
        </p:nvCxnSpPr>
        <p:spPr>
          <a:xfrm>
            <a:off x="438607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DE0B2D-3667-456E-BCC1-12E39FA876CC}"/>
              </a:ext>
            </a:extLst>
          </p:cNvPr>
          <p:cNvCxnSpPr/>
          <p:nvPr/>
        </p:nvCxnSpPr>
        <p:spPr>
          <a:xfrm>
            <a:off x="228600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F865A0E-0476-4F2A-8CE1-74E8BA57BF57}"/>
              </a:ext>
            </a:extLst>
          </p:cNvPr>
          <p:cNvSpPr txBox="1"/>
          <p:nvPr/>
        </p:nvSpPr>
        <p:spPr>
          <a:xfrm>
            <a:off x="5753574" y="4966900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present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B05E9A-D47C-4629-BC67-DE3856DF18CD}"/>
              </a:ext>
            </a:extLst>
          </p:cNvPr>
          <p:cNvSpPr txBox="1"/>
          <p:nvPr/>
        </p:nvSpPr>
        <p:spPr>
          <a:xfrm>
            <a:off x="7970923" y="4966900"/>
            <a:ext cx="57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future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750E74-2020-483F-ABDB-335774E02B64}"/>
              </a:ext>
            </a:extLst>
          </p:cNvPr>
          <p:cNvSpPr txBox="1"/>
          <p:nvPr/>
        </p:nvSpPr>
        <p:spPr>
          <a:xfrm>
            <a:off x="663289" y="4966900"/>
            <a:ext cx="449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past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4F5681-51EF-4936-8AE6-3029D5AB3861}"/>
              </a:ext>
            </a:extLst>
          </p:cNvPr>
          <p:cNvSpPr txBox="1"/>
          <p:nvPr/>
        </p:nvSpPr>
        <p:spPr>
          <a:xfrm>
            <a:off x="3879846" y="3554573"/>
            <a:ext cx="101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YHWH</a:t>
            </a:r>
          </a:p>
          <a:p>
            <a:pPr algn="ctr"/>
            <a:r>
              <a:rPr lang="en-US" sz="1600" dirty="0"/>
              <a:t>regretted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66CC544-246A-4C38-8D1E-7D37CCFF4BB7}"/>
              </a:ext>
            </a:extLst>
          </p:cNvPr>
          <p:cNvSpPr txBox="1"/>
          <p:nvPr/>
        </p:nvSpPr>
        <p:spPr>
          <a:xfrm>
            <a:off x="1691692" y="3516126"/>
            <a:ext cx="1188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YHWH</a:t>
            </a:r>
          </a:p>
          <a:p>
            <a:pPr algn="ctr"/>
            <a:r>
              <a:rPr lang="en-US" sz="1600" dirty="0"/>
              <a:t>made man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405D99-10D3-4C3B-ABD3-F2DA98044A11}"/>
              </a:ext>
            </a:extLst>
          </p:cNvPr>
          <p:cNvSpPr txBox="1"/>
          <p:nvPr/>
        </p:nvSpPr>
        <p:spPr>
          <a:xfrm>
            <a:off x="3940948" y="5118557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7D77BD-933A-4D52-A04A-D1C08C8E4918}"/>
              </a:ext>
            </a:extLst>
          </p:cNvPr>
          <p:cNvSpPr txBox="1"/>
          <p:nvPr/>
        </p:nvSpPr>
        <p:spPr>
          <a:xfrm>
            <a:off x="2010443" y="5118557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16FDDA-E88E-4021-9266-77F5EE8463F4}"/>
              </a:ext>
            </a:extLst>
          </p:cNvPr>
          <p:cNvSpPr txBox="1"/>
          <p:nvPr/>
        </p:nvSpPr>
        <p:spPr>
          <a:xfrm>
            <a:off x="3134634" y="5041612"/>
            <a:ext cx="41069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81330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2CE78D-6095-436C-83CF-FC7C69D8F129}"/>
              </a:ext>
            </a:extLst>
          </p:cNvPr>
          <p:cNvCxnSpPr>
            <a:cxnSpLocks/>
          </p:cNvCxnSpPr>
          <p:nvPr/>
        </p:nvCxnSpPr>
        <p:spPr>
          <a:xfrm>
            <a:off x="685800" y="4648200"/>
            <a:ext cx="7772400" cy="0"/>
          </a:xfrm>
          <a:prstGeom prst="straightConnector1">
            <a:avLst/>
          </a:prstGeom>
          <a:ln w="476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6B554E-44C0-4FF5-9770-56841D7A76E8}"/>
              </a:ext>
            </a:extLst>
          </p:cNvPr>
          <p:cNvCxnSpPr/>
          <p:nvPr/>
        </p:nvCxnSpPr>
        <p:spPr>
          <a:xfrm>
            <a:off x="6083825" y="4419600"/>
            <a:ext cx="0" cy="457200"/>
          </a:xfrm>
          <a:prstGeom prst="line">
            <a:avLst/>
          </a:prstGeom>
          <a:ln w="47625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58D5B8-2129-46CF-80A3-3BC6DAFC1FA3}"/>
              </a:ext>
            </a:extLst>
          </p:cNvPr>
          <p:cNvCxnSpPr/>
          <p:nvPr/>
        </p:nvCxnSpPr>
        <p:spPr>
          <a:xfrm>
            <a:off x="438607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DE0B2D-3667-456E-BCC1-12E39FA876CC}"/>
              </a:ext>
            </a:extLst>
          </p:cNvPr>
          <p:cNvCxnSpPr/>
          <p:nvPr/>
        </p:nvCxnSpPr>
        <p:spPr>
          <a:xfrm>
            <a:off x="228600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F865A0E-0476-4F2A-8CE1-74E8BA57BF57}"/>
              </a:ext>
            </a:extLst>
          </p:cNvPr>
          <p:cNvSpPr txBox="1"/>
          <p:nvPr/>
        </p:nvSpPr>
        <p:spPr>
          <a:xfrm>
            <a:off x="5753574" y="4966900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present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B05E9A-D47C-4629-BC67-DE3856DF18CD}"/>
              </a:ext>
            </a:extLst>
          </p:cNvPr>
          <p:cNvSpPr txBox="1"/>
          <p:nvPr/>
        </p:nvSpPr>
        <p:spPr>
          <a:xfrm>
            <a:off x="7970923" y="4966900"/>
            <a:ext cx="57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future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750E74-2020-483F-ABDB-335774E02B64}"/>
              </a:ext>
            </a:extLst>
          </p:cNvPr>
          <p:cNvSpPr txBox="1"/>
          <p:nvPr/>
        </p:nvSpPr>
        <p:spPr>
          <a:xfrm>
            <a:off x="663289" y="4966900"/>
            <a:ext cx="449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past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405D99-10D3-4C3B-ABD3-F2DA98044A11}"/>
              </a:ext>
            </a:extLst>
          </p:cNvPr>
          <p:cNvSpPr txBox="1"/>
          <p:nvPr/>
        </p:nvSpPr>
        <p:spPr>
          <a:xfrm>
            <a:off x="3940948" y="5118557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7D77BD-933A-4D52-A04A-D1C08C8E4918}"/>
              </a:ext>
            </a:extLst>
          </p:cNvPr>
          <p:cNvSpPr txBox="1"/>
          <p:nvPr/>
        </p:nvSpPr>
        <p:spPr>
          <a:xfrm>
            <a:off x="2010443" y="5118557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16FDDA-E88E-4021-9266-77F5EE8463F4}"/>
              </a:ext>
            </a:extLst>
          </p:cNvPr>
          <p:cNvSpPr txBox="1"/>
          <p:nvPr/>
        </p:nvSpPr>
        <p:spPr>
          <a:xfrm>
            <a:off x="2982350" y="5041612"/>
            <a:ext cx="71525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95A8F5F6-E4F4-4736-B6A1-D64076ECA6B1}"/>
              </a:ext>
            </a:extLst>
          </p:cNvPr>
          <p:cNvSpPr txBox="1">
            <a:spLocks/>
          </p:cNvSpPr>
          <p:nvPr/>
        </p:nvSpPr>
        <p:spPr>
          <a:xfrm>
            <a:off x="381000" y="2243785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וַיִּנָּחֶם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יְהוָה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עָשָׂה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אֶת־הָאָדָם בָּאָרֶץ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7E0019-3A77-454D-B802-633807F3FDE5}"/>
              </a:ext>
            </a:extLst>
          </p:cNvPr>
          <p:cNvSpPr txBox="1"/>
          <p:nvPr/>
        </p:nvSpPr>
        <p:spPr>
          <a:xfrm>
            <a:off x="7696200" y="2853385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6115D1-52F6-49C0-9FAF-592DD6DF1202}"/>
              </a:ext>
            </a:extLst>
          </p:cNvPr>
          <p:cNvSpPr txBox="1"/>
          <p:nvPr/>
        </p:nvSpPr>
        <p:spPr>
          <a:xfrm>
            <a:off x="5883164" y="2853385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0A1C71-F7C1-400B-A745-25210CCF0DF5}"/>
              </a:ext>
            </a:extLst>
          </p:cNvPr>
          <p:cNvSpPr txBox="1"/>
          <p:nvPr/>
        </p:nvSpPr>
        <p:spPr>
          <a:xfrm>
            <a:off x="3134634" y="5503277"/>
            <a:ext cx="41069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2699374-331A-41C7-BF51-AEA208EC674A}"/>
              </a:ext>
            </a:extLst>
          </p:cNvPr>
          <p:cNvSpPr/>
          <p:nvPr/>
        </p:nvSpPr>
        <p:spPr>
          <a:xfrm>
            <a:off x="4436918" y="3865377"/>
            <a:ext cx="1641764" cy="446850"/>
          </a:xfrm>
          <a:custGeom>
            <a:avLst/>
            <a:gdLst>
              <a:gd name="connsiteX0" fmla="*/ 1641764 w 1641764"/>
              <a:gd name="connsiteY0" fmla="*/ 446850 h 446850"/>
              <a:gd name="connsiteX1" fmla="*/ 758537 w 1641764"/>
              <a:gd name="connsiteY1" fmla="*/ 41 h 446850"/>
              <a:gd name="connsiteX2" fmla="*/ 0 w 1641764"/>
              <a:gd name="connsiteY2" fmla="*/ 426068 h 44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1764" h="446850">
                <a:moveTo>
                  <a:pt x="1641764" y="446850"/>
                </a:moveTo>
                <a:cubicBezTo>
                  <a:pt x="1336964" y="225177"/>
                  <a:pt x="1032164" y="3505"/>
                  <a:pt x="758537" y="41"/>
                </a:cubicBezTo>
                <a:cubicBezTo>
                  <a:pt x="484910" y="-3423"/>
                  <a:pt x="242455" y="211322"/>
                  <a:pt x="0" y="426068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824009A-F077-4D6E-9F63-B541AA1DC616}"/>
              </a:ext>
            </a:extLst>
          </p:cNvPr>
          <p:cNvSpPr/>
          <p:nvPr/>
        </p:nvSpPr>
        <p:spPr>
          <a:xfrm>
            <a:off x="2286000" y="3865377"/>
            <a:ext cx="2080206" cy="446850"/>
          </a:xfrm>
          <a:custGeom>
            <a:avLst/>
            <a:gdLst>
              <a:gd name="connsiteX0" fmla="*/ 1641764 w 1641764"/>
              <a:gd name="connsiteY0" fmla="*/ 446850 h 446850"/>
              <a:gd name="connsiteX1" fmla="*/ 758537 w 1641764"/>
              <a:gd name="connsiteY1" fmla="*/ 41 h 446850"/>
              <a:gd name="connsiteX2" fmla="*/ 0 w 1641764"/>
              <a:gd name="connsiteY2" fmla="*/ 426068 h 44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1764" h="446850">
                <a:moveTo>
                  <a:pt x="1641764" y="446850"/>
                </a:moveTo>
                <a:cubicBezTo>
                  <a:pt x="1336964" y="225177"/>
                  <a:pt x="1032164" y="3505"/>
                  <a:pt x="758537" y="41"/>
                </a:cubicBezTo>
                <a:cubicBezTo>
                  <a:pt x="484910" y="-3423"/>
                  <a:pt x="242455" y="211322"/>
                  <a:pt x="0" y="426068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881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2CE78D-6095-436C-83CF-FC7C69D8F129}"/>
              </a:ext>
            </a:extLst>
          </p:cNvPr>
          <p:cNvCxnSpPr>
            <a:cxnSpLocks/>
          </p:cNvCxnSpPr>
          <p:nvPr/>
        </p:nvCxnSpPr>
        <p:spPr>
          <a:xfrm>
            <a:off x="685800" y="4648200"/>
            <a:ext cx="7772400" cy="0"/>
          </a:xfrm>
          <a:prstGeom prst="straightConnector1">
            <a:avLst/>
          </a:prstGeom>
          <a:ln w="476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6B554E-44C0-4FF5-9770-56841D7A76E8}"/>
              </a:ext>
            </a:extLst>
          </p:cNvPr>
          <p:cNvCxnSpPr/>
          <p:nvPr/>
        </p:nvCxnSpPr>
        <p:spPr>
          <a:xfrm>
            <a:off x="6083825" y="4419600"/>
            <a:ext cx="0" cy="457200"/>
          </a:xfrm>
          <a:prstGeom prst="line">
            <a:avLst/>
          </a:prstGeom>
          <a:ln w="47625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58D5B8-2129-46CF-80A3-3BC6DAFC1FA3}"/>
              </a:ext>
            </a:extLst>
          </p:cNvPr>
          <p:cNvCxnSpPr/>
          <p:nvPr/>
        </p:nvCxnSpPr>
        <p:spPr>
          <a:xfrm>
            <a:off x="438607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DE0B2D-3667-456E-BCC1-12E39FA876CC}"/>
              </a:ext>
            </a:extLst>
          </p:cNvPr>
          <p:cNvCxnSpPr/>
          <p:nvPr/>
        </p:nvCxnSpPr>
        <p:spPr>
          <a:xfrm>
            <a:off x="2286000" y="44196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F865A0E-0476-4F2A-8CE1-74E8BA57BF57}"/>
              </a:ext>
            </a:extLst>
          </p:cNvPr>
          <p:cNvSpPr txBox="1"/>
          <p:nvPr/>
        </p:nvSpPr>
        <p:spPr>
          <a:xfrm>
            <a:off x="5753574" y="4966900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present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B05E9A-D47C-4629-BC67-DE3856DF18CD}"/>
              </a:ext>
            </a:extLst>
          </p:cNvPr>
          <p:cNvSpPr txBox="1"/>
          <p:nvPr/>
        </p:nvSpPr>
        <p:spPr>
          <a:xfrm>
            <a:off x="7970923" y="4966900"/>
            <a:ext cx="57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future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750E74-2020-483F-ABDB-335774E02B64}"/>
              </a:ext>
            </a:extLst>
          </p:cNvPr>
          <p:cNvSpPr txBox="1"/>
          <p:nvPr/>
        </p:nvSpPr>
        <p:spPr>
          <a:xfrm>
            <a:off x="663289" y="4966900"/>
            <a:ext cx="449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past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405D99-10D3-4C3B-ABD3-F2DA98044A11}"/>
              </a:ext>
            </a:extLst>
          </p:cNvPr>
          <p:cNvSpPr txBox="1"/>
          <p:nvPr/>
        </p:nvSpPr>
        <p:spPr>
          <a:xfrm>
            <a:off x="3940948" y="5118557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7D77BD-933A-4D52-A04A-D1C08C8E4918}"/>
              </a:ext>
            </a:extLst>
          </p:cNvPr>
          <p:cNvSpPr txBox="1"/>
          <p:nvPr/>
        </p:nvSpPr>
        <p:spPr>
          <a:xfrm>
            <a:off x="2010443" y="5118557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16FDDA-E88E-4021-9266-77F5EE8463F4}"/>
              </a:ext>
            </a:extLst>
          </p:cNvPr>
          <p:cNvSpPr txBox="1"/>
          <p:nvPr/>
        </p:nvSpPr>
        <p:spPr>
          <a:xfrm>
            <a:off x="2982350" y="5041612"/>
            <a:ext cx="71525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95A8F5F6-E4F4-4736-B6A1-D64076ECA6B1}"/>
              </a:ext>
            </a:extLst>
          </p:cNvPr>
          <p:cNvSpPr txBox="1">
            <a:spLocks/>
          </p:cNvSpPr>
          <p:nvPr/>
        </p:nvSpPr>
        <p:spPr>
          <a:xfrm>
            <a:off x="381000" y="2243785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וַיִּנָּחֶם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יְהוָה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עָשָׂה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אֶת־הָאָדָם בָּאָרֶץ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7E0019-3A77-454D-B802-633807F3FDE5}"/>
              </a:ext>
            </a:extLst>
          </p:cNvPr>
          <p:cNvSpPr txBox="1"/>
          <p:nvPr/>
        </p:nvSpPr>
        <p:spPr>
          <a:xfrm>
            <a:off x="7696200" y="2853385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6115D1-52F6-49C0-9FAF-592DD6DF1202}"/>
              </a:ext>
            </a:extLst>
          </p:cNvPr>
          <p:cNvSpPr txBox="1"/>
          <p:nvPr/>
        </p:nvSpPr>
        <p:spPr>
          <a:xfrm>
            <a:off x="5883164" y="2853385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0A1C71-F7C1-400B-A745-25210CCF0DF5}"/>
              </a:ext>
            </a:extLst>
          </p:cNvPr>
          <p:cNvSpPr txBox="1"/>
          <p:nvPr/>
        </p:nvSpPr>
        <p:spPr>
          <a:xfrm>
            <a:off x="3134634" y="5503277"/>
            <a:ext cx="41069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2699374-331A-41C7-BF51-AEA208EC674A}"/>
              </a:ext>
            </a:extLst>
          </p:cNvPr>
          <p:cNvSpPr/>
          <p:nvPr/>
        </p:nvSpPr>
        <p:spPr>
          <a:xfrm>
            <a:off x="4436918" y="3865377"/>
            <a:ext cx="1641764" cy="446850"/>
          </a:xfrm>
          <a:custGeom>
            <a:avLst/>
            <a:gdLst>
              <a:gd name="connsiteX0" fmla="*/ 1641764 w 1641764"/>
              <a:gd name="connsiteY0" fmla="*/ 446850 h 446850"/>
              <a:gd name="connsiteX1" fmla="*/ 758537 w 1641764"/>
              <a:gd name="connsiteY1" fmla="*/ 41 h 446850"/>
              <a:gd name="connsiteX2" fmla="*/ 0 w 1641764"/>
              <a:gd name="connsiteY2" fmla="*/ 426068 h 44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1764" h="446850">
                <a:moveTo>
                  <a:pt x="1641764" y="446850"/>
                </a:moveTo>
                <a:cubicBezTo>
                  <a:pt x="1336964" y="225177"/>
                  <a:pt x="1032164" y="3505"/>
                  <a:pt x="758537" y="41"/>
                </a:cubicBezTo>
                <a:cubicBezTo>
                  <a:pt x="484910" y="-3423"/>
                  <a:pt x="242455" y="211322"/>
                  <a:pt x="0" y="426068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824009A-F077-4D6E-9F63-B541AA1DC616}"/>
              </a:ext>
            </a:extLst>
          </p:cNvPr>
          <p:cNvSpPr/>
          <p:nvPr/>
        </p:nvSpPr>
        <p:spPr>
          <a:xfrm>
            <a:off x="2286000" y="3865377"/>
            <a:ext cx="2080206" cy="446850"/>
          </a:xfrm>
          <a:custGeom>
            <a:avLst/>
            <a:gdLst>
              <a:gd name="connsiteX0" fmla="*/ 1641764 w 1641764"/>
              <a:gd name="connsiteY0" fmla="*/ 446850 h 446850"/>
              <a:gd name="connsiteX1" fmla="*/ 758537 w 1641764"/>
              <a:gd name="connsiteY1" fmla="*/ 41 h 446850"/>
              <a:gd name="connsiteX2" fmla="*/ 0 w 1641764"/>
              <a:gd name="connsiteY2" fmla="*/ 426068 h 44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1764" h="446850">
                <a:moveTo>
                  <a:pt x="1641764" y="446850"/>
                </a:moveTo>
                <a:cubicBezTo>
                  <a:pt x="1336964" y="225177"/>
                  <a:pt x="1032164" y="3505"/>
                  <a:pt x="758537" y="41"/>
                </a:cubicBezTo>
                <a:cubicBezTo>
                  <a:pt x="484910" y="-3423"/>
                  <a:pt x="242455" y="211322"/>
                  <a:pt x="0" y="426068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7F658F8-D6F3-4072-980A-6C3AD3A5F289}"/>
              </a:ext>
            </a:extLst>
          </p:cNvPr>
          <p:cNvSpPr txBox="1"/>
          <p:nvPr/>
        </p:nvSpPr>
        <p:spPr>
          <a:xfrm>
            <a:off x="4118574" y="3524504"/>
            <a:ext cx="4952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past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D1BB45-1503-4ED1-ADE7-3A58CD50BCC2}"/>
              </a:ext>
            </a:extLst>
          </p:cNvPr>
          <p:cNvSpPr txBox="1"/>
          <p:nvPr/>
        </p:nvSpPr>
        <p:spPr>
          <a:xfrm>
            <a:off x="1649710" y="3524504"/>
            <a:ext cx="1272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Past relative to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2576D-F712-47C0-A6BF-D1C5DDA10531}"/>
              </a:ext>
            </a:extLst>
          </p:cNvPr>
          <p:cNvCxnSpPr>
            <a:stCxn id="27" idx="3"/>
            <a:endCxn id="26" idx="1"/>
          </p:cNvCxnSpPr>
          <p:nvPr/>
        </p:nvCxnSpPr>
        <p:spPr>
          <a:xfrm>
            <a:off x="2922302" y="3678393"/>
            <a:ext cx="119627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224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in dependent clause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001000" cy="3886200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RULE:</a:t>
            </a:r>
          </a:p>
          <a:p>
            <a:r>
              <a:rPr lang="en-US" dirty="0"/>
              <a:t>A </a:t>
            </a:r>
            <a:r>
              <a:rPr lang="en-US" dirty="0" err="1"/>
              <a:t>qatal</a:t>
            </a:r>
            <a:r>
              <a:rPr lang="en-US" dirty="0"/>
              <a:t> form, when in a dependent clause, functions in Biblical Hebrew by giving </a:t>
            </a:r>
            <a:r>
              <a:rPr lang="en-US" b="1" dirty="0"/>
              <a:t>background in the </a:t>
            </a:r>
            <a:r>
              <a:rPr lang="en-US" b="1" u="sng" dirty="0"/>
              <a:t>relative past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Relative past means past as compared to the main clause of the sentence. </a:t>
            </a:r>
          </a:p>
          <a:p>
            <a:r>
              <a:rPr lang="en-US" dirty="0"/>
              <a:t>In Historical Narrative the main clause will most often be the </a:t>
            </a:r>
            <a:r>
              <a:rPr lang="en-US" dirty="0" err="1"/>
              <a:t>wayyiqtol</a:t>
            </a:r>
            <a:r>
              <a:rPr lang="en-US" dirty="0"/>
              <a:t> clause.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045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– What does it look like?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3886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err="1"/>
              <a:t>Wayyiqtol</a:t>
            </a:r>
            <a:r>
              <a:rPr lang="en-US" dirty="0"/>
              <a:t> has prefixes. </a:t>
            </a:r>
          </a:p>
          <a:p>
            <a:pPr lvl="1"/>
            <a:r>
              <a:rPr lang="en-US" dirty="0"/>
              <a:t>(stuff that comes before the root)</a:t>
            </a:r>
          </a:p>
          <a:p>
            <a:r>
              <a:rPr lang="en-US" dirty="0" err="1"/>
              <a:t>Qatal</a:t>
            </a:r>
            <a:r>
              <a:rPr lang="en-US" dirty="0"/>
              <a:t> has affixes.</a:t>
            </a:r>
          </a:p>
          <a:p>
            <a:pPr lvl="1"/>
            <a:r>
              <a:rPr lang="en-US" dirty="0"/>
              <a:t>(stuff that comes after the root)</a:t>
            </a:r>
          </a:p>
          <a:p>
            <a:pPr lvl="1"/>
            <a:r>
              <a:rPr lang="en-US" dirty="0"/>
              <a:t>Note that in this particular </a:t>
            </a:r>
            <a:r>
              <a:rPr lang="en-US" dirty="0" err="1"/>
              <a:t>qatal</a:t>
            </a:r>
            <a:r>
              <a:rPr lang="en-US" dirty="0"/>
              <a:t>, the affix is “Null”, in other words there isn’t one. This is the base form. It’s the form used for ‘</a:t>
            </a:r>
            <a:r>
              <a:rPr lang="en-US" i="1" dirty="0"/>
              <a:t>he</a:t>
            </a:r>
            <a:r>
              <a:rPr lang="en-US" dirty="0"/>
              <a:t>’, 3</a:t>
            </a:r>
            <a:r>
              <a:rPr lang="en-US" baseline="30000" dirty="0"/>
              <a:t>rd</a:t>
            </a:r>
            <a:r>
              <a:rPr lang="en-US" dirty="0"/>
              <a:t> masculine, singular.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5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/>
              <a:t>What form is the first verb?</a:t>
            </a:r>
          </a:p>
          <a:p>
            <a:r>
              <a:rPr lang="en-US" dirty="0"/>
              <a:t>What genre does that form indicate?</a:t>
            </a:r>
          </a:p>
          <a:p>
            <a:r>
              <a:rPr lang="en-US" dirty="0"/>
              <a:t>What is the</a:t>
            </a:r>
          </a:p>
          <a:p>
            <a:pPr lvl="1"/>
            <a:r>
              <a:rPr lang="en-US" dirty="0"/>
              <a:t>Subject? </a:t>
            </a:r>
          </a:p>
          <a:p>
            <a:pPr lvl="1"/>
            <a:r>
              <a:rPr lang="en-US" dirty="0"/>
              <a:t>Object?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12192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עָשָׂה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348932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– What does it look like?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Here are a couple more </a:t>
            </a:r>
            <a:r>
              <a:rPr lang="en-US" dirty="0" err="1"/>
              <a:t>qatals</a:t>
            </a:r>
            <a:r>
              <a:rPr lang="en-US" dirty="0"/>
              <a:t> just to see some of the variety. This is not a full list.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1524000"/>
            <a:ext cx="89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FF"/>
                </a:solidFill>
              </a:rPr>
              <a:t>wayyiqtol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344" y="1524000"/>
            <a:ext cx="55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00FF"/>
                </a:solidFill>
              </a:rPr>
              <a:t>qatal</a:t>
            </a:r>
            <a:endParaRPr lang="en-US" sz="1400" dirty="0">
              <a:solidFill>
                <a:srgbClr val="0000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819927"/>
              </p:ext>
            </p:extLst>
          </p:nvPr>
        </p:nvGraphicFramePr>
        <p:xfrm>
          <a:off x="495300" y="3276600"/>
          <a:ext cx="83439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9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שָׁמַע</a:t>
                      </a:r>
                      <a:r>
                        <a:rPr lang="en-US" sz="3200" dirty="0"/>
                        <a:t>, </a:t>
                      </a:r>
                      <a:r>
                        <a:rPr lang="he-IL" sz="3200" kern="1200" dirty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עָשָׂה</a:t>
                      </a:r>
                      <a:r>
                        <a:rPr lang="he-IL" sz="3200" dirty="0"/>
                        <a:t> 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kern="1200" dirty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שָׁמַ֫עְ</a:t>
                      </a:r>
                      <a:r>
                        <a:rPr lang="he-IL" sz="3200" kern="1200" dirty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תָּ</a:t>
                      </a:r>
                      <a:endParaRPr lang="en-US" sz="3200" kern="1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[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∅</a:t>
                      </a:r>
                      <a:r>
                        <a:rPr lang="en-US" sz="3200" dirty="0"/>
                        <a:t>] affix meaning “he”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3200" dirty="0"/>
                        <a:t>[</a:t>
                      </a:r>
                      <a:r>
                        <a:rPr lang="he-IL" sz="3200" kern="1200" dirty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תָּ</a:t>
                      </a:r>
                      <a:r>
                        <a:rPr lang="he-IL" sz="3200" dirty="0"/>
                        <a:t>] </a:t>
                      </a:r>
                      <a:r>
                        <a:rPr lang="en-US" sz="3200" dirty="0"/>
                        <a:t> affix meaning “you”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253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– What does it look like?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762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Let’s try parsing these verbs.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064495"/>
              </p:ext>
            </p:extLst>
          </p:nvPr>
        </p:nvGraphicFramePr>
        <p:xfrm>
          <a:off x="506869" y="2667000"/>
          <a:ext cx="8054062" cy="2388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1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5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9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Root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Form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Person, Gender,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שׁמע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עשׂה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355193"/>
            <a:ext cx="7676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 1: A </a:t>
            </a:r>
            <a:r>
              <a:rPr lang="en-US" dirty="0" err="1"/>
              <a:t>Qatal</a:t>
            </a:r>
            <a:r>
              <a:rPr lang="en-US" dirty="0"/>
              <a:t> form in the </a:t>
            </a:r>
            <a:r>
              <a:rPr lang="en-US" dirty="0" err="1"/>
              <a:t>Qal</a:t>
            </a:r>
            <a:r>
              <a:rPr lang="en-US" dirty="0"/>
              <a:t> stem will have </a:t>
            </a:r>
            <a:r>
              <a:rPr lang="en-US" dirty="0" err="1"/>
              <a:t>qamets</a:t>
            </a:r>
            <a:r>
              <a:rPr lang="en-US" dirty="0"/>
              <a:t> under the first root letter.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5791200"/>
            <a:ext cx="843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 2: The word order with the </a:t>
            </a:r>
            <a:r>
              <a:rPr lang="en-US" dirty="0" err="1"/>
              <a:t>Qatal</a:t>
            </a:r>
            <a:r>
              <a:rPr lang="en-US" dirty="0"/>
              <a:t> here is the same as usual: V-S (verb then subject).</a:t>
            </a:r>
          </a:p>
        </p:txBody>
      </p:sp>
    </p:spTree>
    <p:extLst>
      <p:ext uri="{BB962C8B-B14F-4D97-AF65-F5344CB8AC3E}">
        <p14:creationId xmlns:p14="http://schemas.microsoft.com/office/powerpoint/2010/main" val="8006046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– What does it look like?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762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Let’s try parsing these verbs.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694843"/>
              </p:ext>
            </p:extLst>
          </p:nvPr>
        </p:nvGraphicFramePr>
        <p:xfrm>
          <a:off x="506869" y="2667000"/>
          <a:ext cx="8054062" cy="2388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1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5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9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Root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Form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Person, Gender,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שׁמע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FF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3ms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Historical Narrative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Mainline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To hear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עשׂה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355193"/>
            <a:ext cx="7676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 1: A </a:t>
            </a:r>
            <a:r>
              <a:rPr lang="en-US" dirty="0" err="1"/>
              <a:t>Qatal</a:t>
            </a:r>
            <a:r>
              <a:rPr lang="en-US" dirty="0"/>
              <a:t> form in the </a:t>
            </a:r>
            <a:r>
              <a:rPr lang="en-US" dirty="0" err="1"/>
              <a:t>Qal</a:t>
            </a:r>
            <a:r>
              <a:rPr lang="en-US" dirty="0"/>
              <a:t> stem will have </a:t>
            </a:r>
            <a:r>
              <a:rPr lang="en-US" dirty="0" err="1"/>
              <a:t>qamets</a:t>
            </a:r>
            <a:r>
              <a:rPr lang="en-US" dirty="0"/>
              <a:t> under the first root letter.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5791200"/>
            <a:ext cx="843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 2: The word order with the </a:t>
            </a:r>
            <a:r>
              <a:rPr lang="en-US" dirty="0" err="1"/>
              <a:t>Qatal</a:t>
            </a:r>
            <a:r>
              <a:rPr lang="en-US" dirty="0"/>
              <a:t> here is the same as usual: V-S (verb then subject).</a:t>
            </a:r>
          </a:p>
        </p:txBody>
      </p:sp>
    </p:spTree>
    <p:extLst>
      <p:ext uri="{BB962C8B-B14F-4D97-AF65-F5344CB8AC3E}">
        <p14:creationId xmlns:p14="http://schemas.microsoft.com/office/powerpoint/2010/main" val="3922932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838200"/>
          </a:xfrm>
        </p:spPr>
        <p:txBody>
          <a:bodyPr/>
          <a:lstStyle/>
          <a:p>
            <a:r>
              <a:rPr lang="en-US" dirty="0" err="1"/>
              <a:t>Qatal</a:t>
            </a:r>
            <a:r>
              <a:rPr lang="en-US" dirty="0"/>
              <a:t> – What does it look like?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762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Let’s try parsing these verbs.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144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עָשָׂה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094387"/>
              </p:ext>
            </p:extLst>
          </p:nvPr>
        </p:nvGraphicFramePr>
        <p:xfrm>
          <a:off x="506869" y="2667000"/>
          <a:ext cx="8054062" cy="2388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1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5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9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Root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Form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Person, Gender,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שׁמע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FF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3ms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Historical Narrative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Mainline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To hear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עשׂה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3ms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Qatal</a:t>
                      </a: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 in dep. clause 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Rel. past background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To 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355193"/>
            <a:ext cx="7676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 1: A </a:t>
            </a:r>
            <a:r>
              <a:rPr lang="en-US" dirty="0" err="1"/>
              <a:t>Qatal</a:t>
            </a:r>
            <a:r>
              <a:rPr lang="en-US" dirty="0"/>
              <a:t> form in the </a:t>
            </a:r>
            <a:r>
              <a:rPr lang="en-US" dirty="0" err="1"/>
              <a:t>Qal</a:t>
            </a:r>
            <a:r>
              <a:rPr lang="en-US" dirty="0"/>
              <a:t> stem will have </a:t>
            </a:r>
            <a:r>
              <a:rPr lang="en-US" dirty="0" err="1"/>
              <a:t>qamets</a:t>
            </a:r>
            <a:r>
              <a:rPr lang="en-US" dirty="0"/>
              <a:t> under the first root letter.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5791200"/>
            <a:ext cx="843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 2: The word order with the </a:t>
            </a:r>
            <a:r>
              <a:rPr lang="en-US" dirty="0" err="1"/>
              <a:t>Qatal</a:t>
            </a:r>
            <a:r>
              <a:rPr lang="en-US" dirty="0"/>
              <a:t> here is the same as usual: V-S (verb then subject).</a:t>
            </a:r>
          </a:p>
        </p:txBody>
      </p:sp>
    </p:spTree>
    <p:extLst>
      <p:ext uri="{BB962C8B-B14F-4D97-AF65-F5344CB8AC3E}">
        <p14:creationId xmlns:p14="http://schemas.microsoft.com/office/powerpoint/2010/main" val="33929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/>
              <a:t>What form is the first verb?</a:t>
            </a:r>
          </a:p>
          <a:p>
            <a:r>
              <a:rPr lang="en-US" dirty="0"/>
              <a:t>What genre does that form indicate?</a:t>
            </a:r>
          </a:p>
          <a:p>
            <a:r>
              <a:rPr lang="en-US" dirty="0"/>
              <a:t>What is the</a:t>
            </a:r>
          </a:p>
          <a:p>
            <a:pPr lvl="1"/>
            <a:r>
              <a:rPr lang="en-US" dirty="0"/>
              <a:t>Subject? </a:t>
            </a:r>
          </a:p>
          <a:p>
            <a:pPr lvl="1"/>
            <a:r>
              <a:rPr lang="en-US" dirty="0"/>
              <a:t>Object?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12192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יִתְרוֹ אֵת כָּל־אֲשֶׁר עָשָׂה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99579" y="2329934"/>
            <a:ext cx="108722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wayyiqtol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8818" y="2895600"/>
            <a:ext cx="105798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Historical</a:t>
            </a:r>
          </a:p>
          <a:p>
            <a:r>
              <a:rPr lang="en-US" dirty="0">
                <a:solidFill>
                  <a:srgbClr val="FF0000"/>
                </a:solidFill>
              </a:rPr>
              <a:t>Narrative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5846366" y="1602042"/>
            <a:ext cx="171588" cy="586721"/>
          </a:xfrm>
          <a:prstGeom prst="rightBrace">
            <a:avLst/>
          </a:prstGeom>
          <a:ln>
            <a:solidFill>
              <a:srgbClr val="7C3B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3255565" y="306644"/>
            <a:ext cx="171590" cy="3177521"/>
          </a:xfrm>
          <a:prstGeom prst="rightBrac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705100" y="2066925"/>
            <a:ext cx="4622501" cy="2331297"/>
          </a:xfrm>
          <a:custGeom>
            <a:avLst/>
            <a:gdLst>
              <a:gd name="connsiteX0" fmla="*/ 0 w 4622501"/>
              <a:gd name="connsiteY0" fmla="*/ 2171700 h 2331297"/>
              <a:gd name="connsiteX1" fmla="*/ 4229100 w 4622501"/>
              <a:gd name="connsiteY1" fmla="*/ 2152650 h 2331297"/>
              <a:gd name="connsiteX2" fmla="*/ 4343400 w 4622501"/>
              <a:gd name="connsiteY2" fmla="*/ 361950 h 2331297"/>
              <a:gd name="connsiteX3" fmla="*/ 3390900 w 4622501"/>
              <a:gd name="connsiteY3" fmla="*/ 390525 h 2331297"/>
              <a:gd name="connsiteX4" fmla="*/ 3228975 w 4622501"/>
              <a:gd name="connsiteY4" fmla="*/ 0 h 2331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22501" h="2331297">
                <a:moveTo>
                  <a:pt x="0" y="2171700"/>
                </a:moveTo>
                <a:cubicBezTo>
                  <a:pt x="1752600" y="2312987"/>
                  <a:pt x="3505200" y="2454275"/>
                  <a:pt x="4229100" y="2152650"/>
                </a:cubicBezTo>
                <a:cubicBezTo>
                  <a:pt x="4953000" y="1851025"/>
                  <a:pt x="4483100" y="655637"/>
                  <a:pt x="4343400" y="361950"/>
                </a:cubicBezTo>
                <a:cubicBezTo>
                  <a:pt x="4203700" y="68263"/>
                  <a:pt x="3576637" y="450850"/>
                  <a:pt x="3390900" y="390525"/>
                </a:cubicBezTo>
                <a:cubicBezTo>
                  <a:pt x="3205163" y="330200"/>
                  <a:pt x="3217069" y="165100"/>
                  <a:pt x="3228975" y="0"/>
                </a:cubicBezTo>
              </a:path>
            </a:pathLst>
          </a:custGeom>
          <a:noFill/>
          <a:ln w="9525">
            <a:solidFill>
              <a:srgbClr val="7C3B06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27417" y="2009472"/>
            <a:ext cx="3013944" cy="3410372"/>
          </a:xfrm>
          <a:custGeom>
            <a:avLst/>
            <a:gdLst>
              <a:gd name="connsiteX0" fmla="*/ 2187184 w 3058793"/>
              <a:gd name="connsiteY0" fmla="*/ 2714928 h 3410372"/>
              <a:gd name="connsiteX1" fmla="*/ 2453884 w 3058793"/>
              <a:gd name="connsiteY1" fmla="*/ 2781603 h 3410372"/>
              <a:gd name="connsiteX2" fmla="*/ 2415784 w 3058793"/>
              <a:gd name="connsiteY2" fmla="*/ 3172128 h 3410372"/>
              <a:gd name="connsiteX3" fmla="*/ 1368034 w 3058793"/>
              <a:gd name="connsiteY3" fmla="*/ 3410253 h 3410372"/>
              <a:gd name="connsiteX4" fmla="*/ 263134 w 3058793"/>
              <a:gd name="connsiteY4" fmla="*/ 3143553 h 3410372"/>
              <a:gd name="connsiteX5" fmla="*/ 34534 w 3058793"/>
              <a:gd name="connsiteY5" fmla="*/ 1952928 h 3410372"/>
              <a:gd name="connsiteX6" fmla="*/ 72634 w 3058793"/>
              <a:gd name="connsiteY6" fmla="*/ 305103 h 3410372"/>
              <a:gd name="connsiteX7" fmla="*/ 701284 w 3058793"/>
              <a:gd name="connsiteY7" fmla="*/ 303 h 3410372"/>
              <a:gd name="connsiteX8" fmla="*/ 1615684 w 3058793"/>
              <a:gd name="connsiteY8" fmla="*/ 247953 h 3410372"/>
              <a:gd name="connsiteX9" fmla="*/ 2853934 w 3058793"/>
              <a:gd name="connsiteY9" fmla="*/ 238428 h 3410372"/>
              <a:gd name="connsiteX10" fmla="*/ 3044434 w 3058793"/>
              <a:gd name="connsiteY10" fmla="*/ 38403 h 341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58793" h="3410372">
                <a:moveTo>
                  <a:pt x="2187184" y="2714928"/>
                </a:moveTo>
                <a:cubicBezTo>
                  <a:pt x="2301484" y="2710165"/>
                  <a:pt x="2415784" y="2705403"/>
                  <a:pt x="2453884" y="2781603"/>
                </a:cubicBezTo>
                <a:cubicBezTo>
                  <a:pt x="2491984" y="2857803"/>
                  <a:pt x="2596759" y="3067353"/>
                  <a:pt x="2415784" y="3172128"/>
                </a:cubicBezTo>
                <a:cubicBezTo>
                  <a:pt x="2234809" y="3276903"/>
                  <a:pt x="1726809" y="3415015"/>
                  <a:pt x="1368034" y="3410253"/>
                </a:cubicBezTo>
                <a:cubicBezTo>
                  <a:pt x="1009259" y="3405491"/>
                  <a:pt x="485384" y="3386441"/>
                  <a:pt x="263134" y="3143553"/>
                </a:cubicBezTo>
                <a:cubicBezTo>
                  <a:pt x="40884" y="2900665"/>
                  <a:pt x="66284" y="2426003"/>
                  <a:pt x="34534" y="1952928"/>
                </a:cubicBezTo>
                <a:cubicBezTo>
                  <a:pt x="2784" y="1479853"/>
                  <a:pt x="-38491" y="630540"/>
                  <a:pt x="72634" y="305103"/>
                </a:cubicBezTo>
                <a:cubicBezTo>
                  <a:pt x="183759" y="-20334"/>
                  <a:pt x="444109" y="9828"/>
                  <a:pt x="701284" y="303"/>
                </a:cubicBezTo>
                <a:cubicBezTo>
                  <a:pt x="958459" y="-9222"/>
                  <a:pt x="1256909" y="208265"/>
                  <a:pt x="1615684" y="247953"/>
                </a:cubicBezTo>
                <a:cubicBezTo>
                  <a:pt x="1974459" y="287640"/>
                  <a:pt x="2615809" y="273353"/>
                  <a:pt x="2853934" y="238428"/>
                </a:cubicBezTo>
                <a:cubicBezTo>
                  <a:pt x="3092059" y="203503"/>
                  <a:pt x="3068246" y="120953"/>
                  <a:pt x="3044434" y="38403"/>
                </a:cubicBezTo>
              </a:path>
            </a:pathLst>
          </a:custGeom>
          <a:noFill/>
          <a:ln w="9525">
            <a:solidFill>
              <a:srgbClr val="008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2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/>
              <a:t>How is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כָּל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pronounced?</a:t>
            </a:r>
          </a:p>
          <a:p>
            <a:r>
              <a:rPr lang="en-US" dirty="0"/>
              <a:t>Meaning of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שמע</a:t>
            </a:r>
            <a:r>
              <a:rPr lang="en-US" dirty="0"/>
              <a:t> </a:t>
            </a:r>
            <a:r>
              <a:rPr lang="en-US" sz="2000" dirty="0"/>
              <a:t>(Vocab # 27, p 412)</a:t>
            </a:r>
          </a:p>
          <a:p>
            <a:r>
              <a:rPr lang="en-US" dirty="0"/>
              <a:t>Translate what we can.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12192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 יִתְרוֹ אֵת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כָּל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־אֲשֶׁר עָשָׂה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7735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/>
              <a:t>How is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כָּל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pronounced?</a:t>
            </a:r>
          </a:p>
          <a:p>
            <a:r>
              <a:rPr lang="en-US" dirty="0"/>
              <a:t>Meaning of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שמע</a:t>
            </a:r>
            <a:r>
              <a:rPr lang="en-US" dirty="0"/>
              <a:t> </a:t>
            </a:r>
            <a:r>
              <a:rPr lang="en-US" sz="2000" dirty="0"/>
              <a:t>(Vocab # 27, p 412)</a:t>
            </a:r>
          </a:p>
          <a:p>
            <a:r>
              <a:rPr lang="en-US" dirty="0"/>
              <a:t>Translate what we can.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12192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 יִתְרוֹ אֵת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כָּל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־אֲשֶׁר עָשָׂה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2152650"/>
            <a:ext cx="285750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‘</a:t>
            </a:r>
            <a:r>
              <a:rPr lang="en-US" dirty="0" err="1">
                <a:solidFill>
                  <a:srgbClr val="FF0000"/>
                </a:solidFill>
              </a:rPr>
              <a:t>kol</a:t>
            </a:r>
            <a:r>
              <a:rPr lang="en-US" dirty="0">
                <a:solidFill>
                  <a:srgbClr val="FF0000"/>
                </a:solidFill>
              </a:rPr>
              <a:t>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short ‘o’ </a:t>
            </a:r>
            <a:r>
              <a:rPr lang="en-US" dirty="0" err="1">
                <a:solidFill>
                  <a:srgbClr val="FF0000"/>
                </a:solidFill>
              </a:rPr>
              <a:t>qamets-hatuph</a:t>
            </a:r>
            <a:r>
              <a:rPr lang="en-US" dirty="0">
                <a:solidFill>
                  <a:srgbClr val="FF0000"/>
                </a:solidFill>
              </a:rPr>
              <a:t>, not the long ‘a’ </a:t>
            </a:r>
            <a:r>
              <a:rPr lang="en-US" dirty="0" err="1">
                <a:solidFill>
                  <a:srgbClr val="FF0000"/>
                </a:solidFill>
              </a:rPr>
              <a:t>qamets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Remember ‘closed, unaccented syllable’ means </a:t>
            </a:r>
            <a:r>
              <a:rPr lang="en-US" dirty="0" err="1">
                <a:solidFill>
                  <a:srgbClr val="FF0000"/>
                </a:solidFill>
              </a:rPr>
              <a:t>qamets-hatuph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147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All-purpose Relative Pronoun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(Vocab # 2, p 411)</a:t>
            </a:r>
          </a:p>
          <a:p>
            <a:pPr lvl="1"/>
            <a:r>
              <a:rPr lang="en-US" dirty="0"/>
              <a:t>The ‘all-purpose’ relative pronoun in BH</a:t>
            </a:r>
          </a:p>
          <a:p>
            <a:pPr lvl="1"/>
            <a:r>
              <a:rPr lang="en-US" dirty="0"/>
              <a:t>Trans: </a:t>
            </a:r>
            <a:r>
              <a:rPr lang="en-US" i="1" dirty="0"/>
              <a:t>what</a:t>
            </a:r>
            <a:r>
              <a:rPr lang="en-US" dirty="0"/>
              <a:t>, </a:t>
            </a:r>
            <a:r>
              <a:rPr lang="en-US" i="1" dirty="0"/>
              <a:t>that</a:t>
            </a:r>
            <a:r>
              <a:rPr lang="en-US" dirty="0"/>
              <a:t>, </a:t>
            </a:r>
            <a:r>
              <a:rPr lang="en-US" i="1" dirty="0"/>
              <a:t>who</a:t>
            </a:r>
            <a:r>
              <a:rPr lang="en-US" dirty="0"/>
              <a:t>, </a:t>
            </a:r>
            <a:r>
              <a:rPr lang="en-US" i="1" dirty="0"/>
              <a:t>which</a:t>
            </a:r>
            <a:r>
              <a:rPr lang="en-US" dirty="0"/>
              <a:t>, </a:t>
            </a:r>
            <a:r>
              <a:rPr lang="en-US" i="1" dirty="0"/>
              <a:t>whomever…</a:t>
            </a:r>
          </a:p>
          <a:p>
            <a:pPr lvl="1"/>
            <a:r>
              <a:rPr lang="en-US" dirty="0"/>
              <a:t>Signals a dependent clause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906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 יִתְרוֹ אֵת כָּל־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עָשָׂה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4206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All-purpose Relative Pronoun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(Vocab # 2, p 411)</a:t>
            </a:r>
          </a:p>
          <a:p>
            <a:pPr lvl="1"/>
            <a:r>
              <a:rPr lang="en-US" dirty="0"/>
              <a:t>The ‘all-purpose’ relative pronoun in BH</a:t>
            </a:r>
          </a:p>
          <a:p>
            <a:pPr lvl="1"/>
            <a:r>
              <a:rPr lang="en-US" dirty="0"/>
              <a:t>Trans: </a:t>
            </a:r>
            <a:r>
              <a:rPr lang="en-US" i="1" dirty="0"/>
              <a:t>what</a:t>
            </a:r>
            <a:r>
              <a:rPr lang="en-US" dirty="0"/>
              <a:t>, </a:t>
            </a:r>
            <a:r>
              <a:rPr lang="en-US" i="1" dirty="0"/>
              <a:t>that</a:t>
            </a:r>
            <a:r>
              <a:rPr lang="en-US" dirty="0"/>
              <a:t>, </a:t>
            </a:r>
            <a:r>
              <a:rPr lang="en-US" i="1" dirty="0"/>
              <a:t>who</a:t>
            </a:r>
            <a:r>
              <a:rPr lang="en-US" dirty="0"/>
              <a:t>, </a:t>
            </a:r>
            <a:r>
              <a:rPr lang="en-US" i="1" dirty="0"/>
              <a:t>which</a:t>
            </a:r>
            <a:r>
              <a:rPr lang="en-US" dirty="0"/>
              <a:t>, </a:t>
            </a:r>
            <a:r>
              <a:rPr lang="en-US" i="1" dirty="0"/>
              <a:t>whomever…</a:t>
            </a:r>
          </a:p>
          <a:p>
            <a:pPr lvl="1"/>
            <a:r>
              <a:rPr lang="en-US" dirty="0"/>
              <a:t>Signals a dependent clause</a:t>
            </a:r>
          </a:p>
          <a:p>
            <a:r>
              <a:rPr lang="en-US" dirty="0"/>
              <a:t>Two other words that start a dependent clause</a:t>
            </a:r>
          </a:p>
          <a:p>
            <a:pPr lvl="1"/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אִם</a:t>
            </a:r>
            <a:r>
              <a:rPr lang="he-IL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"</a:t>
            </a:r>
            <a:r>
              <a:rPr lang="en-US" i="1" dirty="0"/>
              <a:t>if</a:t>
            </a:r>
            <a:r>
              <a:rPr lang="en-US" dirty="0"/>
              <a:t>" </a:t>
            </a:r>
            <a:r>
              <a:rPr lang="en-US" sz="2000" dirty="0"/>
              <a:t>(Vocab # 39, p 412)</a:t>
            </a:r>
          </a:p>
          <a:p>
            <a:pPr lvl="1"/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</a:t>
            </a:r>
            <a:r>
              <a:rPr lang="he-IL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"</a:t>
            </a:r>
            <a:r>
              <a:rPr lang="en-US" i="1" dirty="0"/>
              <a:t>when</a:t>
            </a:r>
            <a:r>
              <a:rPr lang="en-US" dirty="0"/>
              <a:t>, </a:t>
            </a:r>
            <a:r>
              <a:rPr lang="en-US" i="1" dirty="0"/>
              <a:t>because</a:t>
            </a:r>
            <a:r>
              <a:rPr lang="en-US" dirty="0"/>
              <a:t>" </a:t>
            </a:r>
            <a:r>
              <a:rPr lang="en-US" sz="2000" dirty="0"/>
              <a:t>(Vocab # 8, p 412)</a:t>
            </a:r>
          </a:p>
          <a:p>
            <a:pPr lvl="1"/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990600"/>
            <a:ext cx="8305800" cy="68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וַיִּשְׁמַע יִתְרוֹ אֵת כָּל־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עָשָׂה אֱלֹהִים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42114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My Pictures\grammar\dependent clauses\sentence-fragments-791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-242897"/>
            <a:ext cx="5791201" cy="749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762000"/>
            <a:ext cx="2736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Find the dependent clause.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1" y="1371600"/>
            <a:ext cx="2971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Why can’t dependent clauses stand alone?</a:t>
            </a:r>
          </a:p>
        </p:txBody>
      </p:sp>
    </p:spTree>
    <p:extLst>
      <p:ext uri="{BB962C8B-B14F-4D97-AF65-F5344CB8AC3E}">
        <p14:creationId xmlns:p14="http://schemas.microsoft.com/office/powerpoint/2010/main" val="366542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6030</TotalTime>
  <Words>1392</Words>
  <Application>Microsoft Office PowerPoint</Application>
  <PresentationFormat>On-screen Show (4:3)</PresentationFormat>
  <Paragraphs>289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SBL Hebrew</vt:lpstr>
      <vt:lpstr>Office Theme</vt:lpstr>
      <vt:lpstr>Rocine Lesson 4</vt:lpstr>
      <vt:lpstr>Goals</vt:lpstr>
      <vt:lpstr>What we already know</vt:lpstr>
      <vt:lpstr>What we already know</vt:lpstr>
      <vt:lpstr>What we already know</vt:lpstr>
      <vt:lpstr>What we already know</vt:lpstr>
      <vt:lpstr>All-purpose Relative Pronoun</vt:lpstr>
      <vt:lpstr>All-purpose Relative Pronoun</vt:lpstr>
      <vt:lpstr>PowerPoint Presentation</vt:lpstr>
      <vt:lpstr>PowerPoint Presentation</vt:lpstr>
      <vt:lpstr>Qatal</vt:lpstr>
      <vt:lpstr>Qatal</vt:lpstr>
      <vt:lpstr>Qatal</vt:lpstr>
      <vt:lpstr>Mainline vs. Off-the-line</vt:lpstr>
      <vt:lpstr>Mainline vs. Off-the-line</vt:lpstr>
      <vt:lpstr>Mainline vs. Off-the-line</vt:lpstr>
      <vt:lpstr>Qatal</vt:lpstr>
      <vt:lpstr>Qatal in dependent clause</vt:lpstr>
      <vt:lpstr>Qatal in dependent clause</vt:lpstr>
      <vt:lpstr>Qatal in dependent clause</vt:lpstr>
      <vt:lpstr>Qatal in dependent clause</vt:lpstr>
      <vt:lpstr>Qatal in dependent clause</vt:lpstr>
      <vt:lpstr>Qatal in dependent clause</vt:lpstr>
      <vt:lpstr>Qatal in dependent clause</vt:lpstr>
      <vt:lpstr>Qatal in dependent clause</vt:lpstr>
      <vt:lpstr>Qatal in dependent clause</vt:lpstr>
      <vt:lpstr>Qatal in dependent clause</vt:lpstr>
      <vt:lpstr>Qatal in dependent clause</vt:lpstr>
      <vt:lpstr>Qatal – What does it look like?</vt:lpstr>
      <vt:lpstr>Qatal – What does it look like?</vt:lpstr>
      <vt:lpstr>Qatal – What does it look like?</vt:lpstr>
      <vt:lpstr>Qatal – What does it look like?</vt:lpstr>
      <vt:lpstr>Qatal – What does it look like?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Charles Grebe</cp:lastModifiedBy>
  <cp:revision>479</cp:revision>
  <cp:lastPrinted>2013-11-05T02:18:07Z</cp:lastPrinted>
  <dcterms:created xsi:type="dcterms:W3CDTF">2006-08-16T00:00:00Z</dcterms:created>
  <dcterms:modified xsi:type="dcterms:W3CDTF">2020-06-17T19:22:27Z</dcterms:modified>
</cp:coreProperties>
</file>