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8" r:id="rId2"/>
    <p:sldId id="319" r:id="rId3"/>
    <p:sldId id="370" r:id="rId4"/>
    <p:sldId id="369" r:id="rId5"/>
    <p:sldId id="350" r:id="rId6"/>
    <p:sldId id="352" r:id="rId7"/>
    <p:sldId id="353" r:id="rId8"/>
    <p:sldId id="358" r:id="rId9"/>
    <p:sldId id="364" r:id="rId10"/>
    <p:sldId id="354" r:id="rId11"/>
    <p:sldId id="355" r:id="rId12"/>
    <p:sldId id="356" r:id="rId13"/>
    <p:sldId id="371" r:id="rId14"/>
    <p:sldId id="372" r:id="rId15"/>
    <p:sldId id="374" r:id="rId16"/>
    <p:sldId id="375" r:id="rId17"/>
    <p:sldId id="368" r:id="rId18"/>
    <p:sldId id="360" r:id="rId19"/>
    <p:sldId id="361" r:id="rId20"/>
    <p:sldId id="362" r:id="rId21"/>
    <p:sldId id="363" r:id="rId2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6" autoAdjust="0"/>
    <p:restoredTop sz="96462" autoAdjust="0"/>
  </p:normalViewPr>
  <p:slideViewPr>
    <p:cSldViewPr>
      <p:cViewPr varScale="1">
        <p:scale>
          <a:sx n="89" d="100"/>
          <a:sy n="89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Lesson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30513"/>
            <a:ext cx="8305800" cy="1360487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וַיֵּ֫לֶךְ מֹשֶׁה וַיְדַבֵּר אֶת־הַדְּבָרִים אֶל־כָּל־יִשְׂרָאֵל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>
                <a:solidFill>
                  <a:schemeClr val="tx1"/>
                </a:solidFill>
              </a:rPr>
              <a:t>Deuteronomy 31:1</a:t>
            </a: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err="1"/>
              <a:t>Qamets-Hatuf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371599" y="1600200"/>
            <a:ext cx="5972175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dirty="0"/>
              <a:t>Closed, Unaccented Syllable</a:t>
            </a:r>
          </a:p>
        </p:txBody>
      </p:sp>
    </p:spTree>
    <p:extLst>
      <p:ext uri="{BB962C8B-B14F-4D97-AF65-F5344CB8AC3E}">
        <p14:creationId xmlns:p14="http://schemas.microsoft.com/office/powerpoint/2010/main" val="3440436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err="1"/>
              <a:t>Qamets-Hatuf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371599" y="1600200"/>
            <a:ext cx="5972175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dirty="0"/>
              <a:t>Closed, Unaccented Syllable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599" y="2438400"/>
            <a:ext cx="5972175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E.g.</a:t>
            </a: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כָּל־יִשְׂרָאֵל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 מָרְדֳּכָי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2826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DDO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43000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Definite Direct Object marker</a:t>
            </a:r>
          </a:p>
          <a:p>
            <a:r>
              <a:rPr lang="en-US" sz="2800" dirty="0"/>
              <a:t>Optional (not always present)</a:t>
            </a: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אֶת</a:t>
            </a:r>
            <a:r>
              <a:rPr lang="en-US" sz="2800" dirty="0"/>
              <a:t> or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אֵת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2800" dirty="0"/>
              <a:t>Simply learn as a vocab word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4938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DDO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0F3425-8779-4A18-A7B8-71536F99AD89}"/>
              </a:ext>
            </a:extLst>
          </p:cNvPr>
          <p:cNvSpPr/>
          <p:nvPr/>
        </p:nvSpPr>
        <p:spPr>
          <a:xfrm>
            <a:off x="777345" y="1433900"/>
            <a:ext cx="762740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he-IL" sz="3600" dirty="0">
                <a:latin typeface="SBL Hebrew" panose="02000000000000000000" pitchFamily="2" charset="-79"/>
                <a:cs typeface="SBL Hebrew" panose="02000000000000000000" pitchFamily="2" charset="-79"/>
              </a:rPr>
              <a:t>בְּרֵאשִׁ֖ית בָּרָ֣א אֱלֹהִ֑ים אֵ֥ת הַשָּׁמַ֖יִם וְאֵ֥ת הָאָֽרֶץ׃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5AF4CE-1AE4-4F3E-8857-A9B1615841DD}"/>
              </a:ext>
            </a:extLst>
          </p:cNvPr>
          <p:cNvSpPr txBox="1"/>
          <p:nvPr/>
        </p:nvSpPr>
        <p:spPr>
          <a:xfrm>
            <a:off x="709662" y="1003611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Genesis 1:1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523E68-3D6B-453E-A6B7-DFE0E40594C5}"/>
              </a:ext>
            </a:extLst>
          </p:cNvPr>
          <p:cNvSpPr txBox="1">
            <a:spLocks/>
          </p:cNvSpPr>
          <p:nvPr/>
        </p:nvSpPr>
        <p:spPr>
          <a:xfrm>
            <a:off x="457200" y="2705328"/>
            <a:ext cx="8229600" cy="2072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Find the DDO </a:t>
            </a:r>
            <a:r>
              <a:rPr lang="en-US" sz="1600" dirty="0"/>
              <a:t>(there are 2 of them)</a:t>
            </a:r>
            <a:endParaRPr lang="en-US" sz="2800" dirty="0"/>
          </a:p>
          <a:p>
            <a:r>
              <a:rPr lang="en-US" sz="2800" dirty="0"/>
              <a:t>Can you guess what the words are that come after the two DDOs, i.e. what the direct objects are in this verse?</a:t>
            </a:r>
          </a:p>
        </p:txBody>
      </p:sp>
    </p:spTree>
    <p:extLst>
      <p:ext uri="{BB962C8B-B14F-4D97-AF65-F5344CB8AC3E}">
        <p14:creationId xmlns:p14="http://schemas.microsoft.com/office/powerpoint/2010/main" val="4060470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Definite Article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43000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“The”</a:t>
            </a:r>
          </a:p>
          <a:p>
            <a:r>
              <a:rPr lang="en-US" sz="2800" dirty="0"/>
              <a:t>Attached to the word (not a separate word)</a:t>
            </a:r>
          </a:p>
          <a:p>
            <a:r>
              <a:rPr lang="en-US" sz="2800" dirty="0"/>
              <a:t>Attached at the beginning (like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en-US" sz="2800" dirty="0"/>
              <a:t>)</a:t>
            </a:r>
          </a:p>
          <a:p>
            <a:r>
              <a:rPr lang="en-US" sz="2800" dirty="0"/>
              <a:t>Has 3 parts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Heh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Patach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Dagesh forte in next letter (i.e. doubling of next letter)</a:t>
            </a:r>
          </a:p>
        </p:txBody>
      </p:sp>
    </p:spTree>
    <p:extLst>
      <p:ext uri="{BB962C8B-B14F-4D97-AF65-F5344CB8AC3E}">
        <p14:creationId xmlns:p14="http://schemas.microsoft.com/office/powerpoint/2010/main" val="588083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Definite Article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43000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“The”</a:t>
            </a:r>
          </a:p>
          <a:p>
            <a:r>
              <a:rPr lang="en-US" sz="2800" dirty="0"/>
              <a:t>Attached to the word (not a separate word)</a:t>
            </a:r>
          </a:p>
          <a:p>
            <a:r>
              <a:rPr lang="en-US" sz="2800" dirty="0"/>
              <a:t>Attached at the beginning (like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en-US" sz="2800" dirty="0"/>
              <a:t>)</a:t>
            </a:r>
          </a:p>
          <a:p>
            <a:r>
              <a:rPr lang="en-US" sz="2800" dirty="0"/>
              <a:t>Has 3 parts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Heh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Patach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Dagesh forte in next letter (i.e. doubling of next letter)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C5B75D-87B7-4028-89F8-C09DBDBAEFE1}"/>
              </a:ext>
            </a:extLst>
          </p:cNvPr>
          <p:cNvSpPr/>
          <p:nvPr/>
        </p:nvSpPr>
        <p:spPr>
          <a:xfrm>
            <a:off x="4191000" y="4486262"/>
            <a:ext cx="2238113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he-IL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הַ</a:t>
            </a:r>
            <a:r>
              <a:rPr lang="en-US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9AB16-F18C-4743-A79F-0E6C6ED4AFDA}"/>
              </a:ext>
            </a:extLst>
          </p:cNvPr>
          <p:cNvSpPr txBox="1"/>
          <p:nvPr/>
        </p:nvSpPr>
        <p:spPr>
          <a:xfrm>
            <a:off x="1261492" y="5021554"/>
            <a:ext cx="2565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Identify the 3 parts</a:t>
            </a:r>
          </a:p>
        </p:txBody>
      </p:sp>
    </p:spTree>
    <p:extLst>
      <p:ext uri="{BB962C8B-B14F-4D97-AF65-F5344CB8AC3E}">
        <p14:creationId xmlns:p14="http://schemas.microsoft.com/office/powerpoint/2010/main" val="2120333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Definite Article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43000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“The”</a:t>
            </a:r>
          </a:p>
          <a:p>
            <a:r>
              <a:rPr lang="en-US" sz="2800" dirty="0"/>
              <a:t>Attached to the word (not a separate word)</a:t>
            </a:r>
          </a:p>
          <a:p>
            <a:r>
              <a:rPr lang="en-US" sz="2800" dirty="0"/>
              <a:t>Attached at the beginning (like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en-US" sz="2800" dirty="0"/>
              <a:t>)</a:t>
            </a:r>
          </a:p>
          <a:p>
            <a:r>
              <a:rPr lang="en-US" sz="2800" dirty="0"/>
              <a:t>Has 3 parts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Heh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/>
              <a:t>Patach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Dagesh forte in next letter (i.e. doubling of next letter)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C5B75D-87B7-4028-89F8-C09DBDBAEFE1}"/>
              </a:ext>
            </a:extLst>
          </p:cNvPr>
          <p:cNvSpPr/>
          <p:nvPr/>
        </p:nvSpPr>
        <p:spPr>
          <a:xfrm>
            <a:off x="4191000" y="4486262"/>
            <a:ext cx="2238113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 rtl="1"/>
            <a:r>
              <a:rPr lang="he-IL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הַ</a:t>
            </a:r>
            <a:r>
              <a:rPr lang="en-US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1200" dirty="0">
                <a:latin typeface="SBL Hebrew" panose="02000000000000000000" pitchFamily="2" charset="-79"/>
                <a:cs typeface="SBL Hebrew" panose="02000000000000000000" pitchFamily="2" charset="-79"/>
              </a:rPr>
              <a:t>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9AB16-F18C-4743-A79F-0E6C6ED4AFDA}"/>
              </a:ext>
            </a:extLst>
          </p:cNvPr>
          <p:cNvSpPr txBox="1"/>
          <p:nvPr/>
        </p:nvSpPr>
        <p:spPr>
          <a:xfrm>
            <a:off x="1261492" y="5021554"/>
            <a:ext cx="2565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Identify the 3 parts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258809-3713-4879-BE96-3BAE626B1534}"/>
              </a:ext>
            </a:extLst>
          </p:cNvPr>
          <p:cNvSpPr txBox="1"/>
          <p:nvPr/>
        </p:nvSpPr>
        <p:spPr>
          <a:xfrm>
            <a:off x="7157493" y="472462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Heh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77D850-2C00-4AF0-9BF3-5F7BC144868F}"/>
              </a:ext>
            </a:extLst>
          </p:cNvPr>
          <p:cNvSpPr txBox="1"/>
          <p:nvPr/>
        </p:nvSpPr>
        <p:spPr>
          <a:xfrm>
            <a:off x="7034991" y="6011252"/>
            <a:ext cx="811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Patach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876FA4-72C2-41CD-869A-61BB8DC6527D}"/>
              </a:ext>
            </a:extLst>
          </p:cNvPr>
          <p:cNvSpPr txBox="1"/>
          <p:nvPr/>
        </p:nvSpPr>
        <p:spPr>
          <a:xfrm>
            <a:off x="1316651" y="5906868"/>
            <a:ext cx="2801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Doubling of next letter, indicated by a dagesh forte.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502420-C349-4AE5-BBEA-BB19575F21C2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324600" y="4909286"/>
            <a:ext cx="832893" cy="31624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AAA6331-CC1A-4FE7-B848-3C06220FC7C3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6172200" y="5923212"/>
            <a:ext cx="862791" cy="2727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93FF2AD-51E2-4CA8-BD29-375921883F16}"/>
              </a:ext>
            </a:extLst>
          </p:cNvPr>
          <p:cNvCxnSpPr>
            <a:cxnSpLocks/>
          </p:cNvCxnSpPr>
          <p:nvPr/>
        </p:nvCxnSpPr>
        <p:spPr>
          <a:xfrm flipV="1">
            <a:off x="3926541" y="5405400"/>
            <a:ext cx="723520" cy="72645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068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3CF9A5-8D31-4B21-A2E0-BD9FEBA9EA2A}"/>
              </a:ext>
            </a:extLst>
          </p:cNvPr>
          <p:cNvSpPr/>
          <p:nvPr/>
        </p:nvSpPr>
        <p:spPr>
          <a:xfrm>
            <a:off x="1067417" y="533400"/>
            <a:ext cx="73901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sz="36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וַיֵּ֫לֶךְ מֹשֶׁה וַיְדַבֵּר אֶת־הַדְּבָרִים אֶל־כָּל־יִשְׂרָאֵל</a:t>
            </a:r>
            <a:endParaRPr lang="en-US" sz="3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974315-3C95-4B3B-9CFB-5CDEB5E09F55}"/>
              </a:ext>
            </a:extLst>
          </p:cNvPr>
          <p:cNvSpPr txBox="1"/>
          <p:nvPr/>
        </p:nvSpPr>
        <p:spPr>
          <a:xfrm>
            <a:off x="495300" y="1600200"/>
            <a:ext cx="8153400" cy="4301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3200" dirty="0"/>
              <a:t>In our lesson sentence above, find…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man’s name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country’s name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verb that is missing 1 root letter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verb that has all 3 root letters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</a:t>
            </a:r>
            <a:r>
              <a:rPr lang="en-US" sz="3200" dirty="0" err="1"/>
              <a:t>qamets-hatuph</a:t>
            </a:r>
            <a:endParaRPr lang="en-US" sz="3200" dirty="0"/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definite article (“the”)</a:t>
            </a:r>
          </a:p>
          <a:p>
            <a:pPr marL="514350" indent="-514350">
              <a:spcAft>
                <a:spcPts val="300"/>
              </a:spcAft>
              <a:buFont typeface="+mj-lt"/>
              <a:buAutoNum type="arabicPeriod"/>
            </a:pPr>
            <a:r>
              <a:rPr lang="en-US" sz="3200" dirty="0"/>
              <a:t>a definite direct object marker (DDO)</a:t>
            </a:r>
          </a:p>
        </p:txBody>
      </p:sp>
    </p:spTree>
    <p:extLst>
      <p:ext uri="{BB962C8B-B14F-4D97-AF65-F5344CB8AC3E}">
        <p14:creationId xmlns:p14="http://schemas.microsoft.com/office/powerpoint/2010/main" val="3894178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6290-4744-4F36-8DBD-6000508389A6}"/>
              </a:ext>
            </a:extLst>
          </p:cNvPr>
          <p:cNvSpPr txBox="1">
            <a:spLocks/>
          </p:cNvSpPr>
          <p:nvPr/>
        </p:nvSpPr>
        <p:spPr>
          <a:xfrm>
            <a:off x="476250" y="0"/>
            <a:ext cx="8229600" cy="685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More Practice for Missing Letter Rule # 1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196CC8C-C596-45DD-8758-1434CFD12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139766"/>
              </p:ext>
            </p:extLst>
          </p:nvPr>
        </p:nvGraphicFramePr>
        <p:xfrm>
          <a:off x="485774" y="1295400"/>
          <a:ext cx="8172452" cy="5257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113">
                  <a:extLst>
                    <a:ext uri="{9D8B030D-6E8A-4147-A177-3AD203B41FA5}">
                      <a16:colId xmlns:a16="http://schemas.microsoft.com/office/drawing/2014/main" val="417844503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201401804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874230032"/>
                    </a:ext>
                  </a:extLst>
                </a:gridCol>
                <a:gridCol w="1724026">
                  <a:extLst>
                    <a:ext uri="{9D8B030D-6E8A-4147-A177-3AD203B41FA5}">
                      <a16:colId xmlns:a16="http://schemas.microsoft.com/office/drawing/2014/main" val="265049041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908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91833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וַתְּמַלֵּא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B0F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59859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וַתָּעַל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623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341778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וָאֵדַע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5720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וַתֵּדָע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344039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וַיֵּדְעוּ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42111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B09969-1D56-4259-8A18-22D9111AA0A4}"/>
              </a:ext>
            </a:extLst>
          </p:cNvPr>
          <p:cNvSpPr txBox="1">
            <a:spLocks/>
          </p:cNvSpPr>
          <p:nvPr/>
        </p:nvSpPr>
        <p:spPr>
          <a:xfrm>
            <a:off x="468456" y="772180"/>
            <a:ext cx="2971801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176463" algn="r"/>
                <a:tab pos="2862263" algn="l"/>
                <a:tab pos="5541963" algn="l"/>
              </a:tabLst>
            </a:pPr>
            <a:r>
              <a:rPr lang="en-US" sz="2800" dirty="0"/>
              <a:t>Identify the root: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52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196CC8C-C596-45DD-8758-1434CFD12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175934"/>
              </p:ext>
            </p:extLst>
          </p:nvPr>
        </p:nvGraphicFramePr>
        <p:xfrm>
          <a:off x="485774" y="1295400"/>
          <a:ext cx="8172452" cy="5257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113">
                  <a:extLst>
                    <a:ext uri="{9D8B030D-6E8A-4147-A177-3AD203B41FA5}">
                      <a16:colId xmlns:a16="http://schemas.microsoft.com/office/drawing/2014/main" val="417844503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2014018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874230032"/>
                    </a:ext>
                  </a:extLst>
                </a:gridCol>
                <a:gridCol w="1800226">
                  <a:extLst>
                    <a:ext uri="{9D8B030D-6E8A-4147-A177-3AD203B41FA5}">
                      <a16:colId xmlns:a16="http://schemas.microsoft.com/office/drawing/2014/main" val="265049041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ירד</a:t>
                      </a:r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He went down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11:5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908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וַתֵּרֶד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ירד</a:t>
                      </a:r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She went down </a:t>
                      </a:r>
                      <a:r>
                        <a:rPr lang="en-US" sz="1600" dirty="0"/>
                        <a:t>to the spring and filled her jar and came 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24:16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91833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וַתְּמַלֵּא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solidFill>
                            <a:srgbClr val="00B0F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2800" kern="1200" dirty="0">
                        <a:solidFill>
                          <a:srgbClr val="00B0F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She went down to the spring and </a:t>
                      </a:r>
                      <a:r>
                        <a:rPr lang="en-US" sz="1600" dirty="0">
                          <a:solidFill>
                            <a:srgbClr val="00B0F0"/>
                          </a:solidFill>
                        </a:rPr>
                        <a:t>filled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her jar and came up.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 24:16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59859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וַתָּעַל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28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She went down to the spring and filled her jar and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came up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Gen 24:16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623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ידע</a:t>
                      </a:r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David </a:t>
                      </a:r>
                      <a:r>
                        <a:rPr lang="en-US" sz="1600" dirty="0">
                          <a:solidFill>
                            <a:srgbClr val="008000"/>
                          </a:solidFill>
                        </a:rPr>
                        <a:t>knew</a:t>
                      </a:r>
                      <a:r>
                        <a:rPr lang="en-US" sz="1600" dirty="0"/>
                        <a:t> that Saul was plotting against him.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Sam 23:9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341778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וָאֵדַע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ידע</a:t>
                      </a:r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 and </a:t>
                      </a:r>
                      <a:r>
                        <a:rPr lang="en-US" sz="1600" dirty="0">
                          <a:solidFill>
                            <a:srgbClr val="008000"/>
                          </a:solidFill>
                        </a:rPr>
                        <a:t>I knew </a:t>
                      </a:r>
                      <a:r>
                        <a:rPr lang="en-US" sz="1600" dirty="0"/>
                        <a:t>that they were cherubim.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Ezek</a:t>
                      </a:r>
                      <a:r>
                        <a:rPr lang="en-US" dirty="0"/>
                        <a:t> 10:20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5720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וַתֵּדָע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ידע</a:t>
                      </a:r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Oh LORD, you have searched me and </a:t>
                      </a:r>
                      <a:r>
                        <a:rPr lang="en-US" sz="1600" dirty="0">
                          <a:solidFill>
                            <a:srgbClr val="008000"/>
                          </a:solidFill>
                        </a:rPr>
                        <a:t>you have known</a:t>
                      </a:r>
                      <a:r>
                        <a:rPr lang="en-US" sz="1600" dirty="0"/>
                        <a:t> me!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Psalm 139:1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344039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וַיֵּדְעוּ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ידע</a:t>
                      </a:r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 and </a:t>
                      </a:r>
                      <a:r>
                        <a:rPr lang="en-US" sz="1600" dirty="0">
                          <a:solidFill>
                            <a:srgbClr val="008000"/>
                          </a:solidFill>
                        </a:rPr>
                        <a:t>they knew </a:t>
                      </a:r>
                      <a:r>
                        <a:rPr lang="en-US" sz="1600" dirty="0"/>
                        <a:t>that they were naked.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3:7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42111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B09969-1D56-4259-8A18-22D9111AA0A4}"/>
              </a:ext>
            </a:extLst>
          </p:cNvPr>
          <p:cNvSpPr txBox="1">
            <a:spLocks/>
          </p:cNvSpPr>
          <p:nvPr/>
        </p:nvSpPr>
        <p:spPr>
          <a:xfrm>
            <a:off x="468456" y="772180"/>
            <a:ext cx="2971801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176463" algn="r"/>
                <a:tab pos="2862263" algn="l"/>
                <a:tab pos="5541963" algn="l"/>
              </a:tabLst>
            </a:pPr>
            <a:r>
              <a:rPr lang="en-US" sz="2800" dirty="0"/>
              <a:t>Identify the root: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197B565-4C69-476C-950B-8E1AF1CD050D}"/>
              </a:ext>
            </a:extLst>
          </p:cNvPr>
          <p:cNvSpPr txBox="1">
            <a:spLocks/>
          </p:cNvSpPr>
          <p:nvPr/>
        </p:nvSpPr>
        <p:spPr>
          <a:xfrm>
            <a:off x="476250" y="0"/>
            <a:ext cx="8229600" cy="685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More Practice for Missing Letter Rule # 1</a:t>
            </a:r>
          </a:p>
        </p:txBody>
      </p:sp>
    </p:spTree>
    <p:extLst>
      <p:ext uri="{BB962C8B-B14F-4D97-AF65-F5344CB8AC3E}">
        <p14:creationId xmlns:p14="http://schemas.microsoft.com/office/powerpoint/2010/main" val="249520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1430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These are 4 ‘Missing Letter” rules.</a:t>
            </a:r>
          </a:p>
          <a:p>
            <a:pPr lvl="1"/>
            <a:r>
              <a:rPr lang="en-US" sz="2400" dirty="0"/>
              <a:t>We will study the first one in this lesson.</a:t>
            </a:r>
          </a:p>
          <a:p>
            <a:r>
              <a:rPr lang="en-US" sz="2800" dirty="0"/>
              <a:t>There are all very useful.</a:t>
            </a:r>
          </a:p>
          <a:p>
            <a:r>
              <a:rPr lang="en-US" sz="2800" dirty="0"/>
              <a:t>They apply when one root letter is missing in prefix verb conjugations (e.g. </a:t>
            </a:r>
            <a:r>
              <a:rPr lang="en-US" sz="2800" dirty="0" err="1"/>
              <a:t>wayyiqtol</a:t>
            </a:r>
            <a:r>
              <a:rPr lang="en-US" sz="2800" dirty="0"/>
              <a:t> and </a:t>
            </a:r>
            <a:r>
              <a:rPr lang="en-US" sz="2800" dirty="0" err="1"/>
              <a:t>yiqtol</a:t>
            </a:r>
            <a:r>
              <a:rPr lang="en-US" sz="2800" dirty="0"/>
              <a:t>).</a:t>
            </a:r>
          </a:p>
          <a:p>
            <a:r>
              <a:rPr lang="en-US" sz="2800" dirty="0"/>
              <a:t>For all 4 rules, what you do is </a:t>
            </a:r>
          </a:p>
          <a:p>
            <a:pPr lvl="1"/>
            <a:r>
              <a:rPr lang="en-US" sz="2400" dirty="0"/>
              <a:t>Find the </a:t>
            </a:r>
            <a:r>
              <a:rPr lang="en-US" sz="2400" dirty="0">
                <a:solidFill>
                  <a:srgbClr val="0000FF"/>
                </a:solidFill>
              </a:rPr>
              <a:t>prefix consonant</a:t>
            </a:r>
          </a:p>
          <a:p>
            <a:pPr lvl="1"/>
            <a:r>
              <a:rPr lang="en-US" sz="2400" dirty="0"/>
              <a:t>Look at the </a:t>
            </a:r>
            <a:r>
              <a:rPr lang="en-US" sz="2400" dirty="0">
                <a:solidFill>
                  <a:srgbClr val="0000FF"/>
                </a:solidFill>
              </a:rPr>
              <a:t>prefix vowel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2111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196CC8C-C596-45DD-8758-1434CFD12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08262"/>
              </p:ext>
            </p:extLst>
          </p:nvPr>
        </p:nvGraphicFramePr>
        <p:xfrm>
          <a:off x="485774" y="1295400"/>
          <a:ext cx="8172452" cy="5257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113">
                  <a:extLst>
                    <a:ext uri="{9D8B030D-6E8A-4147-A177-3AD203B41FA5}">
                      <a16:colId xmlns:a16="http://schemas.microsoft.com/office/drawing/2014/main" val="417844503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2014018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874230032"/>
                    </a:ext>
                  </a:extLst>
                </a:gridCol>
                <a:gridCol w="1876426">
                  <a:extLst>
                    <a:ext uri="{9D8B030D-6E8A-4147-A177-3AD203B41FA5}">
                      <a16:colId xmlns:a16="http://schemas.microsoft.com/office/drawing/2014/main" val="265049041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908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וַתֹּאמֶר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91833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59859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623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341778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5720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344039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42111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B09969-1D56-4259-8A18-22D9111AA0A4}"/>
              </a:ext>
            </a:extLst>
          </p:cNvPr>
          <p:cNvSpPr txBox="1">
            <a:spLocks/>
          </p:cNvSpPr>
          <p:nvPr/>
        </p:nvSpPr>
        <p:spPr>
          <a:xfrm>
            <a:off x="468456" y="772180"/>
            <a:ext cx="2971801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176463" algn="r"/>
                <a:tab pos="2862263" algn="l"/>
                <a:tab pos="5541963" algn="l"/>
              </a:tabLst>
            </a:pPr>
            <a:r>
              <a:rPr lang="en-US" sz="2800" dirty="0"/>
              <a:t>Identify the root: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737BEB-BF37-4525-8A59-8BE616CB0B62}"/>
              </a:ext>
            </a:extLst>
          </p:cNvPr>
          <p:cNvSpPr txBox="1">
            <a:spLocks/>
          </p:cNvSpPr>
          <p:nvPr/>
        </p:nvSpPr>
        <p:spPr>
          <a:xfrm>
            <a:off x="476250" y="0"/>
            <a:ext cx="8229600" cy="685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More Practice for Missing Letter Rule # 1</a:t>
            </a:r>
          </a:p>
        </p:txBody>
      </p:sp>
    </p:spTree>
    <p:extLst>
      <p:ext uri="{BB962C8B-B14F-4D97-AF65-F5344CB8AC3E}">
        <p14:creationId xmlns:p14="http://schemas.microsoft.com/office/powerpoint/2010/main" val="2556798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196CC8C-C596-45DD-8758-1434CFD12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934715"/>
              </p:ext>
            </p:extLst>
          </p:nvPr>
        </p:nvGraphicFramePr>
        <p:xfrm>
          <a:off x="485774" y="1295400"/>
          <a:ext cx="8172452" cy="5257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113">
                  <a:extLst>
                    <a:ext uri="{9D8B030D-6E8A-4147-A177-3AD203B41FA5}">
                      <a16:colId xmlns:a16="http://schemas.microsoft.com/office/drawing/2014/main" val="417844503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2014018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874230032"/>
                    </a:ext>
                  </a:extLst>
                </a:gridCol>
                <a:gridCol w="1876426">
                  <a:extLst>
                    <a:ext uri="{9D8B030D-6E8A-4147-A177-3AD203B41FA5}">
                      <a16:colId xmlns:a16="http://schemas.microsoft.com/office/drawing/2014/main" val="265049041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וַתֵּלֶד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ילד</a:t>
                      </a:r>
                      <a:endParaRPr lang="en-US" sz="28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She conceived and </a:t>
                      </a:r>
                      <a:r>
                        <a:rPr lang="en-US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bore</a:t>
                      </a:r>
                      <a:r>
                        <a:rPr lang="en-US" sz="1600" dirty="0"/>
                        <a:t> Cain and said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4:1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908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וַתֹּאמֶר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אמר</a:t>
                      </a:r>
                      <a:endParaRPr lang="en-US" sz="28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She conceived and bore Cain and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said</a:t>
                      </a:r>
                      <a:r>
                        <a:rPr lang="en-US" sz="1600" dirty="0"/>
                        <a:t>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4:1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91833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Let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them settle </a:t>
                      </a:r>
                      <a:r>
                        <a:rPr lang="en-US" sz="1600" dirty="0"/>
                        <a:t>in the land of Goshen.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47:6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59859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They</a:t>
                      </a:r>
                      <a:r>
                        <a:rPr lang="en-US" sz="1600" dirty="0"/>
                        <a:t> came to Haran and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settled</a:t>
                      </a:r>
                      <a:r>
                        <a:rPr lang="en-US" sz="1600" dirty="0"/>
                        <a:t> there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Gen 11:31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623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וַיֵּשְׁבוּ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They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sat down </a:t>
                      </a:r>
                      <a:r>
                        <a:rPr lang="en-US" sz="1600" dirty="0"/>
                        <a:t>to 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 37:25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6341778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But YHWH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sits enthroned </a:t>
                      </a:r>
                      <a:r>
                        <a:rPr lang="en-US" sz="1600" dirty="0"/>
                        <a:t>forever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 9:7(8heb)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57205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 will not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sit</a:t>
                      </a:r>
                      <a:r>
                        <a:rPr lang="en-US" sz="1600" dirty="0"/>
                        <a:t> with the wicked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 26:5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344039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תֵּשֵׁב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ישׁב</a:t>
                      </a:r>
                      <a:endParaRPr lang="en-US" sz="28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But you, YHWH, are </a:t>
                      </a:r>
                      <a:r>
                        <a:rPr lang="en-US" sz="1600" dirty="0">
                          <a:solidFill>
                            <a:srgbClr val="FF00FF"/>
                          </a:solidFill>
                        </a:rPr>
                        <a:t>enthroned</a:t>
                      </a:r>
                      <a:r>
                        <a:rPr lang="en-US" sz="1600" dirty="0"/>
                        <a:t> forever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 102:12(13heb)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42111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B09969-1D56-4259-8A18-22D9111AA0A4}"/>
              </a:ext>
            </a:extLst>
          </p:cNvPr>
          <p:cNvSpPr txBox="1">
            <a:spLocks/>
          </p:cNvSpPr>
          <p:nvPr/>
        </p:nvSpPr>
        <p:spPr>
          <a:xfrm>
            <a:off x="468456" y="772180"/>
            <a:ext cx="2971801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176463" algn="r"/>
                <a:tab pos="2862263" algn="l"/>
                <a:tab pos="5541963" algn="l"/>
              </a:tabLst>
            </a:pPr>
            <a:r>
              <a:rPr lang="en-US" sz="2800" dirty="0"/>
              <a:t>Identify the root: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DA0C9D-0110-44AD-8AC9-3F9CB737B01F}"/>
              </a:ext>
            </a:extLst>
          </p:cNvPr>
          <p:cNvSpPr txBox="1">
            <a:spLocks/>
          </p:cNvSpPr>
          <p:nvPr/>
        </p:nvSpPr>
        <p:spPr>
          <a:xfrm>
            <a:off x="476250" y="0"/>
            <a:ext cx="8229600" cy="685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More Practice for Missing Letter Rule # 1</a:t>
            </a:r>
          </a:p>
        </p:txBody>
      </p:sp>
    </p:spTree>
    <p:extLst>
      <p:ext uri="{BB962C8B-B14F-4D97-AF65-F5344CB8AC3E}">
        <p14:creationId xmlns:p14="http://schemas.microsoft.com/office/powerpoint/2010/main" val="19822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1430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For all 4 rules we do the same thing</a:t>
            </a:r>
          </a:p>
          <a:p>
            <a:r>
              <a:rPr lang="en-US" sz="2800" dirty="0"/>
              <a:t>Find the </a:t>
            </a:r>
            <a:r>
              <a:rPr lang="en-US" sz="2800" dirty="0">
                <a:solidFill>
                  <a:srgbClr val="0000FF"/>
                </a:solidFill>
              </a:rPr>
              <a:t>prefix consonant</a:t>
            </a:r>
          </a:p>
          <a:p>
            <a:r>
              <a:rPr lang="en-US" sz="2800" dirty="0"/>
              <a:t>Look at the </a:t>
            </a:r>
            <a:r>
              <a:rPr lang="en-US" sz="2800" dirty="0">
                <a:solidFill>
                  <a:srgbClr val="0000FF"/>
                </a:solidFill>
              </a:rPr>
              <a:t>prefix vowel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746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143000"/>
            <a:ext cx="8229600" cy="3124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Rule says:</a:t>
            </a:r>
          </a:p>
          <a:p>
            <a:r>
              <a:rPr lang="en-US" dirty="0"/>
              <a:t>If the prefix vowel is </a:t>
            </a:r>
            <a:r>
              <a:rPr lang="en-US" dirty="0" err="1">
                <a:solidFill>
                  <a:srgbClr val="FF0000"/>
                </a:solidFill>
              </a:rPr>
              <a:t>tsere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the missing letter is the </a:t>
            </a:r>
            <a:r>
              <a:rPr lang="en-US" dirty="0">
                <a:solidFill>
                  <a:srgbClr val="FF0000"/>
                </a:solidFill>
              </a:rPr>
              <a:t>first</a:t>
            </a:r>
            <a:r>
              <a:rPr lang="en-US" dirty="0"/>
              <a:t> root letter</a:t>
            </a:r>
          </a:p>
          <a:p>
            <a:pPr lvl="1"/>
            <a:r>
              <a:rPr lang="en-US" dirty="0"/>
              <a:t>the missing letter is </a:t>
            </a:r>
            <a:r>
              <a:rPr lang="en-US" dirty="0" err="1">
                <a:solidFill>
                  <a:srgbClr val="FF0000"/>
                </a:solidFill>
              </a:rPr>
              <a:t>yod</a:t>
            </a:r>
            <a:endParaRPr lang="en-US" dirty="0">
              <a:solidFill>
                <a:srgbClr val="FF0000"/>
              </a:solidFill>
            </a:endParaRPr>
          </a:p>
          <a:p>
            <a:pPr marL="514350" indent="-457200"/>
            <a:r>
              <a:rPr lang="en-US" dirty="0"/>
              <a:t>We call this a I-</a:t>
            </a:r>
            <a:r>
              <a:rPr lang="en-US" dirty="0" err="1"/>
              <a:t>Yod</a:t>
            </a:r>
            <a:r>
              <a:rPr lang="en-US" dirty="0"/>
              <a:t> verb</a:t>
            </a:r>
          </a:p>
        </p:txBody>
      </p:sp>
    </p:spTree>
    <p:extLst>
      <p:ext uri="{BB962C8B-B14F-4D97-AF65-F5344CB8AC3E}">
        <p14:creationId xmlns:p14="http://schemas.microsoft.com/office/powerpoint/2010/main" val="163473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295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288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7775" y="129179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1707297"/>
            <a:ext cx="83820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40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295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288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7775" y="129179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1707297"/>
            <a:ext cx="83820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143000" y="2743200"/>
            <a:ext cx="7162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( Note that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הלך</a:t>
            </a:r>
            <a:r>
              <a:rPr lang="en-US" sz="2800" dirty="0"/>
              <a:t> “to walk” behaves like it is I-</a:t>
            </a:r>
            <a:r>
              <a:rPr lang="en-US" sz="2800" dirty="0" err="1"/>
              <a:t>Yod</a:t>
            </a:r>
            <a:r>
              <a:rPr lang="en-US" sz="2800" dirty="0"/>
              <a:t>, i.e. as if the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fr-CA" sz="2800" dirty="0"/>
              <a:t> </a:t>
            </a:r>
            <a:r>
              <a:rPr lang="en-US" sz="2800" dirty="0"/>
              <a:t>where a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sz="28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2234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295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288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7775" y="129179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1707297"/>
            <a:ext cx="83820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371599" y="2438400"/>
            <a:ext cx="5972175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Identify the root:</a:t>
            </a: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 וַיֵּלֶךְ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וַיֹּאמֶר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וַיְדַבֵּר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וַיֵּשֶׁב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39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295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288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7775" y="129179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1707297"/>
            <a:ext cx="83820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371599" y="2438400"/>
            <a:ext cx="5972175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Identify the root: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יצא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go out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 וַיֵּלֶךְ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הלךְ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go, walk</a:t>
            </a:r>
            <a:endParaRPr lang="en-US" sz="28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וַיֹּאמֶר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אמר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say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וַיְדַבֵּר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דבר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speak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וַיֵּשֶׁב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ישׁב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sit, dwell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297695"/>
            <a:ext cx="901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Missing</a:t>
            </a:r>
          </a:p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  <a:p>
            <a:r>
              <a:rPr lang="en-US" dirty="0">
                <a:solidFill>
                  <a:srgbClr val="FF0000"/>
                </a:solidFill>
              </a:rPr>
              <a:t>letter</a:t>
            </a:r>
          </a:p>
        </p:txBody>
      </p:sp>
      <p:cxnSp>
        <p:nvCxnSpPr>
          <p:cNvPr id="12" name="Straight Arrow Connector 11"/>
          <p:cNvCxnSpPr>
            <a:stCxn id="4" idx="3"/>
          </p:cNvCxnSpPr>
          <p:nvPr/>
        </p:nvCxnSpPr>
        <p:spPr>
          <a:xfrm flipV="1">
            <a:off x="901782" y="3276604"/>
            <a:ext cx="546018" cy="4827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</p:cNvCxnSpPr>
          <p:nvPr/>
        </p:nvCxnSpPr>
        <p:spPr>
          <a:xfrm flipV="1">
            <a:off x="901782" y="3713196"/>
            <a:ext cx="469817" cy="46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</p:cNvCxnSpPr>
          <p:nvPr/>
        </p:nvCxnSpPr>
        <p:spPr>
          <a:xfrm>
            <a:off x="901782" y="3759360"/>
            <a:ext cx="546018" cy="1346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86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 1</a:t>
            </a:r>
          </a:p>
        </p:txBody>
      </p:sp>
      <p:sp>
        <p:nvSpPr>
          <p:cNvPr id="6" name="Oval 5"/>
          <p:cNvSpPr/>
          <p:nvPr/>
        </p:nvSpPr>
        <p:spPr>
          <a:xfrm>
            <a:off x="22860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1295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28800" y="1554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57775" y="129179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-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1707297"/>
            <a:ext cx="83820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1371599" y="2438400"/>
            <a:ext cx="5972175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Identify the root: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וַיֵּצֵא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יצא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go out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 וַיֵּלֶךְ	</a:t>
            </a:r>
            <a:r>
              <a:rPr lang="he-IL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הלךְ</a:t>
            </a:r>
            <a:r>
              <a:rPr lang="en-US" sz="28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0000FF"/>
                </a:solidFill>
              </a:rPr>
              <a:t>to go, walk</a:t>
            </a:r>
            <a:endParaRPr lang="en-US" sz="28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וַיֹּאמֶר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אמר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say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וַיְדַבֵּר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דבר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speak</a:t>
            </a:r>
          </a:p>
          <a:p>
            <a:pPr>
              <a:tabLst>
                <a:tab pos="3200400" algn="r"/>
                <a:tab pos="3429000" algn="l"/>
              </a:tabLst>
            </a:pP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וַיֵּשֶׁב	</a:t>
            </a:r>
            <a:r>
              <a:rPr lang="he-IL" sz="2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ישׁב</a:t>
            </a:r>
            <a:r>
              <a:rPr lang="en-US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2800" dirty="0">
                <a:solidFill>
                  <a:srgbClr val="FF0000"/>
                </a:solidFill>
              </a:rPr>
              <a:t>to sit, dwell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297695"/>
            <a:ext cx="901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Missing</a:t>
            </a:r>
          </a:p>
          <a:p>
            <a:r>
              <a:rPr lang="en-US" dirty="0">
                <a:solidFill>
                  <a:srgbClr val="FF0000"/>
                </a:solidFill>
              </a:rPr>
              <a:t>root</a:t>
            </a:r>
          </a:p>
          <a:p>
            <a:r>
              <a:rPr lang="en-US" dirty="0">
                <a:solidFill>
                  <a:srgbClr val="FF0000"/>
                </a:solidFill>
              </a:rPr>
              <a:t>letter</a:t>
            </a:r>
          </a:p>
        </p:txBody>
      </p:sp>
      <p:cxnSp>
        <p:nvCxnSpPr>
          <p:cNvPr id="12" name="Straight Arrow Connector 11"/>
          <p:cNvCxnSpPr>
            <a:stCxn id="4" idx="3"/>
          </p:cNvCxnSpPr>
          <p:nvPr/>
        </p:nvCxnSpPr>
        <p:spPr>
          <a:xfrm flipV="1">
            <a:off x="901782" y="3276604"/>
            <a:ext cx="546018" cy="4827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</p:cNvCxnSpPr>
          <p:nvPr/>
        </p:nvCxnSpPr>
        <p:spPr>
          <a:xfrm flipV="1">
            <a:off x="901782" y="3713196"/>
            <a:ext cx="469817" cy="461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</p:cNvCxnSpPr>
          <p:nvPr/>
        </p:nvCxnSpPr>
        <p:spPr>
          <a:xfrm>
            <a:off x="901782" y="3759360"/>
            <a:ext cx="546018" cy="1346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736B5E7-BB47-4E92-AC25-1BF2853DF636}"/>
              </a:ext>
            </a:extLst>
          </p:cNvPr>
          <p:cNvSpPr txBox="1"/>
          <p:nvPr/>
        </p:nvSpPr>
        <p:spPr>
          <a:xfrm>
            <a:off x="6813466" y="3104971"/>
            <a:ext cx="2025734" cy="1200329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Remember that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הלך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u="sng" dirty="0">
                <a:latin typeface="SBL Hebrew" panose="02000000000000000000" pitchFamily="2" charset="-79"/>
                <a:cs typeface="SBL Hebrew" panose="02000000000000000000" pitchFamily="2" charset="-79"/>
              </a:rPr>
              <a:t>acts like</a:t>
            </a:r>
            <a:r>
              <a:rPr lang="en-US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it’s I-</a:t>
            </a:r>
            <a:r>
              <a:rPr lang="en-US" sz="24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Yod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816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890</Words>
  <Application>Microsoft Office PowerPoint</Application>
  <PresentationFormat>On-screen Show (4:3)</PresentationFormat>
  <Paragraphs>207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SBL Hebrew</vt:lpstr>
      <vt:lpstr>Times New Roman</vt:lpstr>
      <vt:lpstr>Office Theme</vt:lpstr>
      <vt:lpstr>Rocine Lesson 3</vt:lpstr>
      <vt:lpstr>Missing Letter Rules</vt:lpstr>
      <vt:lpstr>Missing Letter Rules</vt:lpstr>
      <vt:lpstr>Missing Letter Rule # 1</vt:lpstr>
      <vt:lpstr>Missing Letter Rule # 1</vt:lpstr>
      <vt:lpstr>Missing Letter Rule # 1</vt:lpstr>
      <vt:lpstr>Missing Letter Rule # 1</vt:lpstr>
      <vt:lpstr>Missing Letter Rule # 1</vt:lpstr>
      <vt:lpstr>Missing Letter Rule # 1</vt:lpstr>
      <vt:lpstr>Qamets-Hatuf</vt:lpstr>
      <vt:lpstr>Qamets-Hatuf</vt:lpstr>
      <vt:lpstr>DDO</vt:lpstr>
      <vt:lpstr>DDO</vt:lpstr>
      <vt:lpstr>Definite Article</vt:lpstr>
      <vt:lpstr>Definite Article</vt:lpstr>
      <vt:lpstr>Definite Article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466</cp:revision>
  <cp:lastPrinted>2013-11-05T02:18:07Z</cp:lastPrinted>
  <dcterms:created xsi:type="dcterms:W3CDTF">2006-08-16T00:00:00Z</dcterms:created>
  <dcterms:modified xsi:type="dcterms:W3CDTF">2020-06-10T20:28:36Z</dcterms:modified>
</cp:coreProperties>
</file>