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18" r:id="rId2"/>
    <p:sldId id="34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49" r:id="rId12"/>
    <p:sldId id="327" r:id="rId13"/>
    <p:sldId id="330" r:id="rId14"/>
    <p:sldId id="331" r:id="rId15"/>
    <p:sldId id="332" r:id="rId16"/>
    <p:sldId id="333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4" r:id="rId26"/>
    <p:sldId id="345" r:id="rId27"/>
    <p:sldId id="346" r:id="rId28"/>
    <p:sldId id="347" r:id="rId29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34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30513"/>
            <a:ext cx="8305800" cy="1360487"/>
          </a:xfrm>
        </p:spPr>
        <p:txBody>
          <a:bodyPr/>
          <a:lstStyle/>
          <a:p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אֱלֹהִים אֶל־מֹשֶׁה וַיֹּ֫אמֶר אֵלָיו אֲנִי 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יהוה</a:t>
            </a:r>
            <a:endParaRPr lang="fr-CA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Exodus 6:2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43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8382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(From Lesson 1)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82151"/>
              </p:ext>
            </p:extLst>
          </p:nvPr>
        </p:nvGraphicFramePr>
        <p:xfrm>
          <a:off x="533400" y="2057400"/>
          <a:ext cx="8054062" cy="2992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868184"/>
                <a:gridCol w="1988058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Wayyiqtol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3</a:t>
                      </a:r>
                      <a:r>
                        <a:rPr lang="fr-CA" baseline="0" dirty="0" smtClean="0"/>
                        <a:t> m 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Historical</a:t>
                      </a:r>
                      <a:r>
                        <a:rPr lang="fr-CA" dirty="0" smtClean="0"/>
                        <a:t> Narrative</a:t>
                      </a:r>
                    </a:p>
                    <a:p>
                      <a:pPr algn="ctr"/>
                      <a:r>
                        <a:rPr lang="fr-CA" dirty="0" err="1" smtClean="0"/>
                        <a:t>Mainline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Say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דבר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Piel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8382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0" y="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(From Lesson 2)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458200" cy="121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</a:t>
            </a:r>
            <a:r>
              <a:rPr lang="en-US" dirty="0" err="1" smtClean="0"/>
              <a:t>Rocine</a:t>
            </a:r>
            <a:r>
              <a:rPr lang="en-US" dirty="0" smtClean="0"/>
              <a:t> 2.2a (fill in blanks).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Compete the parsing chart above.</a:t>
            </a:r>
          </a:p>
        </p:txBody>
      </p:sp>
      <p:sp>
        <p:nvSpPr>
          <p:cNvPr id="2" name="Oval 1"/>
          <p:cNvSpPr/>
          <p:nvPr/>
        </p:nvSpPr>
        <p:spPr>
          <a:xfrm>
            <a:off x="6241257" y="1240632"/>
            <a:ext cx="152400" cy="152400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29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8382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(From Lesson 1)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466847"/>
              </p:ext>
            </p:extLst>
          </p:nvPr>
        </p:nvGraphicFramePr>
        <p:xfrm>
          <a:off x="533400" y="2057400"/>
          <a:ext cx="8054062" cy="2992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868184"/>
                <a:gridCol w="1988058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Wayyiqtol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3</a:t>
                      </a:r>
                      <a:r>
                        <a:rPr lang="fr-CA" baseline="0" dirty="0" smtClean="0"/>
                        <a:t> m 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Historical</a:t>
                      </a:r>
                      <a:r>
                        <a:rPr lang="fr-CA" dirty="0" smtClean="0"/>
                        <a:t> Narrative</a:t>
                      </a:r>
                    </a:p>
                    <a:p>
                      <a:pPr algn="ctr"/>
                      <a:r>
                        <a:rPr lang="fr-CA" dirty="0" err="1" smtClean="0"/>
                        <a:t>Mainline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Say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דבר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Piel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Wayyiqtol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3</a:t>
                      </a:r>
                      <a:r>
                        <a:rPr lang="fr-CA" baseline="0" dirty="0" smtClean="0"/>
                        <a:t> m s</a:t>
                      </a:r>
                      <a:endParaRPr lang="en-US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Historical</a:t>
                      </a:r>
                      <a:r>
                        <a:rPr lang="fr-CA" dirty="0" smtClean="0"/>
                        <a:t> Narrative</a:t>
                      </a:r>
                    </a:p>
                    <a:p>
                      <a:pPr algn="ctr"/>
                      <a:r>
                        <a:rPr lang="fr-CA" dirty="0" err="1" smtClean="0"/>
                        <a:t>Mainline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Speak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8382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0" y="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(From Lesson 2)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458200" cy="121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</a:t>
            </a:r>
            <a:r>
              <a:rPr lang="en-US" dirty="0" err="1" smtClean="0"/>
              <a:t>Rocine</a:t>
            </a:r>
            <a:r>
              <a:rPr lang="en-US" dirty="0" smtClean="0"/>
              <a:t> 2.2a (fill in blanks).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Compete the parsing chart above.</a:t>
            </a:r>
          </a:p>
        </p:txBody>
      </p:sp>
      <p:sp>
        <p:nvSpPr>
          <p:cNvPr id="2" name="Oval 1"/>
          <p:cNvSpPr/>
          <p:nvPr/>
        </p:nvSpPr>
        <p:spPr>
          <a:xfrm>
            <a:off x="6241257" y="1240632"/>
            <a:ext cx="152400" cy="152400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51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8382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(From Lesson 1)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223177"/>
              </p:ext>
            </p:extLst>
          </p:nvPr>
        </p:nvGraphicFramePr>
        <p:xfrm>
          <a:off x="533400" y="2057400"/>
          <a:ext cx="8054062" cy="2992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868184"/>
                <a:gridCol w="1988058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Wayyiqtol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3</a:t>
                      </a:r>
                      <a:r>
                        <a:rPr lang="fr-CA" baseline="0" dirty="0" smtClean="0"/>
                        <a:t> m 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Historical</a:t>
                      </a:r>
                      <a:r>
                        <a:rPr lang="fr-CA" dirty="0" smtClean="0"/>
                        <a:t> Narrative</a:t>
                      </a:r>
                    </a:p>
                    <a:p>
                      <a:pPr algn="ctr"/>
                      <a:r>
                        <a:rPr lang="fr-CA" dirty="0" err="1" smtClean="0"/>
                        <a:t>Mainline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Say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דבר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Piel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Wayyiqtol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3</a:t>
                      </a:r>
                      <a:r>
                        <a:rPr lang="fr-CA" baseline="0" dirty="0" smtClean="0"/>
                        <a:t> m s</a:t>
                      </a:r>
                      <a:endParaRPr lang="en-US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Historical</a:t>
                      </a:r>
                      <a:r>
                        <a:rPr lang="fr-CA" dirty="0" smtClean="0"/>
                        <a:t> Narrative</a:t>
                      </a:r>
                    </a:p>
                    <a:p>
                      <a:pPr algn="ctr"/>
                      <a:r>
                        <a:rPr lang="fr-CA" dirty="0" err="1" smtClean="0"/>
                        <a:t>Mainline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Speak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8382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וַיְדַבֵּר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0" y="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(From Lesson 2)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458200" cy="12192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AN EXCEPTION.</a:t>
            </a:r>
          </a:p>
          <a:p>
            <a:r>
              <a:rPr lang="en-US" dirty="0" smtClean="0"/>
              <a:t>In the </a:t>
            </a:r>
            <a:r>
              <a:rPr lang="en-US" dirty="0" err="1" smtClean="0"/>
              <a:t>Piel</a:t>
            </a:r>
            <a:r>
              <a:rPr lang="en-US" dirty="0" smtClean="0"/>
              <a:t> forms with a </a:t>
            </a:r>
            <a:r>
              <a:rPr lang="en-US" dirty="0" err="1" smtClean="0">
                <a:solidFill>
                  <a:srgbClr val="FF0000"/>
                </a:solidFill>
              </a:rPr>
              <a:t>yod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prefix, the </a:t>
            </a:r>
            <a:r>
              <a:rPr lang="en-US" dirty="0" err="1" smtClean="0"/>
              <a:t>wayyiqtol</a:t>
            </a:r>
            <a:r>
              <a:rPr lang="en-US" dirty="0" smtClean="0"/>
              <a:t> </a:t>
            </a:r>
            <a:r>
              <a:rPr lang="en-US" dirty="0" err="1" smtClean="0"/>
              <a:t>dagesh</a:t>
            </a:r>
            <a:r>
              <a:rPr lang="en-US" dirty="0" smtClean="0"/>
              <a:t> will be missing. “Coalmine” 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קולמין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/>
              <a:t>rule.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Oval 1"/>
          <p:cNvSpPr/>
          <p:nvPr/>
        </p:nvSpPr>
        <p:spPr>
          <a:xfrm>
            <a:off x="6241257" y="1240632"/>
            <a:ext cx="152400" cy="152400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738933" y="10668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49835" y="762000"/>
            <a:ext cx="2244329" cy="646331"/>
          </a:xfrm>
          <a:prstGeom prst="rect">
            <a:avLst/>
          </a:prstGeom>
          <a:noFill/>
          <a:ln w="2857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Exeption</a:t>
            </a:r>
            <a:r>
              <a:rPr lang="en-US" dirty="0" smtClean="0">
                <a:solidFill>
                  <a:srgbClr val="FF0000"/>
                </a:solidFill>
              </a:rPr>
              <a:t> in </a:t>
            </a:r>
            <a:r>
              <a:rPr lang="en-US" dirty="0" err="1" smtClean="0">
                <a:solidFill>
                  <a:srgbClr val="FF0000"/>
                </a:solidFill>
              </a:rPr>
              <a:t>Piel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Dagesh</a:t>
            </a:r>
            <a:r>
              <a:rPr lang="en-US" dirty="0" smtClean="0">
                <a:solidFill>
                  <a:srgbClr val="FF0000"/>
                </a:solidFill>
              </a:rPr>
              <a:t> missing here.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>
            <a:stCxn id="12" idx="3"/>
          </p:cNvCxnSpPr>
          <p:nvPr/>
        </p:nvCxnSpPr>
        <p:spPr>
          <a:xfrm>
            <a:off x="5694164" y="1085166"/>
            <a:ext cx="1044769" cy="1721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140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our verse - </a:t>
            </a:r>
            <a:r>
              <a:rPr lang="en-US" dirty="0" smtClean="0">
                <a:solidFill>
                  <a:srgbClr val="0000FF"/>
                </a:solidFill>
              </a:rPr>
              <a:t>Subject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200400"/>
          </a:xfrm>
        </p:spPr>
        <p:txBody>
          <a:bodyPr/>
          <a:lstStyle/>
          <a:p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can mean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God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gods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3716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53582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200400"/>
          </a:xfrm>
        </p:spPr>
        <p:txBody>
          <a:bodyPr/>
          <a:lstStyle/>
          <a:p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can mean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God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gods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3716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58210"/>
            <a:ext cx="6677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Gen. 1:1‏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בְּרֵאשִׁית בָּרָא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אֵת הַשָּׁמַיִם וְאֵת הָאָרֶץ׃</a:t>
            </a:r>
            <a:endParaRPr lang="en-US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533775"/>
            <a:ext cx="6677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Ex</a:t>
            </a:r>
            <a:r>
              <a:rPr lang="en-US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. </a:t>
            </a:r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20:3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לֹא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יִהְיֶה־לְךָ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אֲחֵרִים עַל־פָּנָיַ</a:t>
            </a:r>
            <a:endParaRPr lang="en-US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65777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752600"/>
          </a:xfrm>
        </p:spPr>
        <p:txBody>
          <a:bodyPr/>
          <a:lstStyle/>
          <a:p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can mean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God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gods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3716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58210"/>
            <a:ext cx="6677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Gen. 1:1‏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בְּרֵאשִׁית בָּרָא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אֵת הַשָּׁמַיִם וְאֵת הָאָרֶץ׃</a:t>
            </a:r>
            <a:endParaRPr lang="en-US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533775"/>
            <a:ext cx="6677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Ex</a:t>
            </a:r>
            <a:r>
              <a:rPr lang="en-US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. </a:t>
            </a:r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20:3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לֹא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יִהְיֶה־לְךָ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אֲחֵרִים עַל־פָּנָיַ</a:t>
            </a:r>
            <a:endParaRPr lang="en-US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199" y="4343400"/>
            <a:ext cx="8382001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ִים</a:t>
            </a:r>
            <a:r>
              <a:rPr lang="en-US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is the masculine plural ending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God </a:t>
            </a:r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= </a:t>
            </a:r>
            <a:r>
              <a:rPr lang="en-US" sz="2600" dirty="0">
                <a:latin typeface="SBL Hebrew" panose="02000000000000000000" pitchFamily="2" charset="-79"/>
                <a:cs typeface="SBL Hebrew" panose="02000000000000000000" pitchFamily="2" charset="-79"/>
              </a:rPr>
              <a:t>“intensification or </a:t>
            </a:r>
            <a:r>
              <a:rPr lang="en-US" sz="2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absolutization</a:t>
            </a:r>
            <a:r>
              <a:rPr lang="en-US" sz="2600" dirty="0">
                <a:latin typeface="SBL Hebrew" panose="02000000000000000000" pitchFamily="2" charset="-79"/>
                <a:cs typeface="SBL Hebrew" panose="02000000000000000000" pitchFamily="2" charset="-79"/>
              </a:rPr>
              <a:t> or </a:t>
            </a:r>
            <a:r>
              <a:rPr lang="en-US" sz="2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exclusivity”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Gods = </a:t>
            </a:r>
            <a:r>
              <a:rPr lang="en-US" sz="2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true plural 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5429250" y="3448050"/>
            <a:ext cx="2921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21350" y="3924300"/>
            <a:ext cx="2921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953000" y="3924300"/>
            <a:ext cx="2921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237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plural form of God…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dirty="0" smtClean="0"/>
              <a:t>“Yet </a:t>
            </a:r>
            <a:r>
              <a:rPr lang="en-US" dirty="0"/>
              <a:t>its use in the OT for Israel’s God (always with sing. vbs.) probably means that the pl. has reference to intensification or </a:t>
            </a:r>
            <a:r>
              <a:rPr lang="en-US" dirty="0" err="1"/>
              <a:t>absolutization</a:t>
            </a:r>
            <a:r>
              <a:rPr lang="en-US" dirty="0"/>
              <a:t> or exclusivity (say, God of gods); it is less commonly considered a pl. of majesty. While Trinitarian perspectives are probably not in view, the OT witnesses to a richness and complexity in the divine realm (Gen 1:26; Isa 6:8) such that later Trinitarian developments seem quite natural</a:t>
            </a:r>
            <a:r>
              <a:rPr lang="en-US" dirty="0" smtClean="0"/>
              <a:t>.”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6096000"/>
            <a:ext cx="8229600" cy="41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Source </a:t>
            </a:r>
            <a:r>
              <a:rPr lang="en-US" sz="2000" dirty="0"/>
              <a:t>(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אֱלֹהִים אֱלוֹהַּ</a:t>
            </a:r>
            <a:r>
              <a:rPr lang="he-IL" sz="2000" dirty="0"/>
              <a:t> </a:t>
            </a:r>
            <a:r>
              <a:rPr lang="en-US" sz="2000" dirty="0"/>
              <a:t> NIDOTTE, 1:400.) </a:t>
            </a:r>
          </a:p>
        </p:txBody>
      </p:sp>
    </p:spTree>
    <p:extLst>
      <p:ext uri="{BB962C8B-B14F-4D97-AF65-F5344CB8AC3E}">
        <p14:creationId xmlns:p14="http://schemas.microsoft.com/office/powerpoint/2010/main" val="3588068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200400"/>
          </a:xfrm>
        </p:spPr>
        <p:txBody>
          <a:bodyPr/>
          <a:lstStyle/>
          <a:p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can mean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God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gods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divine ones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3716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58210"/>
            <a:ext cx="6677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Gen. 1:1‏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בְּרֵאשִׁית בָּרָא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אֵת הַשָּׁמַיִם וְאֵת הָאָרֶץ׃</a:t>
            </a:r>
            <a:endParaRPr lang="en-US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533775"/>
            <a:ext cx="6677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Ex</a:t>
            </a:r>
            <a:r>
              <a:rPr lang="en-US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. </a:t>
            </a:r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20:3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לֹא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יִהְיֶה־לְךָ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אֲחֵרִים עַל־פָּנָיַ</a:t>
            </a:r>
            <a:endParaRPr lang="en-US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4446985"/>
            <a:ext cx="74294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Psa</a:t>
            </a:r>
            <a:r>
              <a:rPr lang="en-US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. </a:t>
            </a:r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8:6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וַתְּחַסְּרֵהוּ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מְּעַט מֵ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וְכָבוֹד וְהָדָר תְּעַטְּרֵהוּ׃</a:t>
            </a:r>
            <a:endParaRPr lang="en-US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152072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dirty="0">
                <a:latin typeface="SBL Hebrew" panose="02000000000000000000" pitchFamily="2" charset="-79"/>
                <a:cs typeface="SBL Hebrew" panose="02000000000000000000" pitchFamily="2" charset="-79"/>
              </a:rPr>
              <a:t>ESV  Psalm 8:5 Yet you have made him a little lower than the </a:t>
            </a:r>
            <a:r>
              <a:rPr lang="en-US" sz="1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heavenly beings </a:t>
            </a:r>
            <a:r>
              <a:rPr lang="en-US" sz="1400" dirty="0">
                <a:latin typeface="SBL Hebrew" panose="02000000000000000000" pitchFamily="2" charset="-79"/>
                <a:cs typeface="SBL Hebrew" panose="02000000000000000000" pitchFamily="2" charset="-79"/>
              </a:rPr>
              <a:t>and crowned him with glory and honor. </a:t>
            </a:r>
            <a:endParaRPr lang="en-US" sz="1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KJV  </a:t>
            </a:r>
            <a:r>
              <a:rPr lang="en-US" sz="1400" dirty="0">
                <a:latin typeface="SBL Hebrew" panose="02000000000000000000" pitchFamily="2" charset="-79"/>
                <a:cs typeface="SBL Hebrew" panose="02000000000000000000" pitchFamily="2" charset="-79"/>
              </a:rPr>
              <a:t>Psalm 8:5 For thou hast made him a little lower than the </a:t>
            </a:r>
            <a:r>
              <a:rPr lang="en-US" sz="1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angels</a:t>
            </a:r>
            <a:r>
              <a:rPr lang="en-US" sz="1400" dirty="0">
                <a:latin typeface="SBL Hebrew" panose="02000000000000000000" pitchFamily="2" charset="-79"/>
                <a:cs typeface="SBL Hebrew" panose="02000000000000000000" pitchFamily="2" charset="-79"/>
              </a:rPr>
              <a:t>, and hast crowned him with glory and </a:t>
            </a:r>
            <a:r>
              <a:rPr lang="en-US" sz="14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honour</a:t>
            </a:r>
            <a:r>
              <a:rPr lang="en-US" sz="1400" dirty="0">
                <a:latin typeface="SBL Hebrew" panose="02000000000000000000" pitchFamily="2" charset="-79"/>
                <a:cs typeface="SBL Hebrew" panose="02000000000000000000" pitchFamily="2" charset="-79"/>
              </a:rPr>
              <a:t>. </a:t>
            </a:r>
            <a:endParaRPr lang="en-US" sz="1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LXX  </a:t>
            </a:r>
            <a:r>
              <a:rPr lang="en-US" sz="1400" dirty="0">
                <a:latin typeface="SBL Hebrew" panose="02000000000000000000" pitchFamily="2" charset="-79"/>
                <a:cs typeface="SBL Hebrew" panose="02000000000000000000" pitchFamily="2" charset="-79"/>
              </a:rPr>
              <a:t>Psalm 8:6 </a:t>
            </a:r>
            <a:r>
              <a:rPr lang="el-GR" sz="1400" dirty="0">
                <a:latin typeface="SBL Hebrew" panose="02000000000000000000" pitchFamily="2" charset="-79"/>
                <a:cs typeface="SBL Hebrew" panose="02000000000000000000" pitchFamily="2" charset="-79"/>
              </a:rPr>
              <a:t>ἠλάττωσας αὐτὸν βραχύ τι παρ᾽ </a:t>
            </a:r>
            <a:r>
              <a:rPr lang="el-GR" sz="1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ἀγγέλους</a:t>
            </a:r>
            <a:r>
              <a:rPr lang="el-GR" sz="1400" dirty="0">
                <a:latin typeface="SBL Hebrew" panose="02000000000000000000" pitchFamily="2" charset="-79"/>
                <a:cs typeface="SBL Hebrew" panose="02000000000000000000" pitchFamily="2" charset="-79"/>
              </a:rPr>
              <a:t> δόξῃ καὶ τιμῇ ἐστεφάνωσας </a:t>
            </a:r>
            <a:r>
              <a:rPr lang="el-GR" sz="1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αὐτόν</a:t>
            </a:r>
            <a:endParaRPr lang="en-US" sz="1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>
              <a:spcAft>
                <a:spcPts val="600"/>
              </a:spcAft>
            </a:pPr>
            <a:endParaRPr lang="en-US" sz="1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ESV  </a:t>
            </a:r>
            <a:r>
              <a:rPr lang="en-US" sz="1400" dirty="0">
                <a:latin typeface="SBL Hebrew" panose="02000000000000000000" pitchFamily="2" charset="-79"/>
                <a:cs typeface="SBL Hebrew" panose="02000000000000000000" pitchFamily="2" charset="-79"/>
              </a:rPr>
              <a:t>Hebrews 2:7 You made him for a little while lower than the </a:t>
            </a:r>
            <a:r>
              <a:rPr lang="en-US" sz="1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angels</a:t>
            </a:r>
            <a:r>
              <a:rPr lang="en-US" sz="1400" dirty="0">
                <a:latin typeface="SBL Hebrew" panose="02000000000000000000" pitchFamily="2" charset="-79"/>
                <a:cs typeface="SBL Hebrew" panose="02000000000000000000" pitchFamily="2" charset="-79"/>
              </a:rPr>
              <a:t>; you have crowned him with glory and </a:t>
            </a:r>
            <a:r>
              <a:rPr lang="en-US" sz="1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honor</a:t>
            </a:r>
            <a:endParaRPr lang="en-US" sz="1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26694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Addressee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200400"/>
          </a:xfrm>
        </p:spPr>
        <p:txBody>
          <a:bodyPr/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אֶל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“to, unto”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Can be used to indicate the addressee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Who is the addressee in the first clause?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3716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אֱלֹהִים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57046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Addressee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200400"/>
          </a:xfrm>
        </p:spPr>
        <p:txBody>
          <a:bodyPr/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אֶל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“to, unto”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Can be used to indicate the addressee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Who is the addressee in the first clause?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In the second clause, the </a:t>
            </a:r>
            <a:r>
              <a:rPr lang="en-US" dirty="0" err="1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waw</a:t>
            </a:r>
            <a:r>
              <a:rPr lang="en-US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means “him”.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3716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אֱלֹהִים </a:t>
            </a:r>
            <a:r>
              <a:rPr lang="he-IL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ָי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70814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/>
              <a:t>Identify and read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>
                <a:solidFill>
                  <a:srgbClr val="0000FF"/>
                </a:solidFill>
              </a:rPr>
              <a:t>Piel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/>
              <a:t>wayyiqtol</a:t>
            </a:r>
            <a:r>
              <a:rPr lang="en-US" dirty="0"/>
              <a:t> 3rd masculine singular verb </a:t>
            </a:r>
            <a:r>
              <a:rPr lang="en-US" dirty="0" smtClean="0"/>
              <a:t>form</a:t>
            </a:r>
            <a:endParaRPr lang="en-US" dirty="0"/>
          </a:p>
          <a:p>
            <a:r>
              <a:rPr lang="en-US" dirty="0"/>
              <a:t>Identify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>
                <a:solidFill>
                  <a:srgbClr val="0000FF"/>
                </a:solidFill>
              </a:rPr>
              <a:t>speaker </a:t>
            </a:r>
            <a:r>
              <a:rPr lang="en-US" dirty="0"/>
              <a:t>and</a:t>
            </a:r>
            <a:r>
              <a:rPr lang="en-US" dirty="0">
                <a:solidFill>
                  <a:srgbClr val="0000FF"/>
                </a:solidFill>
              </a:rPr>
              <a:t> addressee </a:t>
            </a:r>
            <a:r>
              <a:rPr lang="en-US" dirty="0" smtClean="0"/>
              <a:t>in speech</a:t>
            </a:r>
            <a:endParaRPr lang="en-US" dirty="0"/>
          </a:p>
          <a:p>
            <a:r>
              <a:rPr lang="en-US" dirty="0"/>
              <a:t>Identify and read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err="1">
                <a:solidFill>
                  <a:srgbClr val="0000FF"/>
                </a:solidFill>
              </a:rPr>
              <a:t>verbless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clause</a:t>
            </a:r>
          </a:p>
        </p:txBody>
      </p:sp>
    </p:spTree>
    <p:extLst>
      <p:ext uri="{BB962C8B-B14F-4D97-AF65-F5344CB8AC3E}">
        <p14:creationId xmlns:p14="http://schemas.microsoft.com/office/powerpoint/2010/main" val="937696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838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Do </a:t>
            </a:r>
            <a:r>
              <a:rPr lang="en-US" dirty="0" err="1" smtClean="0"/>
              <a:t>Rocine</a:t>
            </a:r>
            <a:r>
              <a:rPr lang="en-US" dirty="0" smtClean="0"/>
              <a:t> 2.5 (p. 9)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936286"/>
              </p:ext>
            </p:extLst>
          </p:nvPr>
        </p:nvGraphicFramePr>
        <p:xfrm>
          <a:off x="533400" y="2057400"/>
          <a:ext cx="8054062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868184"/>
                <a:gridCol w="1988058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52400" y="46482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Oval 1"/>
          <p:cNvSpPr/>
          <p:nvPr/>
        </p:nvSpPr>
        <p:spPr>
          <a:xfrm>
            <a:off x="3581400" y="4495800"/>
            <a:ext cx="1143000" cy="9144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36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838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Do </a:t>
            </a:r>
            <a:r>
              <a:rPr lang="en-US" dirty="0" err="1"/>
              <a:t>Rocine</a:t>
            </a:r>
            <a:r>
              <a:rPr lang="en-US" dirty="0"/>
              <a:t> 2.5 (p. 9)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064614"/>
              </p:ext>
            </p:extLst>
          </p:nvPr>
        </p:nvGraphicFramePr>
        <p:xfrm>
          <a:off x="533400" y="2057400"/>
          <a:ext cx="8054062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868184"/>
                <a:gridCol w="1988058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Wayyiqtol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3</a:t>
                      </a:r>
                      <a:r>
                        <a:rPr lang="fr-CA" baseline="0" dirty="0" smtClean="0"/>
                        <a:t> m 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Historical</a:t>
                      </a:r>
                      <a:r>
                        <a:rPr lang="fr-CA" dirty="0" smtClean="0"/>
                        <a:t> Narrative</a:t>
                      </a:r>
                    </a:p>
                    <a:p>
                      <a:pPr algn="ctr"/>
                      <a:r>
                        <a:rPr lang="fr-CA" dirty="0" err="1" smtClean="0"/>
                        <a:t>Mainline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say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52400" y="46482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Oval 1"/>
          <p:cNvSpPr/>
          <p:nvPr/>
        </p:nvSpPr>
        <p:spPr>
          <a:xfrm>
            <a:off x="3581400" y="4495800"/>
            <a:ext cx="1143000" cy="9144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13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838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Do </a:t>
            </a:r>
            <a:r>
              <a:rPr lang="en-US" dirty="0" err="1"/>
              <a:t>Rocine</a:t>
            </a:r>
            <a:r>
              <a:rPr lang="en-US" dirty="0"/>
              <a:t> 2.5 (p. 9)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329746"/>
              </p:ext>
            </p:extLst>
          </p:nvPr>
        </p:nvGraphicFramePr>
        <p:xfrm>
          <a:off x="533400" y="2057400"/>
          <a:ext cx="8054062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868184"/>
                <a:gridCol w="1988058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Wayyiqtol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3</a:t>
                      </a:r>
                      <a:r>
                        <a:rPr lang="fr-CA" baseline="0" dirty="0" smtClean="0"/>
                        <a:t> m 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Historical</a:t>
                      </a:r>
                      <a:r>
                        <a:rPr lang="fr-CA" dirty="0" smtClean="0"/>
                        <a:t> Narrative</a:t>
                      </a:r>
                    </a:p>
                    <a:p>
                      <a:pPr algn="ctr"/>
                      <a:r>
                        <a:rPr lang="fr-CA" dirty="0" err="1" smtClean="0"/>
                        <a:t>Mainline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say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52400" y="46482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Oval 1"/>
          <p:cNvSpPr/>
          <p:nvPr/>
        </p:nvSpPr>
        <p:spPr>
          <a:xfrm>
            <a:off x="3581400" y="4495800"/>
            <a:ext cx="1143000" cy="9144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001000" y="4562475"/>
            <a:ext cx="1143000" cy="914400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56388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What stem (</a:t>
            </a:r>
            <a:r>
              <a:rPr lang="en-US" dirty="0" err="1" smtClean="0">
                <a:latin typeface="SBL Hebrew" panose="02000000000000000000" pitchFamily="2" charset="-79"/>
                <a:cs typeface="SBL Hebrew" panose="02000000000000000000" pitchFamily="2" charset="-79"/>
              </a:rPr>
              <a:t>binyan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) is the first verb?</a:t>
            </a:r>
          </a:p>
        </p:txBody>
      </p:sp>
    </p:spTree>
    <p:extLst>
      <p:ext uri="{BB962C8B-B14F-4D97-AF65-F5344CB8AC3E}">
        <p14:creationId xmlns:p14="http://schemas.microsoft.com/office/powerpoint/2010/main" val="3420506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200400"/>
          </a:xfrm>
        </p:spPr>
        <p:txBody>
          <a:bodyPr/>
          <a:lstStyle/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No quotation marks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Introduced by verbs of speaking (often 2)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Direct speech common in HB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3716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1295400"/>
            <a:ext cx="1524000" cy="762000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05000" y="1066800"/>
            <a:ext cx="990600" cy="304800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45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Verbless</a:t>
            </a:r>
            <a:r>
              <a:rPr lang="en-US" dirty="0" smtClean="0"/>
              <a:t> 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200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cs typeface="SBL Hebrew" panose="02000000000000000000" pitchFamily="2" charset="-79"/>
              </a:rPr>
              <a:t>No verb here</a:t>
            </a:r>
          </a:p>
          <a:p>
            <a:r>
              <a:rPr lang="en-US" dirty="0" smtClean="0">
                <a:cs typeface="SBL Hebrew" panose="02000000000000000000" pitchFamily="2" charset="-79"/>
              </a:rPr>
              <a:t>There is a predicate (the bit that tells us something about the subject) but it’s not a verb</a:t>
            </a:r>
          </a:p>
          <a:p>
            <a:r>
              <a:rPr lang="en-US" dirty="0" smtClean="0">
                <a:cs typeface="SBL Hebrew" panose="02000000000000000000" pitchFamily="2" charset="-79"/>
              </a:rPr>
              <a:t>English requires that we add the “to be” verb.</a:t>
            </a:r>
          </a:p>
          <a:p>
            <a:pPr lvl="1"/>
            <a:r>
              <a:rPr lang="en-US" dirty="0" smtClean="0">
                <a:cs typeface="SBL Hebrew" panose="02000000000000000000" pitchFamily="2" charset="-79"/>
              </a:rPr>
              <a:t>e.g. “I am YHWH”</a:t>
            </a:r>
          </a:p>
          <a:p>
            <a:endParaRPr lang="en-US" dirty="0" smtClean="0">
              <a:cs typeface="SBL Hebrew" panose="02000000000000000000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3716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1295400"/>
            <a:ext cx="15240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05000" y="1066800"/>
            <a:ext cx="9906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740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Verbless</a:t>
            </a:r>
            <a:r>
              <a:rPr lang="en-US" dirty="0" smtClean="0"/>
              <a:t> Clause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3716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1295400"/>
            <a:ext cx="15240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05000" y="1066800"/>
            <a:ext cx="9906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438400"/>
            <a:ext cx="82296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indent="-1028700">
              <a:buNone/>
            </a:pPr>
            <a:r>
              <a:rPr lang="en-US" sz="2800" dirty="0" smtClean="0">
                <a:cs typeface="SBL Hebrew" panose="02000000000000000000" pitchFamily="2" charset="-79"/>
              </a:rPr>
              <a:t>RULE:	</a:t>
            </a:r>
            <a:r>
              <a:rPr lang="en-US" sz="2800" b="1" dirty="0" smtClean="0">
                <a:cs typeface="SBL Hebrew" panose="02000000000000000000" pitchFamily="2" charset="-79"/>
              </a:rPr>
              <a:t>The </a:t>
            </a:r>
            <a:r>
              <a:rPr lang="en-US" sz="2800" b="1" dirty="0" err="1">
                <a:cs typeface="SBL Hebrew" panose="02000000000000000000" pitchFamily="2" charset="-79"/>
              </a:rPr>
              <a:t>verbless</a:t>
            </a:r>
            <a:r>
              <a:rPr lang="en-US" sz="2800" b="1" dirty="0">
                <a:cs typeface="SBL Hebrew" panose="02000000000000000000" pitchFamily="2" charset="-79"/>
              </a:rPr>
              <a:t> clause gives scene-setting information in Historical Narrative</a:t>
            </a:r>
            <a:r>
              <a:rPr lang="en-US" sz="2800" b="1" dirty="0" smtClean="0">
                <a:cs typeface="SBL Hebrew" panose="02000000000000000000" pitchFamily="2" charset="-79"/>
              </a:rPr>
              <a:t>.</a:t>
            </a:r>
          </a:p>
          <a:p>
            <a:pPr marL="1028700" indent="-1028700">
              <a:buNone/>
            </a:pPr>
            <a:r>
              <a:rPr lang="en-US" sz="2800" dirty="0" smtClean="0">
                <a:cs typeface="SBL Hebrew" panose="02000000000000000000" pitchFamily="2" charset="-79"/>
              </a:rPr>
              <a:t>	“it </a:t>
            </a:r>
            <a:r>
              <a:rPr lang="en-US" sz="2800" dirty="0">
                <a:cs typeface="SBL Hebrew" panose="02000000000000000000" pitchFamily="2" charset="-79"/>
              </a:rPr>
              <a:t>labels or describes rather than moves forward the plot of a </a:t>
            </a:r>
            <a:r>
              <a:rPr lang="en-US" sz="2800" dirty="0" smtClean="0">
                <a:cs typeface="SBL Hebrew" panose="02000000000000000000" pitchFamily="2" charset="-79"/>
              </a:rPr>
              <a:t>story”</a:t>
            </a:r>
          </a:p>
        </p:txBody>
      </p:sp>
    </p:spTree>
    <p:extLst>
      <p:ext uri="{BB962C8B-B14F-4D97-AF65-F5344CB8AC3E}">
        <p14:creationId xmlns:p14="http://schemas.microsoft.com/office/powerpoint/2010/main" val="27857832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Verbless</a:t>
            </a:r>
            <a:r>
              <a:rPr lang="en-US" dirty="0" smtClean="0"/>
              <a:t> Clause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3716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1295400"/>
            <a:ext cx="15240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05000" y="1066800"/>
            <a:ext cx="9906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4384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indent="-1028700">
              <a:buNone/>
            </a:pPr>
            <a:r>
              <a:rPr lang="en-US" sz="2800" dirty="0" smtClean="0">
                <a:cs typeface="SBL Hebrew" panose="02000000000000000000" pitchFamily="2" charset="-79"/>
              </a:rPr>
              <a:t>RULE:	</a:t>
            </a:r>
            <a:r>
              <a:rPr lang="en-US" sz="2800" b="1" dirty="0" smtClean="0">
                <a:cs typeface="SBL Hebrew" panose="02000000000000000000" pitchFamily="2" charset="-79"/>
              </a:rPr>
              <a:t>The </a:t>
            </a:r>
            <a:r>
              <a:rPr lang="en-US" sz="2800" b="1" dirty="0" err="1">
                <a:cs typeface="SBL Hebrew" panose="02000000000000000000" pitchFamily="2" charset="-79"/>
              </a:rPr>
              <a:t>verbless</a:t>
            </a:r>
            <a:r>
              <a:rPr lang="en-US" sz="2800" b="1" dirty="0">
                <a:cs typeface="SBL Hebrew" panose="02000000000000000000" pitchFamily="2" charset="-79"/>
              </a:rPr>
              <a:t> clause gives scene-setting information in Historical Narrative.</a:t>
            </a:r>
            <a:endParaRPr lang="en-US" sz="2800" b="1" dirty="0" smtClean="0">
              <a:cs typeface="SBL Hebrew" panose="02000000000000000000" pitchFamily="2" charset="-79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3581400"/>
            <a:ext cx="8534400" cy="236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indent="-1028700">
              <a:buNone/>
            </a:pPr>
            <a:r>
              <a:rPr lang="en-US" sz="2800" dirty="0" smtClean="0">
                <a:cs typeface="SBL Hebrew" panose="02000000000000000000" pitchFamily="2" charset="-79"/>
              </a:rPr>
              <a:t>RULE:	</a:t>
            </a:r>
            <a:r>
              <a:rPr lang="en-US" sz="2800" b="1" dirty="0" smtClean="0">
                <a:cs typeface="SBL Hebrew" panose="02000000000000000000" pitchFamily="2" charset="-79"/>
              </a:rPr>
              <a:t>Standard </a:t>
            </a:r>
            <a:r>
              <a:rPr lang="en-US" sz="2800" b="1" dirty="0">
                <a:cs typeface="SBL Hebrew" panose="02000000000000000000" pitchFamily="2" charset="-79"/>
              </a:rPr>
              <a:t>word order for a </a:t>
            </a:r>
            <a:r>
              <a:rPr lang="en-US" sz="2800" b="1" dirty="0" err="1">
                <a:cs typeface="SBL Hebrew" panose="02000000000000000000" pitchFamily="2" charset="-79"/>
              </a:rPr>
              <a:t>verbless</a:t>
            </a:r>
            <a:r>
              <a:rPr lang="en-US" sz="2800" b="1" dirty="0">
                <a:cs typeface="SBL Hebrew" panose="02000000000000000000" pitchFamily="2" charset="-79"/>
              </a:rPr>
              <a:t> clause is S-P</a:t>
            </a:r>
            <a:r>
              <a:rPr lang="en-US" sz="2800" dirty="0">
                <a:cs typeface="SBL Hebrew" panose="02000000000000000000" pitchFamily="2" charset="-79"/>
              </a:rPr>
              <a:t>. Any deviation from this standard word order will move some element to the first position in the clause, thereby creating a focus on the “fronted” element.</a:t>
            </a:r>
            <a:endParaRPr lang="en-US" sz="2800" dirty="0" smtClean="0"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12707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Verbless</a:t>
            </a:r>
            <a:r>
              <a:rPr lang="en-US" dirty="0" smtClean="0"/>
              <a:t> Clause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3716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1295400"/>
            <a:ext cx="15240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05000" y="1066800"/>
            <a:ext cx="9906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4384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indent="-1028700">
              <a:buNone/>
            </a:pPr>
            <a:r>
              <a:rPr lang="en-US" sz="2800" dirty="0" smtClean="0">
                <a:cs typeface="SBL Hebrew" panose="02000000000000000000" pitchFamily="2" charset="-79"/>
              </a:rPr>
              <a:t>RULE:	</a:t>
            </a:r>
            <a:r>
              <a:rPr lang="en-US" sz="2800" b="1" dirty="0" smtClean="0">
                <a:cs typeface="SBL Hebrew" panose="02000000000000000000" pitchFamily="2" charset="-79"/>
              </a:rPr>
              <a:t>The </a:t>
            </a:r>
            <a:r>
              <a:rPr lang="en-US" sz="2800" b="1" dirty="0" err="1">
                <a:cs typeface="SBL Hebrew" panose="02000000000000000000" pitchFamily="2" charset="-79"/>
              </a:rPr>
              <a:t>verbless</a:t>
            </a:r>
            <a:r>
              <a:rPr lang="en-US" sz="2800" b="1" dirty="0">
                <a:cs typeface="SBL Hebrew" panose="02000000000000000000" pitchFamily="2" charset="-79"/>
              </a:rPr>
              <a:t> clause gives scene-setting information in Historical Narrative.</a:t>
            </a:r>
            <a:endParaRPr lang="en-US" sz="2800" b="1" dirty="0" smtClean="0">
              <a:cs typeface="SBL Hebrew" panose="02000000000000000000" pitchFamily="2" charset="-79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3581400"/>
            <a:ext cx="8534400" cy="236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indent="-1028700">
              <a:buNone/>
            </a:pPr>
            <a:r>
              <a:rPr lang="en-US" sz="2800" dirty="0" smtClean="0">
                <a:cs typeface="SBL Hebrew" panose="02000000000000000000" pitchFamily="2" charset="-79"/>
              </a:rPr>
              <a:t>RULE:	</a:t>
            </a:r>
            <a:r>
              <a:rPr lang="en-US" sz="2800" b="1" dirty="0" smtClean="0">
                <a:cs typeface="SBL Hebrew" panose="02000000000000000000" pitchFamily="2" charset="-79"/>
              </a:rPr>
              <a:t>Standard </a:t>
            </a:r>
            <a:r>
              <a:rPr lang="en-US" sz="2800" b="1" dirty="0">
                <a:cs typeface="SBL Hebrew" panose="02000000000000000000" pitchFamily="2" charset="-79"/>
              </a:rPr>
              <a:t>word order for a </a:t>
            </a:r>
            <a:r>
              <a:rPr lang="en-US" sz="2800" b="1" dirty="0" err="1">
                <a:cs typeface="SBL Hebrew" panose="02000000000000000000" pitchFamily="2" charset="-79"/>
              </a:rPr>
              <a:t>verbless</a:t>
            </a:r>
            <a:r>
              <a:rPr lang="en-US" sz="2800" b="1" dirty="0">
                <a:cs typeface="SBL Hebrew" panose="02000000000000000000" pitchFamily="2" charset="-79"/>
              </a:rPr>
              <a:t> clause is S-P</a:t>
            </a:r>
            <a:r>
              <a:rPr lang="en-US" sz="2800" dirty="0">
                <a:cs typeface="SBL Hebrew" panose="02000000000000000000" pitchFamily="2" charset="-79"/>
              </a:rPr>
              <a:t>. Any deviation from this standard word order will move some element to the first position in the clause, thereby creating a focus on the “fronted” element.</a:t>
            </a:r>
            <a:endParaRPr lang="en-US" sz="2800" dirty="0" smtClean="0">
              <a:cs typeface="SBL Hebrew" panose="02000000000000000000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58674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indent="-1028700">
              <a:buNone/>
            </a:pPr>
            <a:r>
              <a:rPr lang="en-US" sz="2400" dirty="0" smtClean="0">
                <a:solidFill>
                  <a:srgbClr val="0000FF"/>
                </a:solidFill>
                <a:cs typeface="SBL Hebrew" panose="02000000000000000000" pitchFamily="2" charset="-79"/>
              </a:rPr>
              <a:t>Subject</a:t>
            </a:r>
            <a:r>
              <a:rPr lang="en-US" sz="2400" dirty="0" smtClean="0">
                <a:cs typeface="SBL Hebrew" panose="02000000000000000000" pitchFamily="2" charset="-79"/>
              </a:rPr>
              <a:t> is the existing </a:t>
            </a:r>
            <a:r>
              <a:rPr lang="en-US" sz="2400" dirty="0">
                <a:solidFill>
                  <a:srgbClr val="0000FF"/>
                </a:solidFill>
                <a:cs typeface="SBL Hebrew" panose="02000000000000000000" pitchFamily="2" charset="-79"/>
              </a:rPr>
              <a:t>T</a:t>
            </a:r>
            <a:r>
              <a:rPr lang="en-US" sz="2400" dirty="0" smtClean="0">
                <a:solidFill>
                  <a:srgbClr val="0000FF"/>
                </a:solidFill>
                <a:cs typeface="SBL Hebrew" panose="02000000000000000000" pitchFamily="2" charset="-79"/>
              </a:rPr>
              <a:t>opic</a:t>
            </a:r>
            <a:r>
              <a:rPr lang="en-US" sz="2400" dirty="0" smtClean="0">
                <a:cs typeface="SBL Hebrew" panose="02000000000000000000" pitchFamily="2" charset="-79"/>
              </a:rPr>
              <a:t>.</a:t>
            </a:r>
          </a:p>
          <a:p>
            <a:pPr marL="1028700" indent="-1028700">
              <a:buNone/>
            </a:pPr>
            <a:r>
              <a:rPr lang="en-US" sz="2400" dirty="0" smtClean="0">
                <a:solidFill>
                  <a:srgbClr val="FF0000"/>
                </a:solidFill>
                <a:cs typeface="SBL Hebrew" panose="02000000000000000000" pitchFamily="2" charset="-79"/>
              </a:rPr>
              <a:t>Predicate</a:t>
            </a:r>
            <a:r>
              <a:rPr lang="en-US" sz="2400" dirty="0" smtClean="0">
                <a:cs typeface="SBL Hebrew" panose="02000000000000000000" pitchFamily="2" charset="-79"/>
              </a:rPr>
              <a:t> is the new information, or </a:t>
            </a:r>
            <a:r>
              <a:rPr lang="en-US" sz="2400" dirty="0">
                <a:solidFill>
                  <a:srgbClr val="FF0000"/>
                </a:solidFill>
                <a:cs typeface="SBL Hebrew" panose="02000000000000000000" pitchFamily="2" charset="-79"/>
              </a:rPr>
              <a:t>C</a:t>
            </a:r>
            <a:r>
              <a:rPr lang="en-US" sz="2400" dirty="0" smtClean="0">
                <a:solidFill>
                  <a:srgbClr val="FF0000"/>
                </a:solidFill>
                <a:cs typeface="SBL Hebrew" panose="02000000000000000000" pitchFamily="2" charset="-79"/>
              </a:rPr>
              <a:t>omment</a:t>
            </a:r>
            <a:r>
              <a:rPr lang="en-US" sz="2400" dirty="0" smtClean="0">
                <a:cs typeface="SBL Hebrew" panose="02000000000000000000" pitchFamily="2" charset="-79"/>
              </a:rPr>
              <a:t>, about the subject.</a:t>
            </a:r>
          </a:p>
        </p:txBody>
      </p:sp>
    </p:spTree>
    <p:extLst>
      <p:ext uri="{BB962C8B-B14F-4D97-AF65-F5344CB8AC3E}">
        <p14:creationId xmlns:p14="http://schemas.microsoft.com/office/powerpoint/2010/main" val="1184053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Verbless</a:t>
            </a:r>
            <a:r>
              <a:rPr lang="en-US" dirty="0" smtClean="0"/>
              <a:t> Clause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3716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1295400"/>
            <a:ext cx="15240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05000" y="1066800"/>
            <a:ext cx="9906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4384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indent="-1028700">
              <a:buNone/>
            </a:pPr>
            <a:r>
              <a:rPr lang="en-US" sz="2800" dirty="0" smtClean="0">
                <a:cs typeface="SBL Hebrew" panose="02000000000000000000" pitchFamily="2" charset="-79"/>
              </a:rPr>
              <a:t>RULE:	</a:t>
            </a:r>
            <a:r>
              <a:rPr lang="en-US" sz="2800" b="1" dirty="0" smtClean="0">
                <a:cs typeface="SBL Hebrew" panose="02000000000000000000" pitchFamily="2" charset="-79"/>
              </a:rPr>
              <a:t>The </a:t>
            </a:r>
            <a:r>
              <a:rPr lang="en-US" sz="2800" b="1" dirty="0" err="1">
                <a:cs typeface="SBL Hebrew" panose="02000000000000000000" pitchFamily="2" charset="-79"/>
              </a:rPr>
              <a:t>verbless</a:t>
            </a:r>
            <a:r>
              <a:rPr lang="en-US" sz="2800" b="1" dirty="0">
                <a:cs typeface="SBL Hebrew" panose="02000000000000000000" pitchFamily="2" charset="-79"/>
              </a:rPr>
              <a:t> clause gives scene-setting information in Historical Narrative.</a:t>
            </a:r>
            <a:endParaRPr lang="en-US" sz="2800" b="1" dirty="0" smtClean="0">
              <a:cs typeface="SBL Hebrew" panose="02000000000000000000" pitchFamily="2" charset="-79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3581400"/>
            <a:ext cx="8534400" cy="236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indent="-1028700">
              <a:buNone/>
            </a:pPr>
            <a:r>
              <a:rPr lang="en-US" sz="2800" dirty="0" smtClean="0">
                <a:cs typeface="SBL Hebrew" panose="02000000000000000000" pitchFamily="2" charset="-79"/>
              </a:rPr>
              <a:t>RULE:	</a:t>
            </a:r>
            <a:r>
              <a:rPr lang="en-US" sz="2800" b="1" dirty="0" smtClean="0">
                <a:cs typeface="SBL Hebrew" panose="02000000000000000000" pitchFamily="2" charset="-79"/>
              </a:rPr>
              <a:t>Standard </a:t>
            </a:r>
            <a:r>
              <a:rPr lang="en-US" sz="2800" b="1" dirty="0">
                <a:cs typeface="SBL Hebrew" panose="02000000000000000000" pitchFamily="2" charset="-79"/>
              </a:rPr>
              <a:t>word order for a </a:t>
            </a:r>
            <a:r>
              <a:rPr lang="en-US" sz="2800" b="1" dirty="0" err="1">
                <a:cs typeface="SBL Hebrew" panose="02000000000000000000" pitchFamily="2" charset="-79"/>
              </a:rPr>
              <a:t>verbless</a:t>
            </a:r>
            <a:r>
              <a:rPr lang="en-US" sz="2800" b="1" dirty="0">
                <a:cs typeface="SBL Hebrew" panose="02000000000000000000" pitchFamily="2" charset="-79"/>
              </a:rPr>
              <a:t> clause is S-P</a:t>
            </a:r>
            <a:r>
              <a:rPr lang="en-US" sz="2800" dirty="0">
                <a:cs typeface="SBL Hebrew" panose="02000000000000000000" pitchFamily="2" charset="-79"/>
              </a:rPr>
              <a:t>. Any deviation from this standard word order will move some element to the first position in the clause, thereby creating a focus on the “fronted” element.</a:t>
            </a:r>
            <a:endParaRPr lang="en-US" sz="2800" dirty="0" smtClean="0">
              <a:cs typeface="SBL Hebrew" panose="02000000000000000000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58674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indent="-1028700">
              <a:buNone/>
            </a:pPr>
            <a:r>
              <a:rPr lang="en-US" sz="2400" dirty="0">
                <a:cs typeface="SBL Hebrew" panose="02000000000000000000" pitchFamily="2" charset="-79"/>
              </a:rPr>
              <a:t>A subject pronoun is always the subject</a:t>
            </a:r>
            <a:r>
              <a:rPr lang="en-US" sz="2400" dirty="0" smtClean="0">
                <a:cs typeface="SBL Hebrew" panose="02000000000000000000" pitchFamily="2" charset="-79"/>
              </a:rPr>
              <a:t>.</a:t>
            </a:r>
          </a:p>
          <a:p>
            <a:pPr marL="1028700" indent="-1028700">
              <a:buNone/>
            </a:pPr>
            <a:r>
              <a:rPr lang="en-US" sz="2400" dirty="0" smtClean="0">
                <a:cs typeface="SBL Hebrew" panose="02000000000000000000" pitchFamily="2" charset="-79"/>
              </a:rPr>
              <a:t>E.g. </a:t>
            </a:r>
            <a:r>
              <a:rPr lang="he-IL" sz="2400" dirty="0" smtClean="0">
                <a:cs typeface="SBL Hebrew" panose="02000000000000000000" pitchFamily="2" charset="-79"/>
              </a:rPr>
              <a:t>אֲנִי</a:t>
            </a:r>
            <a:r>
              <a:rPr lang="en-US" sz="2400" dirty="0" smtClean="0">
                <a:cs typeface="SBL Hebrew" panose="02000000000000000000" pitchFamily="2" charset="-79"/>
              </a:rPr>
              <a:t> = I; </a:t>
            </a:r>
            <a:r>
              <a:rPr lang="he-IL" sz="2400" dirty="0">
                <a:cs typeface="SBL Hebrew" panose="02000000000000000000" pitchFamily="2" charset="-79"/>
              </a:rPr>
              <a:t>אַתָּה </a:t>
            </a:r>
            <a:r>
              <a:rPr lang="en-US" sz="2400" dirty="0">
                <a:cs typeface="SBL Hebrew" panose="02000000000000000000" pitchFamily="2" charset="-79"/>
              </a:rPr>
              <a:t> </a:t>
            </a:r>
            <a:r>
              <a:rPr lang="en-US" sz="2400" dirty="0" smtClean="0">
                <a:cs typeface="SBL Hebrew" panose="02000000000000000000" pitchFamily="2" charset="-79"/>
              </a:rPr>
              <a:t>= you (</a:t>
            </a:r>
            <a:r>
              <a:rPr lang="en-US" sz="2400" dirty="0" err="1" smtClean="0">
                <a:cs typeface="SBL Hebrew" panose="02000000000000000000" pitchFamily="2" charset="-79"/>
              </a:rPr>
              <a:t>ms</a:t>
            </a:r>
            <a:r>
              <a:rPr lang="en-US" sz="2400" dirty="0" smtClean="0">
                <a:cs typeface="SBL Hebrew" panose="02000000000000000000" pitchFamily="2" charset="-79"/>
              </a:rPr>
              <a:t>); </a:t>
            </a:r>
            <a:r>
              <a:rPr lang="he-IL" sz="2400" dirty="0">
                <a:cs typeface="SBL Hebrew" panose="02000000000000000000" pitchFamily="2" charset="-79"/>
              </a:rPr>
              <a:t>הֵם </a:t>
            </a:r>
            <a:r>
              <a:rPr lang="en-US" sz="2400" dirty="0" smtClean="0">
                <a:cs typeface="SBL Hebrew" panose="02000000000000000000" pitchFamily="2" charset="-79"/>
              </a:rPr>
              <a:t> = they (</a:t>
            </a:r>
            <a:r>
              <a:rPr lang="en-US" sz="2400" dirty="0" err="1" smtClean="0">
                <a:cs typeface="SBL Hebrew" panose="02000000000000000000" pitchFamily="2" charset="-79"/>
              </a:rPr>
              <a:t>masc</a:t>
            </a:r>
            <a:r>
              <a:rPr lang="en-US" sz="2400" dirty="0" smtClean="0">
                <a:cs typeface="SBL Hebrew" panose="02000000000000000000" pitchFamily="2" charset="-79"/>
              </a:rPr>
              <a:t> or fem)</a:t>
            </a:r>
          </a:p>
        </p:txBody>
      </p:sp>
    </p:spTree>
    <p:extLst>
      <p:ext uri="{BB962C8B-B14F-4D97-AF65-F5344CB8AC3E}">
        <p14:creationId xmlns:p14="http://schemas.microsoft.com/office/powerpoint/2010/main" val="237374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A statement with SUBJECT and PREDICATE</a:t>
            </a:r>
          </a:p>
          <a:p>
            <a:pPr lvl="1"/>
            <a:r>
              <a:rPr lang="en-US" dirty="0" smtClean="0"/>
              <a:t>PREDICATE is often a verb but not always</a:t>
            </a:r>
          </a:p>
          <a:p>
            <a:r>
              <a:rPr lang="en-US" dirty="0" smtClean="0"/>
              <a:t>There are three clauses in the lesson verse.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3657600"/>
            <a:ext cx="88392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אֱלֹהִים אֶל־מֹשֶׁה וַיֹּ֫אמֶר אֵלָיו אֲנִי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יהוה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ctr" rtl="1">
              <a:buNone/>
            </a:pP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אֱלֹהִים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אֲנִי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444409" y="4082902"/>
            <a:ext cx="754912" cy="818707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339164" y="4104167"/>
            <a:ext cx="382771" cy="797442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11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A statement with </a:t>
            </a:r>
            <a:r>
              <a:rPr lang="en-US" dirty="0" smtClean="0">
                <a:solidFill>
                  <a:srgbClr val="0000FF"/>
                </a:solidFill>
              </a:rPr>
              <a:t>SUBJECT</a:t>
            </a:r>
            <a:r>
              <a:rPr lang="en-US" dirty="0" smtClean="0"/>
              <a:t> and PREDICATE</a:t>
            </a:r>
          </a:p>
          <a:p>
            <a:pPr lvl="1"/>
            <a:r>
              <a:rPr lang="en-US" dirty="0" smtClean="0"/>
              <a:t>PREDICATE is often a verb but not always</a:t>
            </a:r>
          </a:p>
          <a:p>
            <a:r>
              <a:rPr lang="en-US" dirty="0" smtClean="0"/>
              <a:t>There are three clauses in the lesson verse.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3657600"/>
            <a:ext cx="88392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אֱלֹהִים אֶל־מֹשֶׁה וַיֹּ֫אמֶר אֵלָיו אֲנִי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יהוה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ctr" rtl="1">
              <a:buNone/>
            </a:pP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יֹּ֫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אמֶר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אֵלָיו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יהוה</a:t>
            </a:r>
            <a:endParaRPr lang="fr-CA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444409" y="4082902"/>
            <a:ext cx="754912" cy="818707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339164" y="4104167"/>
            <a:ext cx="382771" cy="797442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096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A statement with </a:t>
            </a:r>
            <a:r>
              <a:rPr lang="en-US" dirty="0" smtClean="0">
                <a:solidFill>
                  <a:srgbClr val="0000FF"/>
                </a:solidFill>
              </a:rPr>
              <a:t>SUBJECT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PREDICATE</a:t>
            </a:r>
          </a:p>
          <a:p>
            <a:pPr lvl="1"/>
            <a:r>
              <a:rPr lang="en-US" dirty="0" smtClean="0"/>
              <a:t>PREDICATE is often a verb but not always</a:t>
            </a:r>
          </a:p>
          <a:p>
            <a:r>
              <a:rPr lang="en-US" dirty="0" smtClean="0"/>
              <a:t>There are three clauses in the lesson verse.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3657600"/>
            <a:ext cx="88392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 אֱלֹהִים אֶל־מֹשֶׁה וַיֹּ֫אמֶר אֵלָיו אֲנִי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יהוה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ctr" rtl="1">
              <a:buNone/>
            </a:pP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3709988" algn="ctr"/>
                <a:tab pos="4348163" algn="r"/>
                <a:tab pos="6570663" algn="ctr"/>
              </a:tabLst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אֶל־מֹשֶׁה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ַ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יֹּ֫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אֵלָיו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|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יהוה</a:t>
            </a:r>
            <a:endParaRPr lang="fr-CA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444409" y="4082902"/>
            <a:ext cx="754912" cy="818707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339164" y="4104167"/>
            <a:ext cx="382771" cy="797442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917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799"/>
          </a:xfrm>
        </p:spPr>
        <p:txBody>
          <a:bodyPr/>
          <a:lstStyle/>
          <a:p>
            <a:r>
              <a:rPr lang="en-US" dirty="0" err="1" smtClean="0"/>
              <a:t>Piel</a:t>
            </a:r>
            <a:r>
              <a:rPr lang="en-US" dirty="0" smtClean="0"/>
              <a:t> is a stem (or </a:t>
            </a:r>
            <a:r>
              <a:rPr lang="en-US" dirty="0" err="1" smtClean="0"/>
              <a:t>binyan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 lesson 1 we saw the </a:t>
            </a:r>
            <a:r>
              <a:rPr lang="en-US" dirty="0" err="1" smtClean="0"/>
              <a:t>Qal</a:t>
            </a:r>
            <a:r>
              <a:rPr lang="en-US" dirty="0" smtClean="0"/>
              <a:t> 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57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838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(From Lesson 1)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776459"/>
              </p:ext>
            </p:extLst>
          </p:nvPr>
        </p:nvGraphicFramePr>
        <p:xfrm>
          <a:off x="533400" y="2057400"/>
          <a:ext cx="8054062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868184"/>
                <a:gridCol w="1988058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Wayyiqtol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3</a:t>
                      </a:r>
                      <a:r>
                        <a:rPr lang="fr-CA" baseline="0" dirty="0" smtClean="0"/>
                        <a:t> m 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Historical</a:t>
                      </a:r>
                      <a:r>
                        <a:rPr lang="fr-CA" dirty="0" smtClean="0"/>
                        <a:t> Narrative</a:t>
                      </a:r>
                    </a:p>
                    <a:p>
                      <a:pPr algn="ctr"/>
                      <a:r>
                        <a:rPr lang="fr-CA" dirty="0" err="1" smtClean="0"/>
                        <a:t>Mainline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say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458200" cy="1676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Stems are variations on the root.</a:t>
            </a:r>
          </a:p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rgbClr val="0000FF"/>
                </a:solidFill>
              </a:rPr>
              <a:t>Qal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stem is the basic stem. It adds nothing.</a:t>
            </a:r>
          </a:p>
          <a:p>
            <a:r>
              <a:rPr lang="en-US" dirty="0" smtClean="0"/>
              <a:t>Let’s see what is added to the root to form other stems.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8382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(From Lesson 1)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606923"/>
              </p:ext>
            </p:extLst>
          </p:nvPr>
        </p:nvGraphicFramePr>
        <p:xfrm>
          <a:off x="533400" y="2057400"/>
          <a:ext cx="8054062" cy="2992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868184"/>
                <a:gridCol w="1988058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Wayyiqtol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3</a:t>
                      </a:r>
                      <a:r>
                        <a:rPr lang="fr-CA" baseline="0" dirty="0" smtClean="0"/>
                        <a:t> m 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Historical</a:t>
                      </a:r>
                      <a:r>
                        <a:rPr lang="fr-CA" dirty="0" smtClean="0"/>
                        <a:t> Narrative</a:t>
                      </a:r>
                    </a:p>
                    <a:p>
                      <a:pPr algn="ctr"/>
                      <a:r>
                        <a:rPr lang="fr-CA" dirty="0" err="1" smtClean="0"/>
                        <a:t>Mainline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Say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דבר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Piel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8382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0" y="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(From Lesson 2)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is added to root in the </a:t>
            </a:r>
            <a:r>
              <a:rPr lang="en-US" dirty="0" err="1" smtClean="0"/>
              <a:t>Piel</a:t>
            </a:r>
            <a:r>
              <a:rPr lang="en-US" dirty="0" smtClean="0"/>
              <a:t> stem?</a:t>
            </a:r>
          </a:p>
          <a:p>
            <a:pPr marL="400050" lvl="1" indent="0">
              <a:buNone/>
            </a:pPr>
            <a:r>
              <a:rPr lang="en-US" sz="1400" dirty="0" smtClean="0"/>
              <a:t>(Note: if there is a vowel before a </a:t>
            </a:r>
            <a:r>
              <a:rPr lang="en-US" sz="1400" dirty="0" err="1" smtClean="0"/>
              <a:t>dagesh</a:t>
            </a:r>
            <a:r>
              <a:rPr lang="en-US" sz="1400" dirty="0" smtClean="0"/>
              <a:t>, it’s a </a:t>
            </a:r>
            <a:r>
              <a:rPr lang="en-US" sz="1400" dirty="0" err="1" smtClean="0"/>
              <a:t>dagesh</a:t>
            </a:r>
            <a:r>
              <a:rPr lang="en-US" sz="1400" dirty="0" smtClean="0"/>
              <a:t> forte.)</a:t>
            </a:r>
          </a:p>
        </p:txBody>
      </p:sp>
    </p:spTree>
    <p:extLst>
      <p:ext uri="{BB962C8B-B14F-4D97-AF65-F5344CB8AC3E}">
        <p14:creationId xmlns:p14="http://schemas.microsoft.com/office/powerpoint/2010/main" val="3459693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8382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(From Lesson 1)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972664"/>
              </p:ext>
            </p:extLst>
          </p:nvPr>
        </p:nvGraphicFramePr>
        <p:xfrm>
          <a:off x="533400" y="2057400"/>
          <a:ext cx="8054062" cy="2992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868184"/>
                <a:gridCol w="1988058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אמר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Wayyiqtol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3</a:t>
                      </a:r>
                      <a:r>
                        <a:rPr lang="fr-CA" baseline="0" dirty="0" smtClean="0"/>
                        <a:t> m 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Historical</a:t>
                      </a:r>
                      <a:r>
                        <a:rPr lang="fr-CA" dirty="0" smtClean="0"/>
                        <a:t> Narrative</a:t>
                      </a:r>
                    </a:p>
                    <a:p>
                      <a:pPr algn="ctr"/>
                      <a:r>
                        <a:rPr lang="fr-CA" dirty="0" err="1" smtClean="0"/>
                        <a:t>Mainline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Say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דבר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Piel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8382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60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</a:t>
            </a:r>
            <a:endParaRPr lang="en-US" sz="6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0" y="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(From Lesson 2)</a:t>
            </a: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6241257" y="1240632"/>
            <a:ext cx="152400" cy="152400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581400" y="843260"/>
            <a:ext cx="2057400" cy="923330"/>
          </a:xfrm>
          <a:prstGeom prst="rect">
            <a:avLst/>
          </a:prstGeom>
          <a:noFill/>
          <a:ln w="28575" cmpd="dbl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Doubling of the middle root letter is the sign of the </a:t>
            </a:r>
            <a:r>
              <a:rPr lang="en-US" dirty="0" err="1" smtClean="0">
                <a:solidFill>
                  <a:srgbClr val="FF00FF"/>
                </a:solidFill>
              </a:rPr>
              <a:t>Piel</a:t>
            </a:r>
            <a:r>
              <a:rPr lang="en-US" dirty="0" smtClean="0">
                <a:solidFill>
                  <a:srgbClr val="FF00FF"/>
                </a:solidFill>
              </a:rPr>
              <a:t>.</a:t>
            </a:r>
            <a:endParaRPr lang="en-US" dirty="0">
              <a:solidFill>
                <a:srgbClr val="FF00FF"/>
              </a:solidFill>
            </a:endParaRPr>
          </a:p>
        </p:txBody>
      </p:sp>
      <p:cxnSp>
        <p:nvCxnSpPr>
          <p:cNvPr id="11" name="Straight Arrow Connector 10"/>
          <p:cNvCxnSpPr>
            <a:stCxn id="3" idx="3"/>
          </p:cNvCxnSpPr>
          <p:nvPr/>
        </p:nvCxnSpPr>
        <p:spPr>
          <a:xfrm>
            <a:off x="5638800" y="1304925"/>
            <a:ext cx="558800" cy="9526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is added to root in the </a:t>
            </a:r>
            <a:r>
              <a:rPr lang="en-US" dirty="0" err="1" smtClean="0"/>
              <a:t>Piel</a:t>
            </a:r>
            <a:r>
              <a:rPr lang="en-US" dirty="0" smtClean="0"/>
              <a:t> stem?</a:t>
            </a:r>
          </a:p>
          <a:p>
            <a:pPr marL="400050" lvl="1" indent="0">
              <a:buNone/>
            </a:pPr>
            <a:r>
              <a:rPr lang="en-US" sz="1400" dirty="0" smtClean="0"/>
              <a:t>(Note: if there is a vowel before a </a:t>
            </a:r>
            <a:r>
              <a:rPr lang="en-US" sz="1400" dirty="0" err="1" smtClean="0"/>
              <a:t>dagesh</a:t>
            </a:r>
            <a:r>
              <a:rPr lang="en-US" sz="1400" dirty="0" smtClean="0"/>
              <a:t>, it’s a </a:t>
            </a:r>
            <a:r>
              <a:rPr lang="en-US" sz="1400" dirty="0" err="1" smtClean="0"/>
              <a:t>dagesh</a:t>
            </a:r>
            <a:r>
              <a:rPr lang="en-US" sz="1400" dirty="0" smtClean="0"/>
              <a:t> forte.)</a:t>
            </a:r>
          </a:p>
        </p:txBody>
      </p:sp>
    </p:spTree>
    <p:extLst>
      <p:ext uri="{BB962C8B-B14F-4D97-AF65-F5344CB8AC3E}">
        <p14:creationId xmlns:p14="http://schemas.microsoft.com/office/powerpoint/2010/main" val="3861529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5595</TotalTime>
  <Words>1172</Words>
  <Application>Microsoft Office PowerPoint</Application>
  <PresentationFormat>On-screen Show (4:3)</PresentationFormat>
  <Paragraphs>302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Rocine Lesson 2</vt:lpstr>
      <vt:lpstr>Goal</vt:lpstr>
      <vt:lpstr>Clauses</vt:lpstr>
      <vt:lpstr>Clauses</vt:lpstr>
      <vt:lpstr>Clauses</vt:lpstr>
      <vt:lpstr>Piel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Back to our verse - Subject</vt:lpstr>
      <vt:lpstr>Subject</vt:lpstr>
      <vt:lpstr>Subject</vt:lpstr>
      <vt:lpstr>On the plural form of God…</vt:lpstr>
      <vt:lpstr>Subject</vt:lpstr>
      <vt:lpstr>Addressee</vt:lpstr>
      <vt:lpstr>Addressee</vt:lpstr>
      <vt:lpstr>PowerPoint Presentation</vt:lpstr>
      <vt:lpstr>PowerPoint Presentation</vt:lpstr>
      <vt:lpstr>PowerPoint Presentation</vt:lpstr>
      <vt:lpstr>Direct Speech</vt:lpstr>
      <vt:lpstr>The Verbless Clause</vt:lpstr>
      <vt:lpstr>The Verbless Clause</vt:lpstr>
      <vt:lpstr>The Verbless Clause</vt:lpstr>
      <vt:lpstr>The Verbless Clause</vt:lpstr>
      <vt:lpstr>The Verbless Clause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433</cp:revision>
  <cp:lastPrinted>2013-11-05T02:18:07Z</cp:lastPrinted>
  <dcterms:created xsi:type="dcterms:W3CDTF">2006-08-16T00:00:00Z</dcterms:created>
  <dcterms:modified xsi:type="dcterms:W3CDTF">2015-01-21T13:42:49Z</dcterms:modified>
</cp:coreProperties>
</file>