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8" r:id="rId2"/>
    <p:sldId id="319" r:id="rId3"/>
    <p:sldId id="322" r:id="rId4"/>
    <p:sldId id="324" r:id="rId5"/>
    <p:sldId id="325" r:id="rId6"/>
    <p:sldId id="326" r:id="rId7"/>
    <p:sldId id="335" r:id="rId8"/>
    <p:sldId id="328" r:id="rId9"/>
    <p:sldId id="329" r:id="rId10"/>
    <p:sldId id="331" r:id="rId11"/>
    <p:sldId id="332" r:id="rId12"/>
    <p:sldId id="333" r:id="rId13"/>
    <p:sldId id="334" r:id="rId14"/>
    <p:sldId id="336" r:id="rId15"/>
    <p:sldId id="330" r:id="rId16"/>
    <p:sldId id="337" r:id="rId17"/>
    <p:sldId id="338" r:id="rId18"/>
    <p:sldId id="339" r:id="rId19"/>
    <p:sldId id="340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90" d="100"/>
          <a:sy n="90" d="100"/>
        </p:scale>
        <p:origin x="-16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30513"/>
            <a:ext cx="6400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</a:p>
          <a:p>
            <a:r>
              <a:rPr lang="en-US" dirty="0">
                <a:solidFill>
                  <a:schemeClr val="tx1"/>
                </a:solidFill>
              </a:rPr>
              <a:t>Genesis 2:18</a:t>
            </a: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09722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Stem</a:t>
            </a:r>
          </a:p>
          <a:p>
            <a:r>
              <a:rPr lang="fr-CA" sz="2400" dirty="0" smtClean="0"/>
              <a:t>All </a:t>
            </a:r>
            <a:r>
              <a:rPr lang="fr-CA" sz="2400" dirty="0" err="1" smtClean="0"/>
              <a:t>called</a:t>
            </a:r>
            <a:r>
              <a:rPr lang="fr-CA" sz="2400" dirty="0" smtClean="0"/>
              <a:t> </a:t>
            </a:r>
            <a:r>
              <a:rPr lang="fr-CA" sz="2400" dirty="0" err="1" smtClean="0"/>
              <a:t>binyan</a:t>
            </a:r>
            <a:r>
              <a:rPr lang="fr-CA" sz="2400" dirty="0" smtClean="0"/>
              <a:t> (plural </a:t>
            </a:r>
            <a:r>
              <a:rPr lang="fr-CA" sz="2400" dirty="0" err="1" smtClean="0"/>
              <a:t>binyanim</a:t>
            </a:r>
            <a:r>
              <a:rPr lang="fr-CA" sz="2400" dirty="0" smtClean="0"/>
              <a:t>). It </a:t>
            </a:r>
            <a:r>
              <a:rPr lang="fr-CA" sz="2400" dirty="0" err="1" smtClean="0"/>
              <a:t>means</a:t>
            </a:r>
            <a:r>
              <a:rPr lang="fr-CA" sz="2400" dirty="0" smtClean="0"/>
              <a:t> </a:t>
            </a:r>
            <a:r>
              <a:rPr lang="en-US" sz="2400" dirty="0" smtClean="0"/>
              <a:t>‘building’.</a:t>
            </a:r>
          </a:p>
          <a:p>
            <a:r>
              <a:rPr lang="en-US" sz="2400" dirty="0" smtClean="0"/>
              <a:t>Stems are conjugations that vary the stem by adding a consonant.</a:t>
            </a:r>
          </a:p>
          <a:p>
            <a:r>
              <a:rPr lang="en-US" sz="2400" dirty="0" err="1" smtClean="0"/>
              <a:t>Qal</a:t>
            </a:r>
            <a:r>
              <a:rPr lang="en-US" sz="2400" dirty="0" smtClean="0"/>
              <a:t> means ‘light’ ‘easy’ or ‘basic’. No consonants added. 70% of verbs in the HB are in the </a:t>
            </a:r>
            <a:r>
              <a:rPr lang="en-US" sz="2400" dirty="0" err="1" smtClean="0"/>
              <a:t>Qal</a:t>
            </a:r>
            <a:r>
              <a:rPr lang="en-US" sz="2400" dirty="0" smtClean="0"/>
              <a:t> 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293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20788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Form</a:t>
            </a:r>
          </a:p>
          <a:p>
            <a:r>
              <a:rPr lang="fr-CA" sz="2400" dirty="0" smtClean="0"/>
              <a:t>Comes </a:t>
            </a:r>
            <a:r>
              <a:rPr lang="fr-CA" sz="2400" dirty="0" err="1" smtClean="0"/>
              <a:t>from</a:t>
            </a:r>
            <a:r>
              <a:rPr lang="fr-CA" sz="2400" dirty="0" smtClean="0"/>
              <a:t>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וַיִּקְטֹל</a:t>
            </a:r>
            <a:endParaRPr lang="fr-CA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קטל</a:t>
            </a:r>
            <a:r>
              <a:rPr lang="en-US" sz="2400" dirty="0" smtClean="0"/>
              <a:t> </a:t>
            </a:r>
            <a:r>
              <a:rPr lang="fr-CA" sz="2400" dirty="0" smtClean="0"/>
              <a:t>Is the </a:t>
            </a:r>
            <a:r>
              <a:rPr lang="fr-CA" sz="2400" dirty="0" err="1" smtClean="0"/>
              <a:t>Hebrew</a:t>
            </a:r>
            <a:r>
              <a:rPr lang="fr-CA" sz="2400" dirty="0" smtClean="0"/>
              <a:t> </a:t>
            </a:r>
            <a:r>
              <a:rPr lang="fr-CA" sz="2400" dirty="0" err="1" smtClean="0"/>
              <a:t>root</a:t>
            </a:r>
            <a:r>
              <a:rPr lang="fr-CA" sz="2400" dirty="0" smtClean="0"/>
              <a:t> </a:t>
            </a:r>
            <a:r>
              <a:rPr lang="fr-CA" sz="2400" dirty="0" err="1" smtClean="0"/>
              <a:t>meaning</a:t>
            </a:r>
            <a:r>
              <a:rPr lang="fr-CA" sz="2400" dirty="0" smtClean="0"/>
              <a:t> ‘to </a:t>
            </a:r>
            <a:r>
              <a:rPr lang="fr-CA" sz="2400" dirty="0" err="1" smtClean="0"/>
              <a:t>kill</a:t>
            </a:r>
            <a:r>
              <a:rPr lang="fr-CA" sz="2400" dirty="0" smtClean="0"/>
              <a:t>’</a:t>
            </a:r>
          </a:p>
          <a:p>
            <a:r>
              <a:rPr lang="fr-CA" sz="2400" dirty="0" smtClean="0"/>
              <a:t>Choses as a </a:t>
            </a:r>
            <a:r>
              <a:rPr lang="fr-CA" sz="2400" dirty="0" err="1" smtClean="0"/>
              <a:t>paradigm</a:t>
            </a:r>
            <a:r>
              <a:rPr lang="fr-CA" sz="2400" dirty="0" smtClean="0"/>
              <a:t> </a:t>
            </a:r>
            <a:r>
              <a:rPr lang="fr-CA" sz="2400" dirty="0" err="1" smtClean="0"/>
              <a:t>work</a:t>
            </a:r>
            <a:r>
              <a:rPr lang="fr-CA" sz="2400" dirty="0" smtClean="0"/>
              <a:t> </a:t>
            </a:r>
            <a:r>
              <a:rPr lang="fr-CA" sz="2400" dirty="0" err="1" smtClean="0"/>
              <a:t>because</a:t>
            </a:r>
            <a:r>
              <a:rPr lang="fr-CA" sz="2400" dirty="0" smtClean="0"/>
              <a:t> </a:t>
            </a:r>
            <a:r>
              <a:rPr lang="fr-CA" sz="2400" dirty="0" err="1" smtClean="0"/>
              <a:t>it</a:t>
            </a:r>
            <a:r>
              <a:rPr lang="fr-CA" sz="2400" dirty="0" smtClean="0"/>
              <a:t> </a:t>
            </a:r>
            <a:r>
              <a:rPr lang="fr-CA" sz="2400" dirty="0" err="1" smtClean="0"/>
              <a:t>conjugates</a:t>
            </a:r>
            <a:r>
              <a:rPr lang="fr-CA" sz="2400" dirty="0" smtClean="0"/>
              <a:t> </a:t>
            </a:r>
            <a:r>
              <a:rPr lang="fr-CA" sz="2400" dirty="0" err="1" smtClean="0"/>
              <a:t>nicely</a:t>
            </a:r>
            <a:r>
              <a:rPr lang="fr-CA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47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98501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Person, Gender, Number (PGN)</a:t>
            </a:r>
          </a:p>
          <a:p>
            <a:r>
              <a:rPr lang="fr-CA" sz="2400" dirty="0" smtClean="0"/>
              <a:t>Person: 1</a:t>
            </a:r>
            <a:r>
              <a:rPr lang="fr-CA" sz="2400" baseline="30000" dirty="0" smtClean="0"/>
              <a:t>st</a:t>
            </a:r>
            <a:r>
              <a:rPr lang="fr-CA" sz="2400" dirty="0" smtClean="0"/>
              <a:t> (I, </a:t>
            </a:r>
            <a:r>
              <a:rPr lang="fr-CA" sz="2400" dirty="0" err="1" smtClean="0"/>
              <a:t>we</a:t>
            </a:r>
            <a:r>
              <a:rPr lang="fr-CA" sz="2400" dirty="0" smtClean="0"/>
              <a:t>); 2</a:t>
            </a:r>
            <a:r>
              <a:rPr lang="fr-CA" sz="2400" baseline="30000" dirty="0" smtClean="0"/>
              <a:t>nd</a:t>
            </a:r>
            <a:r>
              <a:rPr lang="fr-CA" sz="2400" dirty="0" smtClean="0"/>
              <a:t> (</a:t>
            </a:r>
            <a:r>
              <a:rPr lang="fr-CA" sz="2400" dirty="0" err="1" smtClean="0"/>
              <a:t>you</a:t>
            </a:r>
            <a:r>
              <a:rPr lang="fr-CA" sz="2400" dirty="0" smtClean="0"/>
              <a:t>, </a:t>
            </a:r>
            <a:r>
              <a:rPr lang="fr-CA" sz="2400" dirty="0" err="1" smtClean="0"/>
              <a:t>ya’ll</a:t>
            </a:r>
            <a:r>
              <a:rPr lang="fr-CA" sz="2400" dirty="0" smtClean="0"/>
              <a:t>); 3</a:t>
            </a:r>
            <a:r>
              <a:rPr lang="fr-CA" sz="2400" baseline="30000" dirty="0" smtClean="0"/>
              <a:t>rd</a:t>
            </a:r>
            <a:r>
              <a:rPr lang="fr-CA" sz="2400" dirty="0" smtClean="0"/>
              <a:t> (</a:t>
            </a:r>
            <a:r>
              <a:rPr lang="fr-CA" sz="2400" dirty="0" err="1" smtClean="0"/>
              <a:t>he</a:t>
            </a:r>
            <a:r>
              <a:rPr lang="fr-CA" sz="2400" dirty="0" smtClean="0"/>
              <a:t>, </a:t>
            </a:r>
            <a:r>
              <a:rPr lang="fr-CA" sz="2400" dirty="0" err="1" smtClean="0"/>
              <a:t>she</a:t>
            </a:r>
            <a:r>
              <a:rPr lang="fr-CA" sz="2400" dirty="0" smtClean="0"/>
              <a:t>, </a:t>
            </a:r>
            <a:r>
              <a:rPr lang="fr-CA" sz="2400" dirty="0" err="1" smtClean="0"/>
              <a:t>it</a:t>
            </a:r>
            <a:r>
              <a:rPr lang="fr-CA" sz="2400" dirty="0" smtClean="0"/>
              <a:t>, </a:t>
            </a:r>
            <a:r>
              <a:rPr lang="fr-CA" sz="2400" dirty="0" err="1" smtClean="0"/>
              <a:t>they</a:t>
            </a:r>
            <a:r>
              <a:rPr lang="fr-CA" sz="2400" dirty="0" smtClean="0"/>
              <a:t>)</a:t>
            </a:r>
          </a:p>
          <a:p>
            <a:r>
              <a:rPr lang="fr-CA" sz="2400" dirty="0" err="1" smtClean="0"/>
              <a:t>Gender</a:t>
            </a:r>
            <a:r>
              <a:rPr lang="fr-CA" sz="2400" dirty="0" smtClean="0"/>
              <a:t>: masculine; </a:t>
            </a:r>
            <a:r>
              <a:rPr lang="fr-CA" sz="2400" dirty="0" err="1" smtClean="0"/>
              <a:t>feminine</a:t>
            </a:r>
            <a:endParaRPr lang="fr-CA" sz="2400" dirty="0" smtClean="0"/>
          </a:p>
          <a:p>
            <a:r>
              <a:rPr lang="fr-CA" sz="2400" dirty="0" err="1" smtClean="0"/>
              <a:t>Number</a:t>
            </a:r>
            <a:r>
              <a:rPr lang="fr-CA" sz="2400" dirty="0" smtClean="0"/>
              <a:t>: </a:t>
            </a:r>
            <a:r>
              <a:rPr lang="fr-CA" sz="2400" dirty="0" err="1" smtClean="0"/>
              <a:t>singular</a:t>
            </a:r>
            <a:r>
              <a:rPr lang="fr-CA" sz="2400" dirty="0" smtClean="0"/>
              <a:t>; plural</a:t>
            </a:r>
            <a:endParaRPr lang="fr-CA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1995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69860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rgbClr val="FF0000"/>
                          </a:solidFill>
                        </a:rPr>
                        <a:t>Historical</a:t>
                      </a:r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fr-CA" dirty="0" err="1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Function</a:t>
            </a:r>
          </a:p>
          <a:p>
            <a:r>
              <a:rPr lang="en-US" sz="2400" dirty="0" err="1" smtClean="0"/>
              <a:t>Wayyiqtol</a:t>
            </a:r>
            <a:r>
              <a:rPr lang="en-US" sz="2400" dirty="0" smtClean="0"/>
              <a:t> is your story telling tense.</a:t>
            </a:r>
          </a:p>
          <a:p>
            <a:r>
              <a:rPr lang="en-US" sz="2400" dirty="0" smtClean="0"/>
              <a:t>“It </a:t>
            </a:r>
            <a:r>
              <a:rPr lang="en-US" sz="2400" dirty="0"/>
              <a:t>carries the main plot line, or simply </a:t>
            </a:r>
            <a:r>
              <a:rPr lang="en-US" sz="2400" dirty="0">
                <a:solidFill>
                  <a:srgbClr val="0000FF"/>
                </a:solidFill>
              </a:rPr>
              <a:t>mainline </a:t>
            </a:r>
            <a:r>
              <a:rPr lang="en-US" sz="2400" dirty="0"/>
              <a:t>of the </a:t>
            </a:r>
            <a:r>
              <a:rPr lang="en-US" sz="2400" dirty="0">
                <a:solidFill>
                  <a:srgbClr val="FF0000"/>
                </a:solidFill>
              </a:rPr>
              <a:t>Historical Narrative </a:t>
            </a:r>
            <a:r>
              <a:rPr lang="en-US" sz="2400" dirty="0"/>
              <a:t>genre in the Hebrew Bible in over 14,000 cases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95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00842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solidFill>
                            <a:schemeClr val="tx1"/>
                          </a:solidFill>
                        </a:rPr>
                        <a:t>Historical</a:t>
                      </a:r>
                      <a:r>
                        <a:rPr lang="fr-CA" dirty="0" smtClean="0">
                          <a:solidFill>
                            <a:schemeClr val="tx1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fr-CA" dirty="0" err="1" smtClean="0">
                          <a:solidFill>
                            <a:schemeClr val="tx1"/>
                          </a:solidFill>
                        </a:rPr>
                        <a:t>mainline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Root</a:t>
            </a:r>
          </a:p>
          <a:p>
            <a:r>
              <a:rPr lang="en-US" sz="2400" dirty="0" smtClean="0"/>
              <a:t>This root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אמר</a:t>
            </a:r>
            <a:r>
              <a:rPr lang="en-US" sz="2400" dirty="0" smtClean="0"/>
              <a:t> means “to say”</a:t>
            </a:r>
          </a:p>
        </p:txBody>
      </p:sp>
    </p:spTree>
    <p:extLst>
      <p:ext uri="{BB962C8B-B14F-4D97-AF65-F5344CB8AC3E}">
        <p14:creationId xmlns:p14="http://schemas.microsoft.com/office/powerpoint/2010/main" val="397557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848789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Qal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Wayyiqtol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3</a:t>
                      </a:r>
                      <a:r>
                        <a:rPr lang="fr-CA" baseline="0" dirty="0" smtClean="0"/>
                        <a:t> m 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Historical</a:t>
                      </a:r>
                      <a:r>
                        <a:rPr lang="fr-CA" dirty="0" smtClean="0"/>
                        <a:t> narrative</a:t>
                      </a:r>
                    </a:p>
                    <a:p>
                      <a:pPr algn="ctr"/>
                      <a:r>
                        <a:rPr lang="fr-CA" dirty="0" err="1" smtClean="0"/>
                        <a:t>mainline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say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521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 smtClean="0"/>
              <a:t>Usually verb-subject </a:t>
            </a:r>
          </a:p>
          <a:p>
            <a:pPr lvl="1"/>
            <a:r>
              <a:rPr lang="en-US" dirty="0" smtClean="0"/>
              <a:t>English is subject-verb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Yod</a:t>
            </a:r>
            <a:r>
              <a:rPr lang="en-US" dirty="0" smtClean="0"/>
              <a:t>” is the subject embedded in the verb</a:t>
            </a:r>
          </a:p>
          <a:p>
            <a:pPr lvl="1"/>
            <a:r>
              <a:rPr lang="en-US" dirty="0" smtClean="0"/>
              <a:t>“he” or 3ms</a:t>
            </a:r>
          </a:p>
          <a:p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יהוה</a:t>
            </a:r>
            <a:r>
              <a:rPr lang="en-US" dirty="0" smtClean="0"/>
              <a:t> is a noun following the verb to further specify the subject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Word order</a:t>
            </a:r>
          </a:p>
        </p:txBody>
      </p:sp>
    </p:spTree>
    <p:extLst>
      <p:ext uri="{BB962C8B-B14F-4D97-AF65-F5344CB8AC3E}">
        <p14:creationId xmlns:p14="http://schemas.microsoft.com/office/powerpoint/2010/main" val="787352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257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וַנֹּאמֶר אֶל־אֲדֹנִי לֹא־יוּכַל הַנַּעַר לַעֲזֹב אֶת־אָבִיו</a:t>
            </a:r>
          </a:p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וְעָזַב אֶת־אָבִיו וָמֵת׃ וַתֹּאמֶר אֶל־עֲבָדֶיךָ אִם־לֹא יֵרֵד</a:t>
            </a:r>
          </a:p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אֲחִיכֶם הַקָּטֹן אִתְּכֶם לֹא תֹסִפוּן לִרְאוֹת פָּנָי׃</a:t>
            </a:r>
          </a:p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 כִּי עָלִינוּ אֶל־עַבְדְּךָ אָבִי וַנַּגֶּד־לוֹ אֵת דִּבְרֵי אֲדֹנִי׃</a:t>
            </a:r>
          </a:p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וַיֹּאמֶר אָבִינוּ שֻׁבוּ שִׁבְרוּ־לָנוּ מְעַט־אֹכֶל׃</a:t>
            </a:r>
          </a:p>
          <a:p>
            <a:pPr marL="0" indent="0" algn="r" rtl="1">
              <a:buNone/>
            </a:pPr>
            <a:r>
              <a:rPr lang="he-IL" sz="3600" dirty="0">
                <a:latin typeface="SBL Hebrew" panose="02000000000000000000" pitchFamily="2" charset="-79"/>
                <a:cs typeface="SBL Hebrew" panose="02000000000000000000" pitchFamily="2" charset="-79"/>
              </a:rPr>
              <a:t>וַנֹּאמֶר לֹא נוּכַל לָרֶדֶת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Assignment 1.5b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3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3246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וַנֹּאמֶר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אֶל־אֲדֹנִי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לֹא־יוּכַל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הַנַּעַר לַעֲזֹב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אֶת־אָבִיו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וְעָזַב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אֶת־אָבִיו וָמֵת׃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וַתֹּאמֶר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אֶל־עֲבָדֶיךָ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אִם־לֹא יֵרֵד</a:t>
            </a: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אֲחִיכֶם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הַקָּטֹן אִתְּכֶם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תֹסִפוּן לִרְאוֹת פָּנָי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וַיְהִי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כִּי עָלִינוּ אֶל־עַבְדְּךָ אָבִי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וַנַּגֶּד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־לוֹ אֵת דִּבְרֵי אֲדֹנִי׃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וַיֹּאמֶר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אָבִינוּ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שֻׁבוּ שִׁבְרוּ־לָנוּ מְעַט־אֹכֶל׃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וַנֹּאמֶר </a:t>
            </a:r>
            <a:endParaRPr lang="en-US" sz="36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 נוּכַל לָרֶדֶת</a:t>
            </a:r>
            <a:endParaRPr lang="en-US" sz="36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Assignment 1.5b 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Genesis 44:22-26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(Judah speaking to Joseph)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7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3246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ַ</a:t>
            </a:r>
            <a:r>
              <a:rPr lang="he-IL" sz="36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נֹּ</a:t>
            </a:r>
            <a:r>
              <a:rPr lang="he-IL" sz="3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אמֶר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אֶל־אֲדֹנִי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לֹא־יוּכַל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הַנַּעַר לַעֲזֹב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אֶת־אָבִיו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וְעָזַב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אֶת־אָבִיו וָמֵת׃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ַ</a:t>
            </a:r>
            <a:r>
              <a:rPr lang="he-IL" sz="3600" dirty="0" smtClean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תֹּ</a:t>
            </a:r>
            <a:r>
              <a:rPr lang="he-IL" sz="3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אמֶר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אֶל־עֲבָדֶיךָ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אִם־לֹא יֵרֵד</a:t>
            </a: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אֲחִיכֶם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הַקָּטֹן אִתְּכֶם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 </a:t>
            </a:r>
            <a:r>
              <a:rPr lang="he-IL" sz="36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תֹסִפוּן לִרְאוֹת פָּנָי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3600" dirty="0" smtClean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ְ</a:t>
            </a:r>
            <a:r>
              <a:rPr lang="he-IL" sz="3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הִי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כִּי עָלִינוּ אֶל־עַבְדְּךָ אָבִי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3600" dirty="0" smtClean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נַ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r>
              <a:rPr lang="he-IL" sz="3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גֶּד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־לוֹ אֵת דִּבְרֵי אֲדֹנִי׃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ַ</a:t>
            </a:r>
            <a:r>
              <a:rPr lang="he-IL" sz="3600" dirty="0" smtClean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יֹּ</a:t>
            </a:r>
            <a:r>
              <a:rPr lang="he-IL" sz="3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אמֶר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אָבִינוּ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שֻׁבוּ שִׁבְרוּ־לָנוּ מְעַט־אֹכֶל׃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he-IL" sz="3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3600" dirty="0" smtClean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נֹּ</a:t>
            </a:r>
            <a:r>
              <a:rPr lang="he-IL" sz="3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אמֶר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sz="36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36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לֹא נוּכַל לָרֶדֶת</a:t>
            </a:r>
            <a:endParaRPr lang="en-US" sz="36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Assignment 1.5b 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Genesis 44:22-26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(Judah speaking to Joseph)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1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8392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GENRE = </a:t>
            </a:r>
            <a:r>
              <a:rPr lang="en-US" sz="2800" dirty="0" smtClean="0">
                <a:solidFill>
                  <a:srgbClr val="0000FF"/>
                </a:solidFill>
              </a:rPr>
              <a:t>TASK</a:t>
            </a:r>
            <a:r>
              <a:rPr lang="en-US" sz="2800" dirty="0" smtClean="0"/>
              <a:t> </a:t>
            </a:r>
            <a:r>
              <a:rPr lang="en-US" sz="2800" dirty="0"/>
              <a:t>+ A SET OF </a:t>
            </a:r>
            <a:r>
              <a:rPr lang="en-US" sz="2800" dirty="0">
                <a:solidFill>
                  <a:srgbClr val="FF0000"/>
                </a:solidFill>
              </a:rPr>
              <a:t>GRAMMATICAL </a:t>
            </a:r>
            <a:r>
              <a:rPr lang="en-US" sz="2800" dirty="0" smtClean="0">
                <a:solidFill>
                  <a:srgbClr val="FF0000"/>
                </a:solidFill>
              </a:rPr>
              <a:t>CONSTRUCTIONS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35171"/>
              </p:ext>
            </p:extLst>
          </p:nvPr>
        </p:nvGraphicFramePr>
        <p:xfrm>
          <a:off x="228600" y="2209800"/>
          <a:ext cx="8610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838"/>
                <a:gridCol w="5134762"/>
              </a:tblGrid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Genre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Task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Tell a story about the past.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Predictive Narrative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Tell a story set in the future.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Instructional Discourse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Tell how to do something.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Hortatory Discourse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Influence the behavior of someone.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Procedural Discourse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Tell how a procedure was done in the past.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Right to left</a:t>
            </a:r>
          </a:p>
          <a:p>
            <a:r>
              <a:rPr lang="en-US" dirty="0" smtClean="0"/>
              <a:t>Stress at tend by default (unless marked otherwise)</a:t>
            </a:r>
          </a:p>
          <a:p>
            <a:r>
              <a:rPr lang="en-US" dirty="0" err="1" smtClean="0"/>
              <a:t>Tetragrammaton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Pronunciation</a:t>
            </a:r>
          </a:p>
        </p:txBody>
      </p:sp>
    </p:spTree>
    <p:extLst>
      <p:ext uri="{BB962C8B-B14F-4D97-AF65-F5344CB8AC3E}">
        <p14:creationId xmlns:p14="http://schemas.microsoft.com/office/powerpoint/2010/main" val="356285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waw</a:t>
            </a:r>
            <a:endParaRPr lang="en-US" dirty="0" smtClean="0"/>
          </a:p>
          <a:p>
            <a:pPr lvl="1"/>
            <a:r>
              <a:rPr lang="en-US" dirty="0" smtClean="0"/>
              <a:t>Conjunction or </a:t>
            </a:r>
            <a:r>
              <a:rPr lang="en-US" dirty="0" err="1" smtClean="0"/>
              <a:t>wayyiqtol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3 parts to </a:t>
            </a:r>
            <a:r>
              <a:rPr lang="en-US" dirty="0" err="1" smtClean="0"/>
              <a:t>wayyiqtol</a:t>
            </a:r>
            <a:r>
              <a:rPr lang="en-US" dirty="0" smtClean="0"/>
              <a:t> </a:t>
            </a:r>
            <a:r>
              <a:rPr lang="en-US" dirty="0" err="1" smtClean="0"/>
              <a:t>waw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Waw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Patach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Dagesh</a:t>
            </a:r>
            <a:r>
              <a:rPr lang="en-US" dirty="0" smtClean="0"/>
              <a:t> forte in following letter</a:t>
            </a:r>
          </a:p>
          <a:p>
            <a:pPr lvl="2"/>
            <a:r>
              <a:rPr lang="en-US" dirty="0" smtClean="0"/>
              <a:t>(we will study </a:t>
            </a:r>
            <a:r>
              <a:rPr lang="en-US" dirty="0" err="1" smtClean="0"/>
              <a:t>dagesh</a:t>
            </a:r>
            <a:r>
              <a:rPr lang="en-US" dirty="0" smtClean="0"/>
              <a:t> forte more later)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wayyiqtol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6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r>
              <a:rPr lang="en-US" dirty="0" err="1" smtClean="0"/>
              <a:t>Wayyiqtol</a:t>
            </a:r>
            <a:r>
              <a:rPr lang="en-US" dirty="0" smtClean="0"/>
              <a:t> is a verb</a:t>
            </a:r>
          </a:p>
          <a:p>
            <a:r>
              <a:rPr lang="en-US" dirty="0" err="1" smtClean="0"/>
              <a:t>Wayyiqtol</a:t>
            </a:r>
            <a:r>
              <a:rPr lang="en-US" dirty="0" smtClean="0"/>
              <a:t> verbs consist of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patach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dagesh</a:t>
            </a:r>
            <a:r>
              <a:rPr lang="en-US" dirty="0" smtClean="0"/>
              <a:t> triad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FF"/>
                </a:solidFill>
              </a:rPr>
              <a:t>Prefix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Root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wayyiqtol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847" y="487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ּ   </a:t>
            </a:r>
            <a:r>
              <a:rPr lang="he-IL" sz="6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  </a:t>
            </a:r>
            <a:r>
              <a:rPr lang="he-IL" sz="6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אמר</a:t>
            </a:r>
            <a:endParaRPr lang="en-US" sz="60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287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Wayyiqtol</a:t>
            </a:r>
            <a:r>
              <a:rPr lang="en-US" dirty="0" smtClean="0"/>
              <a:t> is a verb</a:t>
            </a:r>
          </a:p>
          <a:p>
            <a:r>
              <a:rPr lang="en-US" dirty="0" err="1" smtClean="0"/>
              <a:t>Wayyiqtol</a:t>
            </a:r>
            <a:r>
              <a:rPr lang="en-US" dirty="0" smtClean="0"/>
              <a:t> verbs consist of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patach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dagesh</a:t>
            </a:r>
            <a:r>
              <a:rPr lang="en-US" dirty="0" smtClean="0"/>
              <a:t> triad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FF"/>
                </a:solidFill>
              </a:rPr>
              <a:t>Prefix</a:t>
            </a:r>
          </a:p>
          <a:p>
            <a:pPr lvl="2"/>
            <a:r>
              <a:rPr lang="en-US" dirty="0" smtClean="0">
                <a:solidFill>
                  <a:srgbClr val="FF00FF"/>
                </a:solidFill>
              </a:rPr>
              <a:t>Indicates the subject. </a:t>
            </a:r>
            <a:r>
              <a:rPr lang="en-US" dirty="0" err="1" smtClean="0">
                <a:solidFill>
                  <a:srgbClr val="FF00FF"/>
                </a:solidFill>
              </a:rPr>
              <a:t>Yod</a:t>
            </a:r>
            <a:r>
              <a:rPr lang="en-US" dirty="0" smtClean="0">
                <a:solidFill>
                  <a:srgbClr val="FF00FF"/>
                </a:solidFill>
              </a:rPr>
              <a:t> = “he” (3</a:t>
            </a:r>
            <a:r>
              <a:rPr lang="en-US" baseline="30000" dirty="0" smtClean="0">
                <a:solidFill>
                  <a:srgbClr val="FF00FF"/>
                </a:solidFill>
              </a:rPr>
              <a:t>rd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err="1" smtClean="0">
                <a:solidFill>
                  <a:srgbClr val="FF00FF"/>
                </a:solidFill>
              </a:rPr>
              <a:t>masc</a:t>
            </a:r>
            <a:r>
              <a:rPr lang="en-US" dirty="0" smtClean="0">
                <a:solidFill>
                  <a:srgbClr val="FF00FF"/>
                </a:solidFill>
              </a:rPr>
              <a:t> sing)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Root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Hebrew built on a tri-consonantal root system.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Carries the basic meaning of the word.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wayyiqtol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847" y="5410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ּ   </a:t>
            </a:r>
            <a:r>
              <a:rPr lang="he-IL" sz="6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sz="6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  </a:t>
            </a:r>
            <a:r>
              <a:rPr lang="he-IL" sz="60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אמר</a:t>
            </a:r>
            <a:endParaRPr lang="en-US" sz="6000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760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“Truly</a:t>
            </a:r>
            <a:r>
              <a:rPr lang="en-US" dirty="0">
                <a:solidFill>
                  <a:schemeClr val="bg1"/>
                </a:solidFill>
              </a:rPr>
              <a:t>, I say to you, unless you turn and become like children, you will never enter the kingdom of heaven</a:t>
            </a:r>
            <a:r>
              <a:rPr lang="en-US" dirty="0" smtClean="0">
                <a:solidFill>
                  <a:schemeClr val="bg1"/>
                </a:solidFill>
              </a:rPr>
              <a:t>.”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Matthew 18:3)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My Documents\HebrewCourseBriercrestFirstYear2014\pics\Child-with-butterfly-635x2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914400"/>
            <a:ext cx="604837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49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44404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30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838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6000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יהוה</a:t>
            </a:r>
            <a:endParaRPr lang="en-US" sz="6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Verb 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56101"/>
              </p:ext>
            </p:extLst>
          </p:nvPr>
        </p:nvGraphicFramePr>
        <p:xfrm>
          <a:off x="533400" y="20574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868184"/>
                <a:gridCol w="1988058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Root</a:t>
            </a:r>
          </a:p>
          <a:p>
            <a:r>
              <a:rPr lang="fr-CA" sz="2400" dirty="0" smtClean="0"/>
              <a:t>3 </a:t>
            </a:r>
            <a:r>
              <a:rPr lang="fr-CA" sz="2400" dirty="0" err="1" smtClean="0"/>
              <a:t>letters</a:t>
            </a:r>
            <a:r>
              <a:rPr lang="fr-CA" sz="2400" dirty="0" smtClean="0"/>
              <a:t> (but </a:t>
            </a:r>
            <a:r>
              <a:rPr lang="fr-CA" sz="2400" dirty="0" err="1" smtClean="0"/>
              <a:t>some</a:t>
            </a:r>
            <a:r>
              <a:rPr lang="fr-CA" sz="2400" dirty="0" smtClean="0"/>
              <a:t> </a:t>
            </a:r>
            <a:r>
              <a:rPr lang="fr-CA" sz="2400" dirty="0" err="1" smtClean="0"/>
              <a:t>may</a:t>
            </a:r>
            <a:r>
              <a:rPr lang="fr-CA" sz="2400" dirty="0" smtClean="0"/>
              <a:t> </a:t>
            </a:r>
            <a:r>
              <a:rPr lang="fr-CA" sz="2400" dirty="0" err="1" smtClean="0"/>
              <a:t>be</a:t>
            </a:r>
            <a:r>
              <a:rPr lang="fr-CA" sz="2400" dirty="0" smtClean="0"/>
              <a:t> </a:t>
            </a:r>
            <a:r>
              <a:rPr lang="fr-CA" sz="2400" dirty="0" err="1" smtClean="0"/>
              <a:t>missing</a:t>
            </a:r>
            <a:r>
              <a:rPr lang="fr-CA" sz="2400" dirty="0" smtClean="0"/>
              <a:t>)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000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5204</TotalTime>
  <Words>656</Words>
  <Application>Microsoft Office PowerPoint</Application>
  <PresentationFormat>On-screen Show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Rocine Lesson 1</vt:lpstr>
      <vt:lpstr>Genre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397</cp:revision>
  <cp:lastPrinted>2013-11-05T02:18:07Z</cp:lastPrinted>
  <dcterms:created xsi:type="dcterms:W3CDTF">2006-08-16T00:00:00Z</dcterms:created>
  <dcterms:modified xsi:type="dcterms:W3CDTF">2014-09-11T17:27:47Z</dcterms:modified>
</cp:coreProperties>
</file>