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697" r:id="rId2"/>
    <p:sldId id="727" r:id="rId3"/>
    <p:sldId id="737" r:id="rId4"/>
    <p:sldId id="732" r:id="rId5"/>
    <p:sldId id="738" r:id="rId6"/>
    <p:sldId id="730" r:id="rId7"/>
    <p:sldId id="729" r:id="rId8"/>
    <p:sldId id="731" r:id="rId9"/>
    <p:sldId id="735" r:id="rId10"/>
    <p:sldId id="726" r:id="rId11"/>
    <p:sldId id="736" r:id="rId12"/>
    <p:sldId id="725" r:id="rId13"/>
    <p:sldId id="739" r:id="rId14"/>
    <p:sldId id="740" r:id="rId15"/>
    <p:sldId id="742" r:id="rId16"/>
    <p:sldId id="741" r:id="rId17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FF"/>
    <a:srgbClr val="008000"/>
    <a:srgbClr val="7C3B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21" autoAdjust="0"/>
    <p:restoredTop sz="96462" autoAdjust="0"/>
  </p:normalViewPr>
  <p:slideViewPr>
    <p:cSldViewPr>
      <p:cViewPr>
        <p:scale>
          <a:sx n="100" d="100"/>
          <a:sy n="100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CE3CB8F9-8643-459B-915A-0ED1C2124AF6}" type="datetimeFigureOut">
              <a:rPr lang="en-US" smtClean="0"/>
              <a:t>5/20/2015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581E48B9-BB65-4169-89A1-675F08145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59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752600"/>
          </a:xfrm>
        </p:spPr>
        <p:txBody>
          <a:bodyPr/>
          <a:lstStyle/>
          <a:p>
            <a:r>
              <a:rPr lang="en-US" dirty="0" smtClean="0"/>
              <a:t>Essential Paradigms</a:t>
            </a:r>
            <a:br>
              <a:rPr lang="en-US" dirty="0" smtClean="0"/>
            </a:br>
            <a:r>
              <a:rPr lang="en-US" sz="2400" dirty="0" smtClean="0"/>
              <a:t>(and a few other things to memorize)</a:t>
            </a:r>
            <a:endParaRPr lang="en-US" sz="2400" dirty="0"/>
          </a:p>
        </p:txBody>
      </p:sp>
      <p:pic>
        <p:nvPicPr>
          <p:cNvPr id="1027" name="Picture 3" descr="D:\My Documents\HebrewCourseBriercrestFirstYear2014\pics\fun pictures\reminder-m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6725" y="3284538"/>
            <a:ext cx="590550" cy="804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7578571" y="0"/>
            <a:ext cx="156542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200" dirty="0" smtClean="0"/>
              <a:t>Animatedhebrew.com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0497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460688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יִקְטֹל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יִקְטְלוּ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תִּקְטֹל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תִּקְטֹ֫לְנָה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תִּקְטֹל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תִּקְטְלוּ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תִּקְטְלִי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תִּקְטֹ֫לְנָה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אֶקְטֹל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נִקְטֹל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Animated Hebrew lecture </a:t>
            </a:r>
            <a:r>
              <a:rPr lang="en-US" sz="1200" dirty="0" smtClean="0"/>
              <a:t>17</a:t>
            </a:r>
            <a:endParaRPr lang="en-US" sz="1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217036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י	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	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r"/>
                          <a:tab pos="1371600" algn="r"/>
                        </a:tabLst>
                        <a:defRPr/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תּ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נָה</a:t>
                      </a:r>
                      <a:endParaRPr lang="en-US" sz="4000" kern="1200" dirty="0" smtClean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Animated Hebrew lecture </a:t>
            </a:r>
            <a:r>
              <a:rPr lang="en-US" sz="1200" dirty="0" smtClean="0"/>
              <a:t>17; </a:t>
            </a:r>
            <a:r>
              <a:rPr lang="en-US" sz="1200" dirty="0" err="1"/>
              <a:t>Rocine</a:t>
            </a:r>
            <a:r>
              <a:rPr lang="en-US" sz="1200" dirty="0"/>
              <a:t> Lesson </a:t>
            </a:r>
            <a:r>
              <a:rPr lang="en-US" sz="1200" dirty="0" smtClean="0"/>
              <a:t>17, </a:t>
            </a:r>
            <a:r>
              <a:rPr lang="en-US" sz="1200" dirty="0"/>
              <a:t>p </a:t>
            </a:r>
            <a:r>
              <a:rPr lang="en-US" sz="1200" dirty="0" smtClean="0"/>
              <a:t>95.</a:t>
            </a:r>
            <a:endParaRPr lang="en-US" sz="1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Yiqtol</a:t>
            </a:r>
            <a:r>
              <a:rPr lang="en-US" dirty="0" smtClean="0"/>
              <a:t> – Prefixes &amp; Complements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3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304800" y="1295400"/>
            <a:ext cx="88392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Forms to memorize like vocabulary.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83814"/>
              </p:ext>
            </p:extLst>
          </p:nvPr>
        </p:nvGraphicFramePr>
        <p:xfrm>
          <a:off x="333375" y="2128631"/>
          <a:ext cx="8458200" cy="2900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91640"/>
                <a:gridCol w="1691640"/>
                <a:gridCol w="1691640"/>
                <a:gridCol w="1691640"/>
                <a:gridCol w="1691640"/>
              </a:tblGrid>
              <a:tr h="1219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STRONG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III-Heh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Hollow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I-</a:t>
                      </a:r>
                      <a:r>
                        <a:rPr lang="en-US" dirty="0" err="1" smtClean="0"/>
                        <a:t>Yod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b="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נתן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20615"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לִקְטֹל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לִהְיוֹת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לָבוֹא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לָשֶׁ֫בֶת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he-IL" sz="3200" dirty="0" smtClean="0">
                          <a:solidFill>
                            <a:srgbClr val="FF0000"/>
                          </a:solidFill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לָתֵת</a:t>
                      </a:r>
                      <a:endParaRPr lang="en-US" sz="3200" dirty="0">
                        <a:solidFill>
                          <a:srgbClr val="FF0000"/>
                        </a:solidFill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60754"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kill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be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enter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sit</a:t>
                      </a:r>
                      <a:endParaRPr lang="en-US" sz="180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en-US" sz="1800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give</a:t>
                      </a:r>
                      <a:endParaRPr lang="en-US" sz="180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Infinitive Construct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Rocine</a:t>
            </a:r>
            <a:r>
              <a:rPr lang="en-US" sz="1200" dirty="0" smtClean="0"/>
              <a:t> </a:t>
            </a:r>
            <a:r>
              <a:rPr lang="en-US" sz="1200" dirty="0"/>
              <a:t>16.4c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928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390125" y="838200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Missing Letter Rules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dirty="0" smtClean="0"/>
              <a:t>(for </a:t>
            </a:r>
            <a:r>
              <a:rPr lang="en-US" sz="1600" dirty="0" err="1" smtClean="0"/>
              <a:t>Qal</a:t>
            </a:r>
            <a:r>
              <a:rPr lang="en-US" sz="1600" dirty="0" smtClean="0"/>
              <a:t> </a:t>
            </a:r>
            <a:r>
              <a:rPr lang="en-US" sz="1600" dirty="0" err="1"/>
              <a:t>Yiqtol</a:t>
            </a:r>
            <a:r>
              <a:rPr lang="en-US" sz="1600" dirty="0"/>
              <a:t>/</a:t>
            </a:r>
            <a:r>
              <a:rPr lang="en-US" sz="1600" dirty="0" err="1"/>
              <a:t>Wayyiqtol</a:t>
            </a:r>
            <a:r>
              <a:rPr lang="en-US" sz="1600" dirty="0"/>
              <a:t> 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838200"/>
            <a:ext cx="93166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39624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482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334000" y="16252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913359" y="2260937"/>
            <a:ext cx="609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81000" y="2260937"/>
            <a:ext cx="1776448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ה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39624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46482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5334000" y="30480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5334000" y="3708737"/>
            <a:ext cx="4411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81000" y="3708737"/>
            <a:ext cx="995785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נ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9624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6482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5334000" y="4495800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648200" y="4953000"/>
            <a:ext cx="38824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5537537"/>
            <a:ext cx="1249060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39624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46482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34000" y="5740063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1828800" y="5537537"/>
            <a:ext cx="1237839" cy="101566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r>
              <a:rPr lang="he-IL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39624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6482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334000" y="6500132"/>
            <a:ext cx="457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295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7734300" y="9144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ֵ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6972300" y="11738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74295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7734300" y="55698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ָ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4" name="Oval 63"/>
          <p:cNvSpPr/>
          <p:nvPr/>
        </p:nvSpPr>
        <p:spPr>
          <a:xfrm>
            <a:off x="6972300" y="58293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74295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7734300" y="3810000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0" name="Oval 59"/>
          <p:cNvSpPr/>
          <p:nvPr/>
        </p:nvSpPr>
        <p:spPr>
          <a:xfrm>
            <a:off x="6972300" y="4069498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7562053" y="4206403"/>
            <a:ext cx="45719" cy="4571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4688386" y="5713069"/>
            <a:ext cx="37702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sz="60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</a:t>
            </a:r>
            <a:endParaRPr lang="en-US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pic>
        <p:nvPicPr>
          <p:cNvPr id="41" name="Picture 2" descr="D:\My Documents\HebrewCourseBriercrestFirstYear2014\pics\fun pictures\doughnuts\doughnu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5746477"/>
            <a:ext cx="887700" cy="66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Oval 64"/>
          <p:cNvSpPr/>
          <p:nvPr/>
        </p:nvSpPr>
        <p:spPr>
          <a:xfrm>
            <a:off x="74295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7734300" y="2115235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ַ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8" name="Oval 67"/>
          <p:cNvSpPr/>
          <p:nvPr/>
        </p:nvSpPr>
        <p:spPr>
          <a:xfrm>
            <a:off x="6972300" y="2374733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74295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7734300" y="2674203"/>
            <a:ext cx="9525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e-IL" sz="4800" dirty="0" smtClean="0">
                <a:solidFill>
                  <a:schemeClr val="accent1">
                    <a:lumMod val="75000"/>
                  </a:schemeClr>
                </a:solidFill>
                <a:latin typeface="SBL Hebrew" panose="02000000000000000000" pitchFamily="2" charset="-79"/>
                <a:cs typeface="SBL Hebrew" panose="02000000000000000000" pitchFamily="2" charset="-79"/>
              </a:rPr>
              <a:t>וַ ִ</a:t>
            </a:r>
            <a:endParaRPr lang="en-US" sz="4800" dirty="0">
              <a:solidFill>
                <a:schemeClr val="accent1">
                  <a:lumMod val="75000"/>
                </a:schemeClr>
              </a:solidFill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1" name="Oval 70"/>
          <p:cNvSpPr/>
          <p:nvPr/>
        </p:nvSpPr>
        <p:spPr>
          <a:xfrm>
            <a:off x="6972300" y="2933701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64918" y="1332994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(or </a:t>
            </a:r>
            <a:r>
              <a:rPr lang="en-US" i="1" dirty="0" smtClean="0"/>
              <a:t>heh</a:t>
            </a:r>
            <a:r>
              <a:rPr lang="en-US" dirty="0" smtClean="0"/>
              <a:t> 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הלך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1464918" y="4136173"/>
            <a:ext cx="18245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(or </a:t>
            </a:r>
            <a:r>
              <a:rPr lang="en-US" i="1" dirty="0" smtClean="0"/>
              <a:t>lamed </a:t>
            </a:r>
            <a:r>
              <a:rPr lang="en-US" dirty="0" smtClean="0"/>
              <a:t>of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לקח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3" name="Rectangle 72"/>
          <p:cNvSpPr/>
          <p:nvPr/>
        </p:nvSpPr>
        <p:spPr>
          <a:xfrm>
            <a:off x="457200" y="6581001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Rocine</a:t>
            </a:r>
            <a:r>
              <a:rPr lang="en-US" sz="1200" dirty="0" smtClean="0"/>
              <a:t> p. 422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868754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/>
          <a:p>
            <a:r>
              <a:rPr lang="en-US" sz="2400" dirty="0" smtClean="0"/>
              <a:t>The Four Component Hebrew Verb System + The X Fronted </a:t>
            </a:r>
            <a:r>
              <a:rPr lang="en-US" sz="2400" dirty="0"/>
              <a:t>F</a:t>
            </a:r>
            <a:r>
              <a:rPr lang="en-US" sz="2400" dirty="0" smtClean="0"/>
              <a:t>orms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5368378" y="1219200"/>
            <a:ext cx="3470822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וַ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יִּקְטֹל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	</a:t>
            </a:r>
            <a:r>
              <a:rPr lang="en-US" sz="5400" b="1" dirty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יִקְטֹל</a:t>
            </a:r>
          </a:p>
        </p:txBody>
      </p:sp>
      <p:sp>
        <p:nvSpPr>
          <p:cNvPr id="6" name="Rectangle 5"/>
          <p:cNvSpPr/>
          <p:nvPr/>
        </p:nvSpPr>
        <p:spPr>
          <a:xfrm>
            <a:off x="1066800" y="1219200"/>
            <a:ext cx="3110146" cy="38318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 rtl="1">
              <a:lnSpc>
                <a:spcPct val="150000"/>
              </a:lnSpc>
            </a:pP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en-US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</a:p>
          <a:p>
            <a:pPr algn="r" rtl="1">
              <a:lnSpc>
                <a:spcPct val="150000"/>
              </a:lnSpc>
            </a:pP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וְ</a:t>
            </a:r>
            <a:r>
              <a:rPr lang="he-IL" sz="5400" b="1" dirty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en-US" sz="5400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x</a:t>
            </a:r>
            <a:r>
              <a:rPr lang="he-IL" sz="5400" b="1" dirty="0" smtClean="0">
                <a:ln w="11430"/>
                <a:solidFill>
                  <a:srgbClr val="008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	</a:t>
            </a:r>
            <a:r>
              <a:rPr lang="he-IL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SBL Hebrew" panose="02000000000000000000" pitchFamily="2" charset="-79"/>
                <a:cs typeface="SBL Hebrew" panose="02000000000000000000" pitchFamily="2" charset="-79"/>
              </a:rPr>
              <a:t>קָטַל</a:t>
            </a:r>
            <a:endParaRPr lang="he-IL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1524000"/>
            <a:ext cx="2066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 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</a:t>
            </a:r>
            <a:r>
              <a:rPr lang="en-US" sz="1200" dirty="0" err="1" smtClean="0"/>
              <a:t>Rel</a:t>
            </a:r>
            <a:r>
              <a:rPr lang="en-US" sz="1200" dirty="0" smtClean="0"/>
              <a:t> 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past, pluperfect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750403"/>
            <a:ext cx="22949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future </a:t>
            </a:r>
            <a:r>
              <a:rPr lang="en-US" sz="1200" dirty="0"/>
              <a:t>or </a:t>
            </a:r>
            <a:r>
              <a:rPr lang="en-US" sz="1200" dirty="0" err="1" smtClean="0"/>
              <a:t>volitive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i="1" dirty="0" smtClean="0"/>
              <a:t>will be</a:t>
            </a:r>
            <a:r>
              <a:rPr lang="en-US" sz="1200" dirty="0" smtClean="0"/>
              <a:t>/</a:t>
            </a:r>
            <a:r>
              <a:rPr lang="en-US" sz="1200" i="1" dirty="0" smtClean="0"/>
              <a:t>wants them to be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24401" y="1524000"/>
            <a:ext cx="198120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Narrative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Mainline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past (usually)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90600" y="5188803"/>
            <a:ext cx="32093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Historical </a:t>
            </a:r>
            <a:r>
              <a:rPr lang="en-US" sz="1200" dirty="0"/>
              <a:t>Narrative</a:t>
            </a:r>
            <a:endParaRPr lang="en-US" sz="1200" dirty="0" smtClean="0"/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was </a:t>
            </a:r>
            <a:r>
              <a:rPr lang="en-US" sz="1200" dirty="0"/>
              <a:t>X </a:t>
            </a:r>
            <a:r>
              <a:rPr lang="en-US" sz="1200" i="1" dirty="0"/>
              <a:t>that was a </a:t>
            </a:r>
            <a:r>
              <a:rPr lang="en-US" sz="1200" dirty="0"/>
              <a:t>______ (</a:t>
            </a:r>
            <a:r>
              <a:rPr lang="en-US" sz="1200" i="1" dirty="0"/>
              <a:t>of</a:t>
            </a:r>
            <a:r>
              <a:rPr lang="en-US" sz="1200" dirty="0" smtClean="0"/>
              <a:t>)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	(</a:t>
            </a:r>
            <a:r>
              <a:rPr lang="en-US" sz="1200" dirty="0"/>
              <a:t>i.e. the “X” is in focus, it is the “topic</a:t>
            </a:r>
            <a:r>
              <a:rPr lang="en-US" sz="1200" dirty="0" smtClean="0"/>
              <a:t>”)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724400" y="2750403"/>
            <a:ext cx="236220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Any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In dep. Clause =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</a:t>
            </a:r>
            <a:r>
              <a:rPr lang="en-US" sz="1200" dirty="0" err="1"/>
              <a:t>R</a:t>
            </a:r>
            <a:r>
              <a:rPr lang="en-US" sz="1200" dirty="0" err="1" smtClean="0"/>
              <a:t>el</a:t>
            </a:r>
            <a:r>
              <a:rPr lang="en-US" sz="1200" dirty="0" smtClean="0"/>
              <a:t> non-past background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present or future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86400" y="5186481"/>
            <a:ext cx="335280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tabLst>
                <a:tab pos="571500" algn="l"/>
              </a:tabLst>
            </a:pPr>
            <a:r>
              <a:rPr lang="en-US" sz="1200" dirty="0" smtClean="0"/>
              <a:t>Genre:	forward-looking</a:t>
            </a:r>
          </a:p>
          <a:p>
            <a:pPr>
              <a:tabLst>
                <a:tab pos="571500" algn="l"/>
              </a:tabLst>
            </a:pPr>
            <a:r>
              <a:rPr lang="en-US" sz="1200" dirty="0" err="1" smtClean="0"/>
              <a:t>Funct</a:t>
            </a:r>
            <a:r>
              <a:rPr lang="en-US" sz="1200" dirty="0" smtClean="0"/>
              <a:t>:	Topicalization</a:t>
            </a:r>
          </a:p>
          <a:p>
            <a:pPr>
              <a:tabLst>
                <a:tab pos="571500" algn="l"/>
              </a:tabLst>
            </a:pPr>
            <a:r>
              <a:rPr lang="en-US" sz="1200" dirty="0" smtClean="0"/>
              <a:t>Trans:	</a:t>
            </a:r>
            <a:r>
              <a:rPr lang="en-US" sz="1200" dirty="0"/>
              <a:t>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will be </a:t>
            </a:r>
            <a:r>
              <a:rPr lang="en-US" sz="1200" i="1" u="sng" dirty="0" smtClean="0"/>
              <a:t> </a:t>
            </a:r>
            <a:r>
              <a:rPr lang="en-US" sz="1200" u="sng" dirty="0" smtClean="0"/>
              <a:t>X </a:t>
            </a:r>
            <a:r>
              <a:rPr lang="en-US" sz="1200" dirty="0" smtClean="0"/>
              <a:t> </a:t>
            </a:r>
            <a:r>
              <a:rPr lang="en-US" sz="1200" i="1" dirty="0" smtClean="0"/>
              <a:t>who(that) will </a:t>
            </a:r>
            <a:r>
              <a:rPr lang="en-US" sz="1200" dirty="0" smtClean="0"/>
              <a:t>____</a:t>
            </a:r>
          </a:p>
          <a:p>
            <a:pPr>
              <a:tabLst>
                <a:tab pos="571500" algn="l"/>
              </a:tabLst>
            </a:pPr>
            <a:r>
              <a:rPr lang="en-US" sz="1200" dirty="0"/>
              <a:t>	 (</a:t>
            </a:r>
            <a:r>
              <a:rPr lang="en-US" sz="1200" i="1" dirty="0"/>
              <a:t>And</a:t>
            </a:r>
            <a:r>
              <a:rPr lang="en-US" sz="1200" dirty="0"/>
              <a:t>) </a:t>
            </a:r>
            <a:r>
              <a:rPr lang="en-US" sz="1200" i="1" dirty="0"/>
              <a:t>it </a:t>
            </a:r>
            <a:r>
              <a:rPr lang="en-US" sz="1200" i="1" dirty="0" smtClean="0"/>
              <a:t>is         </a:t>
            </a:r>
            <a:r>
              <a:rPr lang="en-US" sz="1200" i="1" u="sng" dirty="0" smtClean="0"/>
              <a:t> </a:t>
            </a:r>
            <a:r>
              <a:rPr lang="en-US" sz="1200" u="sng" dirty="0"/>
              <a:t>X </a:t>
            </a:r>
            <a:r>
              <a:rPr lang="en-US" sz="1200" dirty="0"/>
              <a:t> </a:t>
            </a:r>
            <a:r>
              <a:rPr lang="en-US" sz="1200" i="1" dirty="0"/>
              <a:t>who(that) </a:t>
            </a:r>
            <a:r>
              <a:rPr lang="en-US" sz="1200" dirty="0" smtClean="0"/>
              <a:t>_______</a:t>
            </a:r>
            <a:endParaRPr lang="en-US" sz="12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62200" y="1939498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826927" y="1843563"/>
            <a:ext cx="25967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59526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162800" y="3165901"/>
            <a:ext cx="1298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30480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7696200" y="4931182"/>
            <a:ext cx="0" cy="1742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3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990600"/>
            <a:ext cx="7772400" cy="17526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Explanatory Charts</a:t>
            </a:r>
            <a:br>
              <a:rPr lang="en-US" dirty="0" smtClean="0"/>
            </a:br>
            <a:r>
              <a:rPr lang="en-US" sz="2400" dirty="0" smtClean="0"/>
              <a:t>(The following are NOT charts to memorize.</a:t>
            </a:r>
          </a:p>
          <a:p>
            <a:r>
              <a:rPr lang="en-US" sz="2400" dirty="0" smtClean="0"/>
              <a:t>They’re included to help identify variations from the norm.)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7066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006931"/>
              </p:ext>
            </p:extLst>
          </p:nvPr>
        </p:nvGraphicFramePr>
        <p:xfrm>
          <a:off x="304800" y="1511300"/>
          <a:ext cx="8610600" cy="45085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  <a:gridCol w="990600"/>
                <a:gridCol w="1219200"/>
                <a:gridCol w="1447800"/>
                <a:gridCol w="533400"/>
                <a:gridCol w="1066800"/>
                <a:gridCol w="1371600"/>
                <a:gridCol w="1524000"/>
              </a:tblGrid>
              <a:tr h="9017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לוֹ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אֹתוֹ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אֱלֹהָיו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לָהֶם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he-IL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אֹתָם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468x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)</a:t>
                      </a:r>
                    </a:p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אֶתְהֶם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5x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אֱלֹהֵ֫יהֶם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לָהּ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אֹתָהּ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אֱלֹהֵ֫יהָ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לָהֶן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kumimoji="0" lang="he-IL" sz="20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אֹתָן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4x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)</a:t>
                      </a:r>
                    </a:p>
                    <a:p>
                      <a:pPr algn="r" rtl="1"/>
                      <a:r>
                        <a:rPr lang="he-IL" sz="2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אֶתְהֶן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13x</a:t>
                      </a:r>
                      <a:r>
                        <a:rPr lang="he-IL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)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אֱלֹהֵ֫יהֶן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לְךָ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אֹתְךָ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אֱלֹהֶ֫יךָ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2mp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לָכֶם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אֹתָם</a:t>
                      </a:r>
                      <a:r>
                        <a:rPr kumimoji="0" lang="he-I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1x</a:t>
                      </a:r>
                      <a:r>
                        <a:rPr kumimoji="0" lang="he-I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)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אֶתְכֶם</a:t>
                      </a:r>
                      <a:r>
                        <a:rPr kumimoji="0" lang="he-I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(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300x</a:t>
                      </a:r>
                      <a:r>
                        <a:rPr kumimoji="0" lang="he-I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)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אֱלֹהֵ֫יכֶם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לָךְ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אֹתָךְ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אֱלֹהַ֫יִךְ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2fp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לָכֶן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(Not attested in HB)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אֱלֹהֵ֫יכֶן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9017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לִי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אֹתִי</a:t>
                      </a:r>
                      <a:endParaRPr lang="en-US" sz="32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אֱלֹהָי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1cp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לָ֫נוּ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אֹתָ֫נוּ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 </a:t>
                      </a:r>
                      <a:r>
                        <a:rPr kumimoji="0" lang="he-I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(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33x</a:t>
                      </a:r>
                      <a:r>
                        <a:rPr kumimoji="0" lang="he-IL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)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he-IL" sz="32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אֱלֹהֵ֫ינוּ</a:t>
                      </a:r>
                      <a:endParaRPr lang="en-US" sz="32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914400" y="452733"/>
            <a:ext cx="769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Basic</a:t>
            </a:r>
          </a:p>
          <a:p>
            <a:pPr algn="ctr"/>
            <a:r>
              <a:rPr lang="en-US" sz="1200" dirty="0" smtClean="0"/>
              <a:t>Paradigm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5105400" y="452733"/>
            <a:ext cx="769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Basic</a:t>
            </a:r>
          </a:p>
          <a:p>
            <a:pPr algn="ctr"/>
            <a:r>
              <a:rPr lang="en-US" sz="1200" dirty="0" smtClean="0"/>
              <a:t>Paradigm</a:t>
            </a:r>
            <a:endParaRPr lang="en-US" sz="1200" dirty="0"/>
          </a:p>
        </p:txBody>
      </p:sp>
      <p:sp>
        <p:nvSpPr>
          <p:cNvPr id="9" name="Freeform 8"/>
          <p:cNvSpPr/>
          <p:nvPr/>
        </p:nvSpPr>
        <p:spPr>
          <a:xfrm>
            <a:off x="3435012" y="1701987"/>
            <a:ext cx="424719" cy="520720"/>
          </a:xfrm>
          <a:custGeom>
            <a:avLst/>
            <a:gdLst>
              <a:gd name="connsiteX0" fmla="*/ 38438 w 481764"/>
              <a:gd name="connsiteY0" fmla="*/ 25213 h 520720"/>
              <a:gd name="connsiteX1" fmla="*/ 241638 w 481764"/>
              <a:gd name="connsiteY1" fmla="*/ 6163 h 520720"/>
              <a:gd name="connsiteX2" fmla="*/ 298788 w 481764"/>
              <a:gd name="connsiteY2" fmla="*/ 88713 h 520720"/>
              <a:gd name="connsiteX3" fmla="*/ 260688 w 481764"/>
              <a:gd name="connsiteY3" fmla="*/ 304613 h 520720"/>
              <a:gd name="connsiteX4" fmla="*/ 292438 w 481764"/>
              <a:gd name="connsiteY4" fmla="*/ 412563 h 520720"/>
              <a:gd name="connsiteX5" fmla="*/ 387688 w 481764"/>
              <a:gd name="connsiteY5" fmla="*/ 349063 h 520720"/>
              <a:gd name="connsiteX6" fmla="*/ 470238 w 481764"/>
              <a:gd name="connsiteY6" fmla="*/ 399863 h 520720"/>
              <a:gd name="connsiteX7" fmla="*/ 451188 w 481764"/>
              <a:gd name="connsiteY7" fmla="*/ 514163 h 520720"/>
              <a:gd name="connsiteX8" fmla="*/ 197188 w 481764"/>
              <a:gd name="connsiteY8" fmla="*/ 501463 h 520720"/>
              <a:gd name="connsiteX9" fmla="*/ 25738 w 481764"/>
              <a:gd name="connsiteY9" fmla="*/ 457013 h 520720"/>
              <a:gd name="connsiteX10" fmla="*/ 338 w 481764"/>
              <a:gd name="connsiteY10" fmla="*/ 177613 h 520720"/>
              <a:gd name="connsiteX11" fmla="*/ 38438 w 481764"/>
              <a:gd name="connsiteY11" fmla="*/ 25213 h 520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81764" h="520720">
                <a:moveTo>
                  <a:pt x="38438" y="25213"/>
                </a:moveTo>
                <a:cubicBezTo>
                  <a:pt x="78655" y="-3362"/>
                  <a:pt x="198246" y="-4420"/>
                  <a:pt x="241638" y="6163"/>
                </a:cubicBezTo>
                <a:cubicBezTo>
                  <a:pt x="285030" y="16746"/>
                  <a:pt x="295613" y="38971"/>
                  <a:pt x="298788" y="88713"/>
                </a:cubicBezTo>
                <a:cubicBezTo>
                  <a:pt x="301963" y="138455"/>
                  <a:pt x="261746" y="250638"/>
                  <a:pt x="260688" y="304613"/>
                </a:cubicBezTo>
                <a:cubicBezTo>
                  <a:pt x="259630" y="358588"/>
                  <a:pt x="271271" y="405155"/>
                  <a:pt x="292438" y="412563"/>
                </a:cubicBezTo>
                <a:cubicBezTo>
                  <a:pt x="313605" y="419971"/>
                  <a:pt x="358055" y="351180"/>
                  <a:pt x="387688" y="349063"/>
                </a:cubicBezTo>
                <a:cubicBezTo>
                  <a:pt x="417321" y="346946"/>
                  <a:pt x="459655" y="372346"/>
                  <a:pt x="470238" y="399863"/>
                </a:cubicBezTo>
                <a:cubicBezTo>
                  <a:pt x="480821" y="427380"/>
                  <a:pt x="496696" y="497230"/>
                  <a:pt x="451188" y="514163"/>
                </a:cubicBezTo>
                <a:cubicBezTo>
                  <a:pt x="405680" y="531096"/>
                  <a:pt x="268096" y="510988"/>
                  <a:pt x="197188" y="501463"/>
                </a:cubicBezTo>
                <a:cubicBezTo>
                  <a:pt x="126280" y="491938"/>
                  <a:pt x="58546" y="510988"/>
                  <a:pt x="25738" y="457013"/>
                </a:cubicBezTo>
                <a:cubicBezTo>
                  <a:pt x="-7070" y="403038"/>
                  <a:pt x="1396" y="249580"/>
                  <a:pt x="338" y="177613"/>
                </a:cubicBezTo>
                <a:cubicBezTo>
                  <a:pt x="-720" y="105646"/>
                  <a:pt x="-1779" y="53788"/>
                  <a:pt x="38438" y="25213"/>
                </a:cubicBezTo>
                <a:close/>
              </a:path>
            </a:pathLst>
          </a:cu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20716" y="2590800"/>
            <a:ext cx="288154" cy="533400"/>
          </a:xfrm>
          <a:prstGeom prst="ellipse">
            <a:avLst/>
          </a:pr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019800" y="6145857"/>
            <a:ext cx="1905000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Note error in </a:t>
            </a:r>
            <a:r>
              <a:rPr lang="en-US" sz="1200" dirty="0" err="1" smtClean="0">
                <a:solidFill>
                  <a:srgbClr val="FF0000"/>
                </a:solidFill>
              </a:rPr>
              <a:t>Rocine’s</a:t>
            </a:r>
            <a:r>
              <a:rPr lang="en-US" sz="1200" dirty="0" smtClean="0">
                <a:solidFill>
                  <a:srgbClr val="FF0000"/>
                </a:solidFill>
              </a:rPr>
              <a:t> table for DDO 2mp and 2fp.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2000" y="1233100"/>
            <a:ext cx="99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Possessive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752599" y="1233100"/>
            <a:ext cx="12192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Objective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71801" y="12331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Possessive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52999" y="1233100"/>
            <a:ext cx="1066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Possessive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29325" y="1233100"/>
            <a:ext cx="13525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Objective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391400" y="1233099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Possessive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1299249" y="914399"/>
            <a:ext cx="0" cy="224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490249" y="914399"/>
            <a:ext cx="0" cy="2241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131195" y="2590800"/>
            <a:ext cx="288154" cy="533400"/>
          </a:xfrm>
          <a:prstGeom prst="ellipse">
            <a:avLst/>
          </a:pr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1202797" y="2590800"/>
            <a:ext cx="288154" cy="533400"/>
          </a:xfrm>
          <a:prstGeom prst="ellipse">
            <a:avLst/>
          </a:pr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2247901" y="1714500"/>
            <a:ext cx="190498" cy="428625"/>
          </a:xfrm>
          <a:prstGeom prst="ellipse">
            <a:avLst/>
          </a:pr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1346875" y="1714500"/>
            <a:ext cx="190498" cy="428625"/>
          </a:xfrm>
          <a:prstGeom prst="ellipse">
            <a:avLst/>
          </a:prstGeom>
          <a:noFill/>
          <a:ln w="9525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1466850" y="1586502"/>
            <a:ext cx="2028825" cy="118473"/>
          </a:xfrm>
          <a:custGeom>
            <a:avLst/>
            <a:gdLst>
              <a:gd name="connsiteX0" fmla="*/ 0 w 2028825"/>
              <a:gd name="connsiteY0" fmla="*/ 118473 h 118473"/>
              <a:gd name="connsiteX1" fmla="*/ 381000 w 2028825"/>
              <a:gd name="connsiteY1" fmla="*/ 32748 h 118473"/>
              <a:gd name="connsiteX2" fmla="*/ 838200 w 2028825"/>
              <a:gd name="connsiteY2" fmla="*/ 108948 h 118473"/>
              <a:gd name="connsiteX3" fmla="*/ 1285875 w 2028825"/>
              <a:gd name="connsiteY3" fmla="*/ 23223 h 118473"/>
              <a:gd name="connsiteX4" fmla="*/ 1819275 w 2028825"/>
              <a:gd name="connsiteY4" fmla="*/ 4173 h 118473"/>
              <a:gd name="connsiteX5" fmla="*/ 2028825 w 2028825"/>
              <a:gd name="connsiteY5" fmla="*/ 89898 h 11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8825" h="118473">
                <a:moveTo>
                  <a:pt x="0" y="118473"/>
                </a:moveTo>
                <a:cubicBezTo>
                  <a:pt x="120650" y="76404"/>
                  <a:pt x="241300" y="34335"/>
                  <a:pt x="381000" y="32748"/>
                </a:cubicBezTo>
                <a:cubicBezTo>
                  <a:pt x="520700" y="31160"/>
                  <a:pt x="687388" y="110535"/>
                  <a:pt x="838200" y="108948"/>
                </a:cubicBezTo>
                <a:cubicBezTo>
                  <a:pt x="989012" y="107361"/>
                  <a:pt x="1122363" y="40685"/>
                  <a:pt x="1285875" y="23223"/>
                </a:cubicBezTo>
                <a:cubicBezTo>
                  <a:pt x="1449387" y="5761"/>
                  <a:pt x="1695450" y="-6940"/>
                  <a:pt x="1819275" y="4173"/>
                </a:cubicBezTo>
                <a:cubicBezTo>
                  <a:pt x="1943100" y="15286"/>
                  <a:pt x="1985962" y="52592"/>
                  <a:pt x="2028825" y="89898"/>
                </a:cubicBezTo>
              </a:path>
            </a:pathLst>
          </a:custGeom>
          <a:noFill/>
          <a:ln w="9525">
            <a:solidFill>
              <a:srgbClr val="008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1346876" y="2453277"/>
            <a:ext cx="2088136" cy="118473"/>
          </a:xfrm>
          <a:custGeom>
            <a:avLst/>
            <a:gdLst>
              <a:gd name="connsiteX0" fmla="*/ 0 w 2028825"/>
              <a:gd name="connsiteY0" fmla="*/ 118473 h 118473"/>
              <a:gd name="connsiteX1" fmla="*/ 381000 w 2028825"/>
              <a:gd name="connsiteY1" fmla="*/ 32748 h 118473"/>
              <a:gd name="connsiteX2" fmla="*/ 838200 w 2028825"/>
              <a:gd name="connsiteY2" fmla="*/ 108948 h 118473"/>
              <a:gd name="connsiteX3" fmla="*/ 1285875 w 2028825"/>
              <a:gd name="connsiteY3" fmla="*/ 23223 h 118473"/>
              <a:gd name="connsiteX4" fmla="*/ 1819275 w 2028825"/>
              <a:gd name="connsiteY4" fmla="*/ 4173 h 118473"/>
              <a:gd name="connsiteX5" fmla="*/ 2028825 w 2028825"/>
              <a:gd name="connsiteY5" fmla="*/ 89898 h 118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028825" h="118473">
                <a:moveTo>
                  <a:pt x="0" y="118473"/>
                </a:moveTo>
                <a:cubicBezTo>
                  <a:pt x="120650" y="76404"/>
                  <a:pt x="241300" y="34335"/>
                  <a:pt x="381000" y="32748"/>
                </a:cubicBezTo>
                <a:cubicBezTo>
                  <a:pt x="520700" y="31160"/>
                  <a:pt x="687388" y="110535"/>
                  <a:pt x="838200" y="108948"/>
                </a:cubicBezTo>
                <a:cubicBezTo>
                  <a:pt x="989012" y="107361"/>
                  <a:pt x="1122363" y="40685"/>
                  <a:pt x="1285875" y="23223"/>
                </a:cubicBezTo>
                <a:cubicBezTo>
                  <a:pt x="1449387" y="5761"/>
                  <a:pt x="1695450" y="-6940"/>
                  <a:pt x="1819275" y="4173"/>
                </a:cubicBezTo>
                <a:cubicBezTo>
                  <a:pt x="1943100" y="15286"/>
                  <a:pt x="1985962" y="52592"/>
                  <a:pt x="2028825" y="89898"/>
                </a:cubicBezTo>
              </a:path>
            </a:pathLst>
          </a:custGeom>
          <a:noFill/>
          <a:ln w="9525">
            <a:solidFill>
              <a:srgbClr val="008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613460" y="1714700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2613460" y="2590800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2613460" y="3505200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613460" y="4400550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2613460" y="5305425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7096125" y="1619250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096125" y="2514600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7096125" y="3409949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7029450" y="5305424"/>
            <a:ext cx="177362" cy="179403"/>
          </a:xfrm>
          <a:prstGeom prst="ellipse">
            <a:avLst/>
          </a:prstGeom>
          <a:noFill/>
          <a:ln w="190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Double Bracket 56"/>
          <p:cNvSpPr/>
          <p:nvPr/>
        </p:nvSpPr>
        <p:spPr>
          <a:xfrm>
            <a:off x="6191250" y="2476501"/>
            <a:ext cx="1276350" cy="1704974"/>
          </a:xfrm>
          <a:prstGeom prst="bracketPair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072952" y="4133850"/>
            <a:ext cx="127823" cy="2009775"/>
          </a:xfrm>
          <a:custGeom>
            <a:avLst/>
            <a:gdLst>
              <a:gd name="connsiteX0" fmla="*/ 80198 w 127823"/>
              <a:gd name="connsiteY0" fmla="*/ 2009775 h 2009775"/>
              <a:gd name="connsiteX1" fmla="*/ 3998 w 127823"/>
              <a:gd name="connsiteY1" fmla="*/ 1114425 h 2009775"/>
              <a:gd name="connsiteX2" fmla="*/ 23048 w 127823"/>
              <a:gd name="connsiteY2" fmla="*/ 295275 h 2009775"/>
              <a:gd name="connsiteX3" fmla="*/ 127823 w 127823"/>
              <a:gd name="connsiteY3" fmla="*/ 0 h 20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7823" h="2009775">
                <a:moveTo>
                  <a:pt x="80198" y="2009775"/>
                </a:moveTo>
                <a:cubicBezTo>
                  <a:pt x="46860" y="1704975"/>
                  <a:pt x="13523" y="1400175"/>
                  <a:pt x="3998" y="1114425"/>
                </a:cubicBezTo>
                <a:cubicBezTo>
                  <a:pt x="-5527" y="828675"/>
                  <a:pt x="2411" y="481012"/>
                  <a:pt x="23048" y="295275"/>
                </a:cubicBezTo>
                <a:cubicBezTo>
                  <a:pt x="43685" y="109538"/>
                  <a:pt x="85754" y="54769"/>
                  <a:pt x="127823" y="0"/>
                </a:cubicBezTo>
              </a:path>
            </a:pathLst>
          </a:custGeom>
          <a:noFill/>
          <a:ln w="952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46621" y="83401"/>
            <a:ext cx="3485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Find the differences in the endings.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3048000" y="942201"/>
            <a:ext cx="1143001" cy="276999"/>
          </a:xfrm>
          <a:prstGeom prst="rect">
            <a:avLst/>
          </a:prstGeom>
          <a:noFill/>
          <a:ln>
            <a:solidFill>
              <a:srgbClr val="008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8000"/>
                </a:solidFill>
              </a:rPr>
              <a:t>Note changes.</a:t>
            </a:r>
            <a:endParaRPr lang="en-US" sz="1200" dirty="0">
              <a:solidFill>
                <a:srgbClr val="008000"/>
              </a:solidFill>
            </a:endParaRP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2721191" y="1219200"/>
            <a:ext cx="0" cy="264319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2368422" y="942201"/>
            <a:ext cx="603379" cy="27699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00FF"/>
                </a:solidFill>
              </a:rPr>
              <a:t>Holem</a:t>
            </a:r>
            <a:endParaRPr lang="en-US" sz="1200" dirty="0">
              <a:solidFill>
                <a:srgbClr val="FF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2046182" y="452733"/>
            <a:ext cx="632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DDO</a:t>
            </a:r>
          </a:p>
          <a:p>
            <a:pPr algn="ctr"/>
            <a:r>
              <a:rPr lang="en-US" sz="1200" dirty="0" smtClean="0"/>
              <a:t>+ suffix</a:t>
            </a:r>
            <a:endParaRPr lang="en-US" sz="1200" dirty="0"/>
          </a:p>
        </p:txBody>
      </p:sp>
      <p:sp>
        <p:nvSpPr>
          <p:cNvPr id="64" name="TextBox 63"/>
          <p:cNvSpPr txBox="1"/>
          <p:nvPr/>
        </p:nvSpPr>
        <p:spPr>
          <a:xfrm>
            <a:off x="6389583" y="452733"/>
            <a:ext cx="632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DDO</a:t>
            </a:r>
          </a:p>
          <a:p>
            <a:pPr algn="ctr"/>
            <a:r>
              <a:rPr lang="en-US" sz="1200" dirty="0" smtClean="0"/>
              <a:t>+ suffix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3379684" y="452733"/>
            <a:ext cx="632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Noun</a:t>
            </a:r>
          </a:p>
          <a:p>
            <a:pPr algn="ctr"/>
            <a:r>
              <a:rPr lang="en-US" sz="1200" dirty="0" smtClean="0"/>
              <a:t>+ suffix</a:t>
            </a:r>
            <a:endParaRPr lang="en-US" sz="1200" dirty="0"/>
          </a:p>
        </p:txBody>
      </p:sp>
      <p:sp>
        <p:nvSpPr>
          <p:cNvPr id="66" name="TextBox 65"/>
          <p:cNvSpPr txBox="1"/>
          <p:nvPr/>
        </p:nvSpPr>
        <p:spPr>
          <a:xfrm>
            <a:off x="7837383" y="452733"/>
            <a:ext cx="632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Noun</a:t>
            </a:r>
          </a:p>
          <a:p>
            <a:pPr algn="ctr"/>
            <a:r>
              <a:rPr lang="en-US" sz="1200" dirty="0" smtClean="0"/>
              <a:t>+ suffix</a:t>
            </a:r>
            <a:endParaRPr lang="en-US" sz="1200" dirty="0"/>
          </a:p>
        </p:txBody>
      </p:sp>
      <p:sp>
        <p:nvSpPr>
          <p:cNvPr id="67" name="TextBox 66"/>
          <p:cNvSpPr txBox="1"/>
          <p:nvPr/>
        </p:nvSpPr>
        <p:spPr>
          <a:xfrm>
            <a:off x="6816441" y="942201"/>
            <a:ext cx="603379" cy="27699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FF00FF"/>
                </a:solidFill>
              </a:rPr>
              <a:t>Holem</a:t>
            </a:r>
            <a:endParaRPr lang="en-US" sz="1200" dirty="0">
              <a:solidFill>
                <a:srgbClr val="FF00FF"/>
              </a:solidFill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191372" y="1219200"/>
            <a:ext cx="0" cy="264319"/>
          </a:xfrm>
          <a:prstGeom prst="straightConnector1">
            <a:avLst/>
          </a:prstGeom>
          <a:ln>
            <a:solidFill>
              <a:srgbClr val="FF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081338" y="1219200"/>
            <a:ext cx="119062" cy="347663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3200400" y="1219200"/>
            <a:ext cx="0" cy="1171575"/>
          </a:xfrm>
          <a:prstGeom prst="straightConnector1">
            <a:avLst/>
          </a:prstGeom>
          <a:ln>
            <a:solidFill>
              <a:srgbClr val="008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/>
          <p:cNvSpPr/>
          <p:nvPr/>
        </p:nvSpPr>
        <p:spPr>
          <a:xfrm>
            <a:off x="3694197" y="5629274"/>
            <a:ext cx="185753" cy="187325"/>
          </a:xfrm>
          <a:prstGeom prst="ellipse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2994025" y="6172200"/>
            <a:ext cx="1752599" cy="46166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err="1" smtClean="0">
                <a:solidFill>
                  <a:srgbClr val="0000FF"/>
                </a:solidFill>
              </a:rPr>
              <a:t>Qamets</a:t>
            </a:r>
            <a:r>
              <a:rPr lang="en-US" sz="1200" dirty="0" smtClean="0">
                <a:solidFill>
                  <a:srgbClr val="0000FF"/>
                </a:solidFill>
              </a:rPr>
              <a:t> because noun is grammatically plural.</a:t>
            </a:r>
            <a:endParaRPr lang="en-US" sz="1200" dirty="0">
              <a:solidFill>
                <a:srgbClr val="0000FF"/>
              </a:solidFill>
            </a:endParaRPr>
          </a:p>
        </p:txBody>
      </p:sp>
      <p:cxnSp>
        <p:nvCxnSpPr>
          <p:cNvPr id="72" name="Straight Arrow Connector 71"/>
          <p:cNvCxnSpPr>
            <a:stCxn id="71" idx="0"/>
          </p:cNvCxnSpPr>
          <p:nvPr/>
        </p:nvCxnSpPr>
        <p:spPr>
          <a:xfrm flipH="1" flipV="1">
            <a:off x="3777448" y="5835650"/>
            <a:ext cx="92877" cy="33655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4060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6674" y="1590675"/>
            <a:ext cx="5238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tabLst>
                <a:tab pos="3200400" algn="r"/>
                <a:tab pos="5486400" algn="r"/>
                <a:tab pos="8001000" algn="r"/>
              </a:tabLst>
            </a:pP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תּ	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61925" y="1676401"/>
            <a:ext cx="400049" cy="109537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24125" y="1590675"/>
            <a:ext cx="60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tabLst>
                <a:tab pos="3200400" algn="r"/>
                <a:tab pos="5486400" algn="r"/>
                <a:tab pos="8001000" algn="r"/>
              </a:tabLst>
            </a:pP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פּ	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2724151" y="1676401"/>
            <a:ext cx="400049" cy="180022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2133600"/>
            <a:ext cx="9067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א ב ג ד ה ו ז ח ט י כ ל מ נ ס ע פ צ ק ר שׂ שׁ ת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Aleph - Bet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Animated </a:t>
            </a:r>
            <a:r>
              <a:rPr lang="en-US" sz="1200" dirty="0"/>
              <a:t>H</a:t>
            </a:r>
            <a:r>
              <a:rPr lang="en-US" sz="1200" dirty="0" smtClean="0"/>
              <a:t>ebrew lecture 1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0" y="2819400"/>
            <a:ext cx="54483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tabLst>
                <a:tab pos="800100" algn="r"/>
                <a:tab pos="2343150" algn="r"/>
                <a:tab pos="2857500" algn="r"/>
                <a:tab pos="6000750" algn="r"/>
              </a:tabLst>
            </a:pP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ךְ	ם	ף</a:t>
            </a:r>
            <a:r>
              <a:rPr lang="en-US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 </a:t>
            </a: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ץ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91400" y="1590675"/>
            <a:ext cx="123825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tabLst>
                <a:tab pos="3200400" algn="r"/>
                <a:tab pos="5486400" algn="r"/>
                <a:tab pos="8001000" algn="r"/>
              </a:tabLst>
            </a:pP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בּ גּ דּ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838700" y="1590675"/>
            <a:ext cx="60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tabLst>
                <a:tab pos="3200400" algn="r"/>
                <a:tab pos="5486400" algn="r"/>
                <a:tab pos="8001000" algn="r"/>
              </a:tabLst>
            </a:pPr>
            <a:r>
              <a:rPr lang="he-IL" sz="4000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כּ	</a:t>
            </a:r>
            <a:endParaRPr lang="en-US" sz="4000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5038726" y="1676401"/>
            <a:ext cx="400049" cy="180022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219577" y="2209799"/>
            <a:ext cx="400049" cy="1266825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2305051" y="2209799"/>
            <a:ext cx="400049" cy="1266825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7496175" y="1676401"/>
            <a:ext cx="1133475" cy="109537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7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Nouns, Adjectives, Participles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247334"/>
              </p:ext>
            </p:extLst>
          </p:nvPr>
        </p:nvGraphicFramePr>
        <p:xfrm>
          <a:off x="762000" y="4800600"/>
          <a:ext cx="7620000" cy="1767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5052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PARTICIPLES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קֹטֵל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קֹטְלִים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קֹטְלָה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קֹטְלוֹת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404415"/>
              </p:ext>
            </p:extLst>
          </p:nvPr>
        </p:nvGraphicFramePr>
        <p:xfrm>
          <a:off x="762000" y="838200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NOUNS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סוּסִים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סוּסָה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קֹטֶ֫לֶת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647339"/>
              </p:ext>
            </p:extLst>
          </p:nvPr>
        </p:nvGraphicFramePr>
        <p:xfrm>
          <a:off x="762000" y="2819400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ADJECTIVES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טוֹבִים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טוֹבָה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טוֹבוֹת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7880866" y="1728401"/>
            <a:ext cx="16002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Anim</a:t>
            </a:r>
            <a:r>
              <a:rPr lang="en-US" sz="1200" dirty="0" err="1"/>
              <a:t>H</a:t>
            </a:r>
            <a:r>
              <a:rPr lang="en-US" sz="1200" dirty="0" err="1" smtClean="0"/>
              <a:t>ebrew</a:t>
            </a:r>
            <a:r>
              <a:rPr lang="en-US" sz="1200" dirty="0" smtClean="0"/>
              <a:t> lecture 7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7880866" y="3709600"/>
            <a:ext cx="1600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Anim</a:t>
            </a:r>
            <a:r>
              <a:rPr lang="en-US" sz="1200" dirty="0" err="1"/>
              <a:t>H</a:t>
            </a:r>
            <a:r>
              <a:rPr lang="en-US" sz="1200" dirty="0" err="1" smtClean="0"/>
              <a:t>ebrew</a:t>
            </a:r>
            <a:r>
              <a:rPr lang="en-US" sz="1200" dirty="0" smtClean="0"/>
              <a:t> lecture 9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7842765" y="5652698"/>
            <a:ext cx="167640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Anim</a:t>
            </a:r>
            <a:r>
              <a:rPr lang="en-US" sz="1200" dirty="0" err="1"/>
              <a:t>H</a:t>
            </a:r>
            <a:r>
              <a:rPr lang="en-US" sz="1200" dirty="0" err="1" smtClean="0"/>
              <a:t>ebrew</a:t>
            </a:r>
            <a:r>
              <a:rPr lang="en-US" sz="1200" dirty="0" smtClean="0"/>
              <a:t> lecture 16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14296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Foundational Construct Forms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081745"/>
              </p:ext>
            </p:extLst>
          </p:nvPr>
        </p:nvGraphicFramePr>
        <p:xfrm>
          <a:off x="762000" y="838200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ctr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ABSOLUTE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סוּסִים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סוּסָה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447325"/>
              </p:ext>
            </p:extLst>
          </p:nvPr>
        </p:nvGraphicFramePr>
        <p:xfrm>
          <a:off x="762000" y="2819400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CONSTRUCT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סוּסֵי</a:t>
                      </a:r>
                      <a:endParaRPr lang="en-US" sz="40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61963" algn="r"/>
                          <a:tab pos="171132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rgbClr val="0000FF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סוּסַת</a:t>
                      </a:r>
                      <a:endParaRPr lang="en-US" sz="4000" kern="1200" dirty="0">
                        <a:solidFill>
                          <a:srgbClr val="0000FF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סוּסוֹת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 rot="16200000">
            <a:off x="7880866" y="1728401"/>
            <a:ext cx="16002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Anim</a:t>
            </a:r>
            <a:r>
              <a:rPr lang="en-US" sz="1200" dirty="0" err="1"/>
              <a:t>H</a:t>
            </a:r>
            <a:r>
              <a:rPr lang="en-US" sz="1200" dirty="0" err="1" smtClean="0"/>
              <a:t>ebrew</a:t>
            </a:r>
            <a:r>
              <a:rPr lang="en-US" sz="1200" dirty="0" smtClean="0"/>
              <a:t> lecture 7</a:t>
            </a:r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7804667" y="3633401"/>
            <a:ext cx="17526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 smtClean="0"/>
              <a:t>Anim</a:t>
            </a:r>
            <a:r>
              <a:rPr lang="en-US" sz="1200" dirty="0" err="1"/>
              <a:t>H</a:t>
            </a:r>
            <a:r>
              <a:rPr lang="en-US" sz="1200" dirty="0" err="1" smtClean="0"/>
              <a:t>ebrew</a:t>
            </a:r>
            <a:r>
              <a:rPr lang="en-US" sz="1200" dirty="0" smtClean="0"/>
              <a:t> lecture 12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4690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535365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אַתְּ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אַתֶּן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אֲנִי	אָנֹכִי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אֲנַ֫חְנוּ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Pronouns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Animated </a:t>
            </a:r>
            <a:r>
              <a:rPr lang="en-US" sz="1200" dirty="0"/>
              <a:t>H</a:t>
            </a:r>
            <a:r>
              <a:rPr lang="en-US" sz="1200" dirty="0" smtClean="0"/>
              <a:t>ebrew lecture 11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1618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Demonstratives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161347"/>
              </p:ext>
            </p:extLst>
          </p:nvPr>
        </p:nvGraphicFramePr>
        <p:xfrm>
          <a:off x="762000" y="1275080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NEAR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זֶה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אֵלֶּה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זֹאת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>
                        <a:tabLst>
                          <a:tab pos="625475" algn="r"/>
                        </a:tabLst>
                      </a:pP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285395"/>
              </p:ext>
            </p:extLst>
          </p:nvPr>
        </p:nvGraphicFramePr>
        <p:xfrm>
          <a:off x="762000" y="3886200"/>
          <a:ext cx="7620000" cy="1772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3071446"/>
                <a:gridCol w="2491154"/>
              </a:tblGrid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Singular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Plural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Masc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הוּא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הֵם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tabLst>
                          <a:tab pos="344488" algn="l"/>
                        </a:tabLst>
                      </a:pPr>
                      <a:r>
                        <a:rPr lang="en-US" dirty="0" smtClean="0"/>
                        <a:t>	Fem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הִיא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הֵן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Animated </a:t>
            </a:r>
            <a:r>
              <a:rPr lang="en-US" sz="1200" dirty="0"/>
              <a:t>H</a:t>
            </a:r>
            <a:r>
              <a:rPr lang="en-US" sz="1200" dirty="0" smtClean="0"/>
              <a:t>ebrew lecture 11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5650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2716146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לוֹ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לָהֶם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לָהּ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3fp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לָהֶן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לְךָ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לָכֶם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לָךְ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לָכֶן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לִי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לָ֫נוּ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Pronominal Suffixes on </a:t>
            </a:r>
            <a:r>
              <a:rPr lang="he-IL" dirty="0" smtClean="0">
                <a:latin typeface="SBL Hebrew" panose="02000000000000000000" pitchFamily="2" charset="-79"/>
                <a:cs typeface="SBL Hebrew" panose="02000000000000000000" pitchFamily="2" charset="-79"/>
              </a:rPr>
              <a:t>לְ</a:t>
            </a:r>
            <a:endParaRPr lang="en-US" dirty="0">
              <a:latin typeface="SBL Hebrew" panose="02000000000000000000" pitchFamily="2" charset="-79"/>
              <a:cs typeface="SBL Hebrew" panose="02000000000000000000" pitchFamily="2" charset="-79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Animated </a:t>
            </a:r>
            <a:r>
              <a:rPr lang="en-US" sz="1200" dirty="0"/>
              <a:t>H</a:t>
            </a:r>
            <a:r>
              <a:rPr lang="en-US" sz="1200" dirty="0" smtClean="0"/>
              <a:t>ebrew lecture 13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09532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926738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קָֽטְלוּ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קָֽטְלָה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---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קָטַ֫לְתָּ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קָטַלְתְּ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קְטַלְתֶּן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קָטַ֫לְתִּי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קָטַ֫לְנוּ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Animated </a:t>
            </a:r>
            <a:r>
              <a:rPr lang="en-US" sz="1200" dirty="0"/>
              <a:t>H</a:t>
            </a:r>
            <a:r>
              <a:rPr lang="en-US" sz="1200" dirty="0" smtClean="0"/>
              <a:t>ebrew lecture 10</a:t>
            </a:r>
            <a:endParaRPr lang="en-US" sz="1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18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4826715"/>
              </p:ext>
            </p:extLst>
          </p:nvPr>
        </p:nvGraphicFramePr>
        <p:xfrm>
          <a:off x="457200" y="1219202"/>
          <a:ext cx="8229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3276600"/>
                <a:gridCol w="990600"/>
                <a:gridCol w="3124200"/>
              </a:tblGrid>
              <a:tr h="838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3fs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-</a:t>
                      </a: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ָה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457200" algn="r"/>
                        </a:tabLst>
                      </a:pP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-</a:t>
                      </a: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תָּ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2mp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תֶּם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2fs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-	תְּ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2fp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תֶּן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  <a:tr h="838200">
                <a:tc>
                  <a:txBody>
                    <a:bodyPr/>
                    <a:lstStyle/>
                    <a:p>
                      <a:r>
                        <a:rPr lang="en-US" dirty="0" smtClean="0"/>
                        <a:t>1cs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-</a:t>
                      </a:r>
                      <a:r>
                        <a:rPr lang="en-US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dirty="0" smtClean="0">
                          <a:latin typeface="SBL Hebrew" panose="02000000000000000000" pitchFamily="2" charset="-79"/>
                          <a:cs typeface="SBL Hebrew" panose="02000000000000000000" pitchFamily="2" charset="-79"/>
                        </a:rPr>
                        <a:t>תִּי</a:t>
                      </a:r>
                      <a:endParaRPr lang="en-US" sz="4000" dirty="0">
                        <a:latin typeface="SBL Hebrew" panose="02000000000000000000" pitchFamily="2" charset="-79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1cp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tabLst>
                          <a:tab pos="914400" algn="r"/>
                          <a:tab pos="1371600" algn="r"/>
                        </a:tabLst>
                      </a:pP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-</a:t>
                      </a:r>
                      <a:r>
                        <a:rPr lang="en-US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	</a:t>
                      </a:r>
                      <a:r>
                        <a:rPr lang="he-IL" sz="4000" kern="1200" dirty="0" smtClean="0">
                          <a:solidFill>
                            <a:schemeClr val="tx1"/>
                          </a:solidFill>
                          <a:latin typeface="SBL Hebrew" panose="02000000000000000000" pitchFamily="2" charset="-79"/>
                          <a:ea typeface="+mn-ea"/>
                          <a:cs typeface="SBL Hebrew" panose="02000000000000000000" pitchFamily="2" charset="-79"/>
                        </a:rPr>
                        <a:t>נוּ</a:t>
                      </a:r>
                      <a:endParaRPr lang="en-US" sz="4000" kern="1200" dirty="0">
                        <a:solidFill>
                          <a:schemeClr val="tx1"/>
                        </a:solidFill>
                        <a:latin typeface="SBL Hebrew" panose="02000000000000000000" pitchFamily="2" charset="-79"/>
                        <a:ea typeface="+mn-ea"/>
                        <a:cs typeface="SBL Hebrew" panose="02000000000000000000" pitchFamily="2" charset="-79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" y="6336268"/>
            <a:ext cx="8229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Animated </a:t>
            </a:r>
            <a:r>
              <a:rPr lang="en-US" sz="1200" dirty="0"/>
              <a:t>H</a:t>
            </a:r>
            <a:r>
              <a:rPr lang="en-US" sz="1200" dirty="0" smtClean="0"/>
              <a:t>ebrew lecture 10; </a:t>
            </a:r>
            <a:r>
              <a:rPr lang="en-US" sz="1200" dirty="0" err="1" smtClean="0"/>
              <a:t>Rocine</a:t>
            </a:r>
            <a:r>
              <a:rPr lang="en-US" sz="1200" dirty="0" smtClean="0"/>
              <a:t> Lesson 15, p 81.</a:t>
            </a:r>
            <a:endParaRPr lang="en-US" sz="12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Qal</a:t>
            </a:r>
            <a:r>
              <a:rPr lang="en-US" dirty="0" smtClean="0"/>
              <a:t> </a:t>
            </a:r>
            <a:r>
              <a:rPr lang="en-US" dirty="0" err="1" smtClean="0"/>
              <a:t>Qatal</a:t>
            </a:r>
            <a:r>
              <a:rPr lang="en-US" dirty="0" smtClean="0"/>
              <a:t> - Affixes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8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8198</TotalTime>
  <Words>441</Words>
  <Application>Microsoft Office PowerPoint</Application>
  <PresentationFormat>On-screen Show (4:3)</PresentationFormat>
  <Paragraphs>358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Essential Paradigms (and a few other things to memorize)</vt:lpstr>
      <vt:lpstr>Aleph - Bet</vt:lpstr>
      <vt:lpstr>Nouns, Adjectives, Participles</vt:lpstr>
      <vt:lpstr>Foundational Construct Forms</vt:lpstr>
      <vt:lpstr>Pronouns</vt:lpstr>
      <vt:lpstr>Demonstratives</vt:lpstr>
      <vt:lpstr>Pronominal Suffixes on לְ</vt:lpstr>
      <vt:lpstr>Qal Qatal</vt:lpstr>
      <vt:lpstr>Qal Qatal - Affixes</vt:lpstr>
      <vt:lpstr>Qal Yiqtol</vt:lpstr>
      <vt:lpstr>Qal Yiqtol – Prefixes &amp; Complements</vt:lpstr>
      <vt:lpstr>Qal Infinitive Construct</vt:lpstr>
      <vt:lpstr>Missing Letter Rules  (for Qal Yiqtol/Wayyiqtol )</vt:lpstr>
      <vt:lpstr>The Four Component Hebrew Verb System + The X Fronted Forms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Samuel 1</dc:title>
  <dc:creator>Charles Grebe</dc:creator>
  <cp:lastModifiedBy>Carlos</cp:lastModifiedBy>
  <cp:revision>732</cp:revision>
  <cp:lastPrinted>2013-11-05T02:18:07Z</cp:lastPrinted>
  <dcterms:created xsi:type="dcterms:W3CDTF">2006-08-16T00:00:00Z</dcterms:created>
  <dcterms:modified xsi:type="dcterms:W3CDTF">2015-05-20T15:58:23Z</dcterms:modified>
</cp:coreProperties>
</file>