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8" r:id="rId7"/>
    <p:sldId id="259" r:id="rId8"/>
    <p:sldId id="266" r:id="rId9"/>
    <p:sldId id="265"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90"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2017-01-25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2017-01-25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Isolated </a:t>
            </a:r>
            <a:r>
              <a:rPr lang="en-US" dirty="0" err="1" smtClean="0"/>
              <a:t>Weqatal</a:t>
            </a:r>
            <a:endParaRPr lang="en-CA" dirty="0"/>
          </a:p>
        </p:txBody>
      </p:sp>
      <p:sp>
        <p:nvSpPr>
          <p:cNvPr id="3" name="Subtitle 2"/>
          <p:cNvSpPr>
            <a:spLocks noGrp="1"/>
          </p:cNvSpPr>
          <p:nvPr>
            <p:ph type="subTitle" idx="1"/>
          </p:nvPr>
        </p:nvSpPr>
        <p:spPr/>
        <p:txBody>
          <a:bodyPr/>
          <a:lstStyle/>
          <a:p>
            <a:r>
              <a:rPr lang="en-US" dirty="0" err="1" smtClean="0"/>
              <a:t>Rocine</a:t>
            </a:r>
            <a:r>
              <a:rPr lang="en-US" dirty="0" smtClean="0"/>
              <a:t> lesson 37</a:t>
            </a:r>
            <a:endParaRPr lang="en-CA" dirty="0"/>
          </a:p>
        </p:txBody>
      </p:sp>
    </p:spTree>
    <p:extLst>
      <p:ext uri="{BB962C8B-B14F-4D97-AF65-F5344CB8AC3E}">
        <p14:creationId xmlns:p14="http://schemas.microsoft.com/office/powerpoint/2010/main" val="1055703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0000FF"/>
                </a:solidFill>
                <a:latin typeface="SBL Hebrew" panose="02000000000000000000" pitchFamily="2" charset="-79"/>
                <a:cs typeface="SBL Hebrew" panose="02000000000000000000"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0000FF"/>
                </a:solidFill>
                <a:latin typeface="SBL Hebrew" pitchFamily="2" charset="-79"/>
                <a:cs typeface="SBL Hebrew" pitchFamily="2" charset="-79"/>
              </a:rPr>
              <a:t>וַתִּשְׁלַ֡ח וַתִּקְרָא֩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0000FF"/>
                </a:solidFill>
                <a:latin typeface="SBL Hebrew" pitchFamily="2" charset="-79"/>
                <a:cs typeface="SBL Hebrew" pitchFamily="2" charset="-79"/>
              </a:rPr>
              <a:t>וַיַּעֲל֥וּ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00FF"/>
                </a:solidFill>
              </a:rPr>
              <a:t>Wayyiqtol</a:t>
            </a:r>
            <a:endParaRPr lang="en-CA" sz="1600" dirty="0">
              <a:solidFill>
                <a:srgbClr val="0000FF"/>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0000FF"/>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00FF"/>
                </a:solidFill>
              </a:rPr>
              <a:t>Wayyiqtol</a:t>
            </a:r>
            <a:endParaRPr lang="en-CA" sz="1600" dirty="0">
              <a:solidFill>
                <a:srgbClr val="0000FF"/>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2400" y="3144707"/>
            <a:ext cx="2483372" cy="338554"/>
          </a:xfrm>
          <a:prstGeom prst="rect">
            <a:avLst/>
          </a:prstGeom>
          <a:noFill/>
          <a:ln>
            <a:solidFill>
              <a:schemeClr val="tx1"/>
            </a:solidFill>
          </a:ln>
        </p:spPr>
        <p:txBody>
          <a:bodyPr wrap="none" rtlCol="0">
            <a:spAutoFit/>
          </a:bodyPr>
          <a:lstStyle/>
          <a:p>
            <a:r>
              <a:rPr lang="en-US" sz="1600" dirty="0" smtClean="0"/>
              <a:t>[Mainline] Isolated </a:t>
            </a:r>
            <a:r>
              <a:rPr lang="en-US" sz="1600" dirty="0" err="1" smtClean="0"/>
              <a:t>We</a:t>
            </a:r>
            <a:r>
              <a:rPr lang="en-US" sz="1600" dirty="0" err="1" smtClean="0">
                <a:solidFill>
                  <a:srgbClr val="FF0000"/>
                </a:solidFill>
              </a:rPr>
              <a:t>qatal</a:t>
            </a:r>
            <a:endParaRPr lang="en-CA" sz="1600" dirty="0">
              <a:solidFill>
                <a:srgbClr val="FF0000"/>
              </a:solidFill>
            </a:endParaRPr>
          </a:p>
        </p:txBody>
      </p:sp>
      <p:sp>
        <p:nvSpPr>
          <p:cNvPr id="26" name="Freeform 25"/>
          <p:cNvSpPr/>
          <p:nvPr/>
        </p:nvSpPr>
        <p:spPr>
          <a:xfrm>
            <a:off x="2635772" y="2914022"/>
            <a:ext cx="5392861" cy="399962"/>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152400" y="4763869"/>
            <a:ext cx="7391400" cy="646331"/>
          </a:xfrm>
          <a:prstGeom prst="rect">
            <a:avLst/>
          </a:prstGeom>
          <a:solidFill>
            <a:schemeClr val="bg1"/>
          </a:solidFill>
          <a:ln w="12700">
            <a:solidFill>
              <a:schemeClr val="tx1"/>
            </a:solidFill>
          </a:ln>
        </p:spPr>
        <p:txBody>
          <a:bodyPr wrap="square">
            <a:spAutoFit/>
          </a:bodyPr>
          <a:lstStyle/>
          <a:p>
            <a:pPr>
              <a:tabLst>
                <a:tab pos="8510588" algn="r"/>
              </a:tabLst>
            </a:pPr>
            <a:r>
              <a:rPr lang="en-US" dirty="0"/>
              <a:t>RULE: </a:t>
            </a:r>
            <a:r>
              <a:rPr lang="en-US" b="1" dirty="0"/>
              <a:t>An isolated </a:t>
            </a:r>
            <a:r>
              <a:rPr lang="en-US" b="1" dirty="0" err="1"/>
              <a:t>weqatal</a:t>
            </a:r>
            <a:r>
              <a:rPr lang="en-US" b="1" dirty="0"/>
              <a:t> </a:t>
            </a:r>
            <a:r>
              <a:rPr lang="en-US" b="1" i="1" dirty="0"/>
              <a:t>that stands in for a </a:t>
            </a:r>
            <a:r>
              <a:rPr lang="en-US" b="1" i="1" dirty="0" err="1"/>
              <a:t>wayyiqtol</a:t>
            </a:r>
            <a:r>
              <a:rPr lang="en-US" b="1" i="1" dirty="0"/>
              <a:t> within a </a:t>
            </a:r>
            <a:r>
              <a:rPr lang="en-US" b="1" i="1" dirty="0" err="1"/>
              <a:t>wayyiqtol</a:t>
            </a:r>
            <a:r>
              <a:rPr lang="en-US" b="1" i="1" dirty="0"/>
              <a:t> string marks a climactic or pivotal event in a narrative</a:t>
            </a:r>
            <a:r>
              <a:rPr lang="en-US" b="1" i="1" dirty="0" smtClean="0"/>
              <a:t>.</a:t>
            </a:r>
            <a:r>
              <a:rPr lang="en-US" b="1" dirty="0"/>
              <a:t>	</a:t>
            </a:r>
            <a:r>
              <a:rPr lang="en-US" b="1" dirty="0" smtClean="0"/>
              <a:t>(</a:t>
            </a:r>
            <a:r>
              <a:rPr lang="en-US" b="1" dirty="0" err="1" smtClean="0"/>
              <a:t>Rocine</a:t>
            </a:r>
            <a:r>
              <a:rPr lang="en-US" b="1" dirty="0" smtClean="0"/>
              <a:t> p. 322)</a:t>
            </a:r>
            <a:endParaRPr lang="en-US" b="1" dirty="0"/>
          </a:p>
        </p:txBody>
      </p:sp>
      <p:sp>
        <p:nvSpPr>
          <p:cNvPr id="31" name="Rectangle 30"/>
          <p:cNvSpPr/>
          <p:nvPr/>
        </p:nvSpPr>
        <p:spPr>
          <a:xfrm>
            <a:off x="152400" y="5581471"/>
            <a:ext cx="7391400" cy="1200329"/>
          </a:xfrm>
          <a:prstGeom prst="rect">
            <a:avLst/>
          </a:prstGeom>
          <a:solidFill>
            <a:schemeClr val="bg1"/>
          </a:solidFill>
          <a:ln w="12700">
            <a:solidFill>
              <a:schemeClr val="tx1"/>
            </a:solidFill>
          </a:ln>
        </p:spPr>
        <p:txBody>
          <a:bodyPr wrap="square">
            <a:spAutoFit/>
          </a:bodyPr>
          <a:lstStyle/>
          <a:p>
            <a:pPr>
              <a:tabLst>
                <a:tab pos="8510588" algn="r"/>
              </a:tabLst>
            </a:pPr>
            <a:r>
              <a:rPr lang="en-US" dirty="0" smtClean="0"/>
              <a:t>The </a:t>
            </a:r>
            <a:r>
              <a:rPr lang="en-US" dirty="0"/>
              <a:t>point is for this reading that the lords of the Philistines had not earlier come up to bind Samson. But Delilah had control of Samson for sure this time, so she was calling in the “big guns.” The Hebrew writer marks the lords’ coming up as a pivotal event in Samson’s life, and so it is.</a:t>
            </a:r>
            <a:endParaRPr lang="en-US" b="1" dirty="0"/>
          </a:p>
        </p:txBody>
      </p:sp>
      <p:sp>
        <p:nvSpPr>
          <p:cNvPr id="32" name="Rectangle 31"/>
          <p:cNvSpPr/>
          <p:nvPr/>
        </p:nvSpPr>
        <p:spPr>
          <a:xfrm>
            <a:off x="7910906" y="6581001"/>
            <a:ext cx="1233094" cy="276999"/>
          </a:xfrm>
          <a:prstGeom prst="rect">
            <a:avLst/>
          </a:prstGeom>
          <a:noFill/>
        </p:spPr>
        <p:txBody>
          <a:bodyPr wrap="none">
            <a:spAutoFit/>
          </a:bodyPr>
          <a:lstStyle/>
          <a:p>
            <a:pPr algn="r"/>
            <a:r>
              <a:rPr lang="en-US" sz="1200" dirty="0" err="1" smtClean="0"/>
              <a:t>Rocine</a:t>
            </a:r>
            <a:r>
              <a:rPr lang="en-US" sz="1200" dirty="0" smtClean="0"/>
              <a:t> p. 321-22</a:t>
            </a:r>
            <a:endParaRPr lang="en-US" sz="1200" dirty="0"/>
          </a:p>
        </p:txBody>
      </p:sp>
    </p:spTree>
    <p:extLst>
      <p:ext uri="{BB962C8B-B14F-4D97-AF65-F5344CB8AC3E}">
        <p14:creationId xmlns:p14="http://schemas.microsoft.com/office/powerpoint/2010/main" val="3825457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4962"/>
          </a:xfrm>
        </p:spPr>
        <p:txBody>
          <a:bodyPr>
            <a:normAutofit/>
          </a:bodyPr>
          <a:lstStyle/>
          <a:p>
            <a:pPr algn="r"/>
            <a:r>
              <a:rPr lang="en-US" sz="1400" dirty="0" smtClean="0"/>
              <a:t>1 Samuel 17:38-39</a:t>
            </a:r>
            <a:endParaRPr lang="en-US" sz="1400" dirty="0"/>
          </a:p>
        </p:txBody>
      </p:sp>
      <p:sp>
        <p:nvSpPr>
          <p:cNvPr id="3" name="Content Placeholder 2"/>
          <p:cNvSpPr>
            <a:spLocks noGrp="1"/>
          </p:cNvSpPr>
          <p:nvPr>
            <p:ph idx="1"/>
          </p:nvPr>
        </p:nvSpPr>
        <p:spPr>
          <a:xfrm>
            <a:off x="76200" y="381000"/>
            <a:ext cx="8915400" cy="6324600"/>
          </a:xfrm>
        </p:spPr>
        <p:txBody>
          <a:bodyPr>
            <a:normAutofit/>
          </a:bodyPr>
          <a:lstStyle/>
          <a:p>
            <a:pPr marL="0" indent="0" algn="r" defTabSz="457200" rtl="1">
              <a:buNone/>
            </a:pPr>
            <a:r>
              <a:rPr lang="he-IL" sz="2800" dirty="0">
                <a:solidFill>
                  <a:srgbClr val="0000FF"/>
                </a:solidFill>
                <a:latin typeface="SBL Hebrew" pitchFamily="2" charset="-79"/>
                <a:cs typeface="SBL Hebrew" pitchFamily="2" charset="-79"/>
              </a:rPr>
              <a:t>וַיַּלְבֵּ֨שׁ </a:t>
            </a:r>
            <a:r>
              <a:rPr lang="he-IL" sz="2800" dirty="0">
                <a:latin typeface="SBL Hebrew" pitchFamily="2" charset="-79"/>
                <a:cs typeface="SBL Hebrew" pitchFamily="2" charset="-79"/>
              </a:rPr>
              <a:t>שָׁא֤וּל אֶת־דָּוִד֙ מַדָּ֔יו </a:t>
            </a:r>
            <a:endParaRPr lang="he-IL" sz="2800" dirty="0" smtClean="0">
              <a:latin typeface="SBL Hebrew" pitchFamily="2" charset="-79"/>
              <a:cs typeface="SBL Hebrew" pitchFamily="2" charset="-79"/>
            </a:endParaRPr>
          </a:p>
          <a:p>
            <a:pPr marL="0" indent="0" algn="r" defTabSz="457200" rtl="1">
              <a:buNone/>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וְ</a:t>
            </a:r>
            <a:r>
              <a:rPr lang="he-IL" sz="2800" dirty="0" smtClean="0">
                <a:solidFill>
                  <a:srgbClr val="FF0000"/>
                </a:solidFill>
                <a:latin typeface="SBL Hebrew" pitchFamily="2" charset="-79"/>
                <a:cs typeface="SBL Hebrew" pitchFamily="2" charset="-79"/>
              </a:rPr>
              <a:t>נָתַ֛ן</a:t>
            </a:r>
            <a:r>
              <a:rPr lang="he-IL" sz="2800" dirty="0" smtClean="0">
                <a:latin typeface="SBL Hebrew" pitchFamily="2" charset="-79"/>
                <a:cs typeface="SBL Hebrew" pitchFamily="2" charset="-79"/>
              </a:rPr>
              <a:t> </a:t>
            </a:r>
            <a:r>
              <a:rPr lang="he-IL" sz="2800" dirty="0">
                <a:solidFill>
                  <a:srgbClr val="008000"/>
                </a:solidFill>
                <a:latin typeface="SBL Hebrew" pitchFamily="2" charset="-79"/>
                <a:cs typeface="SBL Hebrew" pitchFamily="2" charset="-79"/>
              </a:rPr>
              <a:t>ק֥וֹבַע</a:t>
            </a:r>
            <a:r>
              <a:rPr lang="he-IL" sz="2800" dirty="0">
                <a:latin typeface="SBL Hebrew" pitchFamily="2" charset="-79"/>
                <a:cs typeface="SBL Hebrew" pitchFamily="2" charset="-79"/>
              </a:rPr>
              <a:t> נְחֹ֖שֶׁת עַל־רֹאשׁ֑וֹ </a:t>
            </a:r>
            <a:endParaRPr lang="he-IL" sz="2800" dirty="0" smtClean="0">
              <a:latin typeface="SBL Hebrew" pitchFamily="2" charset="-79"/>
              <a:cs typeface="SBL Hebrew" pitchFamily="2" charset="-79"/>
            </a:endParaRPr>
          </a:p>
          <a:p>
            <a:pPr marL="0" indent="0" algn="r" defTabSz="457200" rtl="1">
              <a:buNone/>
            </a:pPr>
            <a:r>
              <a:rPr lang="he-IL" sz="2800" dirty="0" smtClean="0">
                <a:solidFill>
                  <a:srgbClr val="0000FF"/>
                </a:solidFill>
                <a:latin typeface="SBL Hebrew" pitchFamily="2" charset="-79"/>
                <a:cs typeface="SBL Hebrew" pitchFamily="2" charset="-79"/>
              </a:rPr>
              <a:t>וַיַּלְבֵּ֥שׁ </a:t>
            </a:r>
            <a:r>
              <a:rPr lang="he-IL" sz="2800" dirty="0">
                <a:latin typeface="SBL Hebrew" pitchFamily="2" charset="-79"/>
                <a:cs typeface="SBL Hebrew" pitchFamily="2" charset="-79"/>
              </a:rPr>
              <a:t>אֹת֖וֹ שִׁרְיֽוֹן׃ </a:t>
            </a:r>
            <a:endParaRPr lang="he-IL" sz="2800" dirty="0" smtClean="0">
              <a:latin typeface="SBL Hebrew" pitchFamily="2" charset="-79"/>
              <a:cs typeface="SBL Hebrew" pitchFamily="2" charset="-79"/>
            </a:endParaRPr>
          </a:p>
          <a:p>
            <a:pPr marL="0" indent="0" algn="r" defTabSz="457200" rtl="1">
              <a:buNone/>
            </a:pPr>
            <a:endParaRPr lang="he-IL" sz="2800" dirty="0">
              <a:latin typeface="SBL Hebrew" pitchFamily="2" charset="-79"/>
              <a:cs typeface="SBL Hebrew" pitchFamily="2" charset="-79"/>
            </a:endParaRPr>
          </a:p>
          <a:p>
            <a:pPr marL="0" indent="0" algn="r" defTabSz="457200" rtl="1">
              <a:buNone/>
            </a:pPr>
            <a:r>
              <a:rPr lang="he-IL" sz="2800" dirty="0">
                <a:solidFill>
                  <a:srgbClr val="0000FF"/>
                </a:solidFill>
                <a:latin typeface="SBL Hebrew" pitchFamily="2" charset="-79"/>
                <a:cs typeface="SBL Hebrew" pitchFamily="2" charset="-79"/>
              </a:rPr>
              <a:t>וַיַּחְגֹּ֣ר</a:t>
            </a:r>
            <a:r>
              <a:rPr lang="he-IL" sz="2800" dirty="0">
                <a:latin typeface="SBL Hebrew" pitchFamily="2" charset="-79"/>
                <a:cs typeface="SBL Hebrew" pitchFamily="2" charset="-79"/>
              </a:rPr>
              <a:t> דָּוִ֣ד אֶת־חַ֠רְבּוֹ מֵעַ֨ל לְמַדָּ֜יו </a:t>
            </a:r>
            <a:endParaRPr lang="he-IL" sz="2800" dirty="0" smtClean="0">
              <a:latin typeface="SBL Hebrew" pitchFamily="2" charset="-79"/>
              <a:cs typeface="SBL Hebrew" pitchFamily="2" charset="-79"/>
            </a:endParaRPr>
          </a:p>
          <a:p>
            <a:pPr marL="0" indent="0" algn="r" defTabSz="457200" rtl="1">
              <a:buNone/>
            </a:pPr>
            <a:r>
              <a:rPr lang="he-IL" sz="2800" dirty="0">
                <a:solidFill>
                  <a:srgbClr val="0000FF"/>
                </a:solidFill>
                <a:latin typeface="SBL Hebrew" pitchFamily="2" charset="-79"/>
                <a:cs typeface="SBL Hebrew" pitchFamily="2" charset="-79"/>
              </a:rPr>
              <a:t>וַיֹּ֣אֶל</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לָלֶכֶת֮ כִּ֣י לֹֽא־נִסָּה֒ </a:t>
            </a:r>
            <a:endParaRPr lang="he-IL" sz="2800" dirty="0" smtClean="0">
              <a:latin typeface="SBL Hebrew" pitchFamily="2" charset="-79"/>
              <a:cs typeface="SBL Hebrew" pitchFamily="2" charset="-79"/>
            </a:endParaRPr>
          </a:p>
          <a:p>
            <a:pPr marL="0" indent="0" algn="r" defTabSz="457200" rtl="1">
              <a:buNone/>
            </a:pPr>
            <a:r>
              <a:rPr lang="he-IL" sz="2800" dirty="0">
                <a:solidFill>
                  <a:srgbClr val="0000FF"/>
                </a:solidFill>
                <a:latin typeface="SBL Hebrew" pitchFamily="2" charset="-79"/>
                <a:cs typeface="SBL Hebrew" pitchFamily="2" charset="-79"/>
              </a:rPr>
              <a:t>וַיֹּ֨אמֶר</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דָּוִ֜ד אֶל־שָׁא֗וּל </a:t>
            </a:r>
            <a:endParaRPr lang="he-IL" sz="2800" dirty="0" smtClean="0">
              <a:latin typeface="SBL Hebrew" pitchFamily="2" charset="-79"/>
              <a:cs typeface="SBL Hebrew" pitchFamily="2" charset="-79"/>
            </a:endParaRPr>
          </a:p>
          <a:p>
            <a:pPr marL="0" indent="0" algn="r" defTabSz="457200" rtl="1">
              <a:buNone/>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לֹ֥א </a:t>
            </a:r>
            <a:r>
              <a:rPr lang="he-IL" sz="2800" dirty="0">
                <a:latin typeface="SBL Hebrew" pitchFamily="2" charset="-79"/>
                <a:cs typeface="SBL Hebrew" pitchFamily="2" charset="-79"/>
              </a:rPr>
              <a:t>אוּכַ֛ל לָלֶ֥כֶת בָּאֵ֖לֶּה כִּ֣י לֹ֣א נִסִּ֑יתִי </a:t>
            </a:r>
            <a:endParaRPr lang="he-IL" sz="2800" dirty="0" smtClean="0">
              <a:latin typeface="SBL Hebrew" pitchFamily="2" charset="-79"/>
              <a:cs typeface="SBL Hebrew" pitchFamily="2" charset="-79"/>
            </a:endParaRPr>
          </a:p>
          <a:p>
            <a:pPr marL="0" indent="0" algn="r" defTabSz="457200" rtl="1">
              <a:buNone/>
            </a:pPr>
            <a:r>
              <a:rPr lang="he-IL" sz="2800" dirty="0">
                <a:solidFill>
                  <a:srgbClr val="0000FF"/>
                </a:solidFill>
                <a:latin typeface="SBL Hebrew" pitchFamily="2" charset="-79"/>
                <a:cs typeface="SBL Hebrew" pitchFamily="2" charset="-79"/>
              </a:rPr>
              <a:t>וַיְסִרֵ֥ם</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דָּוִ֖ד מֵעָלָֽיו׃ </a:t>
            </a:r>
            <a:endParaRPr lang="en-US" sz="2800" dirty="0" smtClean="0">
              <a:latin typeface="SBL Hebrew" pitchFamily="2" charset="-79"/>
              <a:cs typeface="SBL Hebrew" pitchFamily="2" charset="-79"/>
            </a:endParaRPr>
          </a:p>
        </p:txBody>
      </p:sp>
      <p:sp>
        <p:nvSpPr>
          <p:cNvPr id="4" name="TextBox 3"/>
          <p:cNvSpPr txBox="1"/>
          <p:nvPr/>
        </p:nvSpPr>
        <p:spPr>
          <a:xfrm>
            <a:off x="76200" y="381000"/>
            <a:ext cx="4800600" cy="2400657"/>
          </a:xfrm>
          <a:prstGeom prst="rect">
            <a:avLst/>
          </a:prstGeom>
          <a:noFill/>
          <a:ln>
            <a:solidFill>
              <a:schemeClr val="tx1"/>
            </a:solidFill>
          </a:ln>
        </p:spPr>
        <p:txBody>
          <a:bodyPr wrap="square" rtlCol="0">
            <a:spAutoFit/>
          </a:bodyPr>
          <a:lstStyle/>
          <a:p>
            <a:r>
              <a:rPr lang="en-US" dirty="0" smtClean="0"/>
              <a:t>We-Qatal marking climactic or pivotal event</a:t>
            </a:r>
          </a:p>
          <a:p>
            <a:r>
              <a:rPr lang="en-US" dirty="0" smtClean="0"/>
              <a:t>(see </a:t>
            </a:r>
            <a:r>
              <a:rPr lang="en-US" dirty="0" err="1" smtClean="0"/>
              <a:t>Rocine</a:t>
            </a:r>
            <a:r>
              <a:rPr lang="en-US" dirty="0" smtClean="0"/>
              <a:t> 37, p. 212ff). </a:t>
            </a:r>
          </a:p>
          <a:p>
            <a:endParaRPr lang="en-US" dirty="0"/>
          </a:p>
          <a:p>
            <a:r>
              <a:rPr lang="en-US" sz="1600" dirty="0" smtClean="0"/>
              <a:t>“What </a:t>
            </a:r>
            <a:r>
              <a:rPr lang="en-US" sz="1600" dirty="0"/>
              <a:t>is it that makes Saul’s giving his </a:t>
            </a:r>
            <a:r>
              <a:rPr lang="he-IL" sz="1600" b="1" dirty="0" smtClean="0">
                <a:solidFill>
                  <a:srgbClr val="008000"/>
                </a:solidFill>
                <a:latin typeface="SBL Hebrew" panose="02000000000000000000" pitchFamily="2" charset="-79"/>
                <a:cs typeface="SBL Hebrew" panose="02000000000000000000" pitchFamily="2" charset="-79"/>
              </a:rPr>
              <a:t>קוֹבַע</a:t>
            </a:r>
            <a:r>
              <a:rPr lang="en-US" sz="1600" dirty="0" smtClean="0">
                <a:solidFill>
                  <a:srgbClr val="008000"/>
                </a:solidFill>
                <a:latin typeface="SBL Hebrew" panose="02000000000000000000" pitchFamily="2" charset="-79"/>
                <a:cs typeface="SBL Hebrew" panose="02000000000000000000" pitchFamily="2" charset="-79"/>
              </a:rPr>
              <a:t> </a:t>
            </a:r>
            <a:r>
              <a:rPr lang="en-US" sz="1600" i="1" dirty="0" smtClean="0"/>
              <a:t>a </a:t>
            </a:r>
            <a:r>
              <a:rPr lang="en-US" sz="1600" i="1" dirty="0"/>
              <a:t>helmet</a:t>
            </a:r>
            <a:r>
              <a:rPr lang="en-US" sz="1600" dirty="0"/>
              <a:t>, a climactic or pivotal event? Ought not Saul be Israel’s champion and thereby solidify his position as king? Instead, it is like he is crowning David. Saul’s giving of his helmet may well foreshadow the giving of his crown</a:t>
            </a:r>
            <a:r>
              <a:rPr lang="en-US" sz="1600" dirty="0" smtClean="0"/>
              <a:t>.” (</a:t>
            </a:r>
            <a:r>
              <a:rPr lang="en-US" sz="1600" dirty="0" err="1" smtClean="0"/>
              <a:t>Rocine</a:t>
            </a:r>
            <a:r>
              <a:rPr lang="en-US" sz="1600" dirty="0" smtClean="0"/>
              <a:t> p 349)</a:t>
            </a:r>
          </a:p>
        </p:txBody>
      </p:sp>
      <p:sp>
        <p:nvSpPr>
          <p:cNvPr id="5" name="Rectangle 4"/>
          <p:cNvSpPr/>
          <p:nvPr/>
        </p:nvSpPr>
        <p:spPr>
          <a:xfrm>
            <a:off x="8114487" y="6581001"/>
            <a:ext cx="1029513" cy="276999"/>
          </a:xfrm>
          <a:prstGeom prst="rect">
            <a:avLst/>
          </a:prstGeom>
          <a:noFill/>
        </p:spPr>
        <p:txBody>
          <a:bodyPr wrap="none">
            <a:spAutoFit/>
          </a:bodyPr>
          <a:lstStyle/>
          <a:p>
            <a:pPr algn="r"/>
            <a:r>
              <a:rPr lang="en-US" sz="1200" dirty="0" err="1" smtClean="0"/>
              <a:t>Rocine</a:t>
            </a:r>
            <a:r>
              <a:rPr lang="en-US" sz="1200" dirty="0" smtClean="0"/>
              <a:t> p. 349</a:t>
            </a:r>
            <a:endParaRPr lang="en-US" sz="1200" dirty="0"/>
          </a:p>
        </p:txBody>
      </p:sp>
    </p:spTree>
    <p:extLst>
      <p:ext uri="{BB962C8B-B14F-4D97-AF65-F5344CB8AC3E}">
        <p14:creationId xmlns:p14="http://schemas.microsoft.com/office/powerpoint/2010/main" val="4254112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4962"/>
          </a:xfrm>
        </p:spPr>
        <p:txBody>
          <a:bodyPr>
            <a:normAutofit/>
          </a:bodyPr>
          <a:lstStyle/>
          <a:p>
            <a:pPr algn="r"/>
            <a:r>
              <a:rPr lang="en-US" sz="1400" dirty="0" smtClean="0"/>
              <a:t>Genesis 37:3-4</a:t>
            </a:r>
            <a:endParaRPr lang="en-US" sz="1400" dirty="0"/>
          </a:p>
        </p:txBody>
      </p:sp>
      <p:sp>
        <p:nvSpPr>
          <p:cNvPr id="3" name="Content Placeholder 2"/>
          <p:cNvSpPr>
            <a:spLocks noGrp="1"/>
          </p:cNvSpPr>
          <p:nvPr>
            <p:ph idx="1"/>
          </p:nvPr>
        </p:nvSpPr>
        <p:spPr>
          <a:xfrm>
            <a:off x="76200" y="381000"/>
            <a:ext cx="8915400" cy="6324600"/>
          </a:xfrm>
        </p:spPr>
        <p:txBody>
          <a:bodyPr>
            <a:normAutofit/>
          </a:bodyPr>
          <a:lstStyle/>
          <a:p>
            <a:pPr marL="0" indent="0" algn="r" defTabSz="457200" rtl="1">
              <a:buNone/>
            </a:pPr>
            <a:r>
              <a:rPr lang="he-IL" sz="2800" dirty="0" smtClean="0">
                <a:latin typeface="SBL Hebrew" pitchFamily="2" charset="-79"/>
                <a:cs typeface="SBL Hebrew" pitchFamily="2" charset="-79"/>
              </a:rPr>
              <a:t>וְיִשְׂרָאֵ֗ל </a:t>
            </a:r>
            <a:r>
              <a:rPr lang="he-IL" sz="2800" dirty="0">
                <a:solidFill>
                  <a:srgbClr val="FF0000"/>
                </a:solidFill>
                <a:latin typeface="SBL Hebrew" pitchFamily="2" charset="-79"/>
                <a:cs typeface="SBL Hebrew" pitchFamily="2" charset="-79"/>
              </a:rPr>
              <a:t>אָהַ֤ב</a:t>
            </a:r>
            <a:r>
              <a:rPr lang="he-IL" sz="2800" dirty="0">
                <a:latin typeface="SBL Hebrew" pitchFamily="2" charset="-79"/>
                <a:cs typeface="SBL Hebrew" pitchFamily="2" charset="-79"/>
              </a:rPr>
              <a:t> אֶת־יוֹסֵף֙ מִכָּל־בָּנָ֔יו כִּֽי־בֶן־זְקֻנִ֥ים ה֖וּא ל֑וֹ </a:t>
            </a:r>
            <a:endParaRPr lang="en-US" sz="2800" dirty="0" smtClean="0">
              <a:latin typeface="SBL Hebrew" pitchFamily="2" charset="-79"/>
              <a:cs typeface="SBL Hebrew" pitchFamily="2" charset="-79"/>
            </a:endParaRPr>
          </a:p>
          <a:p>
            <a:pPr marL="0" indent="0" algn="r" defTabSz="457200" rtl="1">
              <a:buNone/>
            </a:pPr>
            <a:r>
              <a:rPr lang="he-IL" sz="2800" dirty="0" smtClean="0">
                <a:latin typeface="SBL Hebrew" pitchFamily="2" charset="-79"/>
                <a:cs typeface="SBL Hebrew" pitchFamily="2" charset="-79"/>
              </a:rPr>
              <a:t>וְ</a:t>
            </a:r>
            <a:r>
              <a:rPr lang="he-IL" sz="2800" dirty="0" smtClean="0">
                <a:solidFill>
                  <a:srgbClr val="FF0000"/>
                </a:solidFill>
                <a:latin typeface="SBL Hebrew" pitchFamily="2" charset="-79"/>
                <a:cs typeface="SBL Hebrew" pitchFamily="2" charset="-79"/>
              </a:rPr>
              <a:t>עָ֥שָׂה</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ל֖וֹ כְּתֹ֥נֶת פַּסִּֽים׃ </a:t>
            </a:r>
            <a:endParaRPr lang="en-US" sz="2800" dirty="0" smtClean="0">
              <a:latin typeface="SBL Hebrew" pitchFamily="2" charset="-79"/>
              <a:cs typeface="SBL Hebrew" pitchFamily="2" charset="-79"/>
            </a:endParaRPr>
          </a:p>
          <a:p>
            <a:pPr marL="0" indent="0" algn="r" defTabSz="457200" rtl="1">
              <a:buNone/>
            </a:pPr>
            <a:r>
              <a:rPr lang="he-IL" sz="2800" dirty="0" smtClean="0">
                <a:solidFill>
                  <a:srgbClr val="0000FF"/>
                </a:solidFill>
                <a:latin typeface="SBL Hebrew" pitchFamily="2" charset="-79"/>
                <a:cs typeface="SBL Hebrew" pitchFamily="2" charset="-79"/>
              </a:rPr>
              <a:t>וַיִּרְא֣וּ</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אֶחָ֗יו כִּֽי־אֹת֞וֹ </a:t>
            </a:r>
            <a:r>
              <a:rPr lang="he-IL" sz="2800" dirty="0">
                <a:solidFill>
                  <a:srgbClr val="FF0000"/>
                </a:solidFill>
                <a:latin typeface="SBL Hebrew" pitchFamily="2" charset="-79"/>
                <a:cs typeface="SBL Hebrew" pitchFamily="2" charset="-79"/>
              </a:rPr>
              <a:t>אָהַ֤ב</a:t>
            </a:r>
            <a:r>
              <a:rPr lang="he-IL" sz="2800" dirty="0">
                <a:latin typeface="SBL Hebrew" pitchFamily="2" charset="-79"/>
                <a:cs typeface="SBL Hebrew" pitchFamily="2" charset="-79"/>
              </a:rPr>
              <a:t> אֲבִיהֶם֙ מִכָּל־אֶחָ֔יו </a:t>
            </a:r>
            <a:endParaRPr lang="en-US" sz="2800" dirty="0" smtClean="0">
              <a:latin typeface="SBL Hebrew" pitchFamily="2" charset="-79"/>
              <a:cs typeface="SBL Hebrew" pitchFamily="2" charset="-79"/>
            </a:endParaRPr>
          </a:p>
          <a:p>
            <a:pPr marL="0" indent="0" algn="r" defTabSz="457200" rtl="1">
              <a:buNone/>
            </a:pPr>
            <a:r>
              <a:rPr lang="he-IL" sz="2800" dirty="0" smtClean="0">
                <a:solidFill>
                  <a:srgbClr val="0000FF"/>
                </a:solidFill>
                <a:latin typeface="SBL Hebrew" pitchFamily="2" charset="-79"/>
                <a:cs typeface="SBL Hebrew" pitchFamily="2" charset="-79"/>
              </a:rPr>
              <a:t>וַֽיִּשְׂנְא֖וּ</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אֹת֑וֹ </a:t>
            </a:r>
            <a:endParaRPr lang="en-US" sz="2800" dirty="0" smtClean="0">
              <a:latin typeface="SBL Hebrew" pitchFamily="2" charset="-79"/>
              <a:cs typeface="SBL Hebrew" pitchFamily="2" charset="-79"/>
            </a:endParaRPr>
          </a:p>
          <a:p>
            <a:pPr marL="0" indent="0" algn="r" defTabSz="457200" rtl="1">
              <a:buNone/>
            </a:pPr>
            <a:r>
              <a:rPr lang="he-IL" sz="2800" dirty="0" smtClean="0">
                <a:latin typeface="SBL Hebrew" pitchFamily="2" charset="-79"/>
                <a:cs typeface="SBL Hebrew" pitchFamily="2" charset="-79"/>
              </a:rPr>
              <a:t>וְלֹ֥א </a:t>
            </a:r>
            <a:r>
              <a:rPr lang="he-IL" sz="2800" dirty="0">
                <a:solidFill>
                  <a:srgbClr val="FF0000"/>
                </a:solidFill>
                <a:latin typeface="SBL Hebrew" pitchFamily="2" charset="-79"/>
                <a:cs typeface="SBL Hebrew" pitchFamily="2" charset="-79"/>
              </a:rPr>
              <a:t>יָכְל֖וּ</a:t>
            </a:r>
            <a:r>
              <a:rPr lang="he-IL" sz="2800" dirty="0">
                <a:latin typeface="SBL Hebrew" pitchFamily="2" charset="-79"/>
                <a:cs typeface="SBL Hebrew" pitchFamily="2" charset="-79"/>
              </a:rPr>
              <a:t> דַּבְּר֥וֹ לְשָׁלֹֽם׃</a:t>
            </a:r>
            <a:endParaRPr lang="en-US" sz="2800" dirty="0" smtClean="0">
              <a:latin typeface="SBL Hebrew" pitchFamily="2" charset="-79"/>
              <a:cs typeface="SBL Hebrew" pitchFamily="2" charset="-79"/>
            </a:endParaRPr>
          </a:p>
        </p:txBody>
      </p:sp>
      <p:sp>
        <p:nvSpPr>
          <p:cNvPr id="4" name="TextBox 3"/>
          <p:cNvSpPr txBox="1"/>
          <p:nvPr/>
        </p:nvSpPr>
        <p:spPr>
          <a:xfrm>
            <a:off x="76200" y="2819400"/>
            <a:ext cx="5486400" cy="2400657"/>
          </a:xfrm>
          <a:prstGeom prst="rect">
            <a:avLst/>
          </a:prstGeom>
          <a:noFill/>
          <a:ln>
            <a:solidFill>
              <a:schemeClr val="tx1"/>
            </a:solidFill>
          </a:ln>
        </p:spPr>
        <p:txBody>
          <a:bodyPr wrap="square" rtlCol="0">
            <a:spAutoFit/>
          </a:bodyPr>
          <a:lstStyle/>
          <a:p>
            <a:r>
              <a:rPr lang="en-US" dirty="0" smtClean="0"/>
              <a:t>We-Qatal marking climactic or pivotal event</a:t>
            </a:r>
          </a:p>
          <a:p>
            <a:r>
              <a:rPr lang="en-US" dirty="0" smtClean="0"/>
              <a:t>(see </a:t>
            </a:r>
            <a:r>
              <a:rPr lang="en-US" dirty="0" err="1" smtClean="0"/>
              <a:t>Rocine</a:t>
            </a:r>
            <a:r>
              <a:rPr lang="en-US" dirty="0" smtClean="0"/>
              <a:t> 37, p. 212ff). </a:t>
            </a:r>
          </a:p>
          <a:p>
            <a:endParaRPr lang="en-US" dirty="0"/>
          </a:p>
          <a:p>
            <a:r>
              <a:rPr lang="en-US" sz="1600" dirty="0"/>
              <a:t>“Notice for their scene-setting value, the </a:t>
            </a:r>
            <a:r>
              <a:rPr lang="en-US" sz="1600" dirty="0" smtClean="0"/>
              <a:t>two [</a:t>
            </a:r>
            <a:r>
              <a:rPr lang="en-US" sz="1600" i="1" dirty="0" smtClean="0"/>
              <a:t>sic</a:t>
            </a:r>
            <a:r>
              <a:rPr lang="en-US" sz="1600" dirty="0" smtClean="0"/>
              <a:t>] </a:t>
            </a:r>
            <a:r>
              <a:rPr lang="en-US" sz="1600" dirty="0"/>
              <a:t>X-</a:t>
            </a:r>
            <a:r>
              <a:rPr lang="en-US" sz="1600" dirty="0" err="1"/>
              <a:t>qatals</a:t>
            </a:r>
            <a:r>
              <a:rPr lang="en-US" sz="1600" dirty="0"/>
              <a:t>, the isolated </a:t>
            </a:r>
            <a:r>
              <a:rPr lang="en-US" sz="1600" dirty="0" err="1"/>
              <a:t>weqatal</a:t>
            </a:r>
            <a:r>
              <a:rPr lang="en-US" sz="1600" dirty="0"/>
              <a:t> marking a pivotal event, and elaboration of the emerging </a:t>
            </a:r>
            <a:r>
              <a:rPr lang="he-IL" sz="1600" dirty="0">
                <a:latin typeface="SBL Hebrew" panose="02000000000000000000" pitchFamily="2" charset="-79"/>
                <a:cs typeface="SBL Hebrew" panose="02000000000000000000" pitchFamily="2" charset="-79"/>
              </a:rPr>
              <a:t>וַיִּשִׂנִאוּ אֹתוֹ </a:t>
            </a:r>
            <a:r>
              <a:rPr lang="en-US" sz="1600" dirty="0" smtClean="0">
                <a:latin typeface="SBL Hebrew" panose="02000000000000000000" pitchFamily="2" charset="-79"/>
                <a:cs typeface="SBL Hebrew" panose="02000000000000000000" pitchFamily="2" charset="-79"/>
              </a:rPr>
              <a:t> </a:t>
            </a:r>
            <a:r>
              <a:rPr lang="en-US" sz="1600" dirty="0" smtClean="0"/>
              <a:t>with </a:t>
            </a:r>
            <a:r>
              <a:rPr lang="en-US" sz="1600" dirty="0"/>
              <a:t>the </a:t>
            </a:r>
            <a:r>
              <a:rPr lang="en-US" sz="1600" dirty="0" err="1"/>
              <a:t>irrealis</a:t>
            </a:r>
            <a:r>
              <a:rPr lang="en-US" sz="1600" dirty="0"/>
              <a:t> clause </a:t>
            </a:r>
            <a:r>
              <a:rPr lang="he-IL" sz="1600" dirty="0">
                <a:latin typeface="SBL Hebrew" panose="02000000000000000000" pitchFamily="2" charset="-79"/>
                <a:cs typeface="SBL Hebrew" panose="02000000000000000000" pitchFamily="2" charset="-79"/>
              </a:rPr>
              <a:t>וְלֹא יָכְלוּ דַּבְּרוֹ לְשָׁלֹם</a:t>
            </a:r>
            <a:r>
              <a:rPr lang="en-US" sz="1600" dirty="0" smtClean="0"/>
              <a:t>” (</a:t>
            </a:r>
            <a:r>
              <a:rPr lang="en-US" sz="1600" dirty="0" err="1" smtClean="0"/>
              <a:t>Rocine</a:t>
            </a:r>
            <a:r>
              <a:rPr lang="en-US" sz="1600" dirty="0" smtClean="0"/>
              <a:t> p 380)</a:t>
            </a:r>
          </a:p>
          <a:p>
            <a:endParaRPr lang="en-US" sz="1600" dirty="0"/>
          </a:p>
          <a:p>
            <a:r>
              <a:rPr lang="en-US" sz="1600" dirty="0" smtClean="0"/>
              <a:t>The pivotal event is the giving of the coat of “many </a:t>
            </a:r>
            <a:r>
              <a:rPr lang="en-US" sz="1600" dirty="0" err="1" smtClean="0"/>
              <a:t>colours</a:t>
            </a:r>
            <a:r>
              <a:rPr lang="en-US" sz="1600" dirty="0" smtClean="0"/>
              <a:t>”.</a:t>
            </a:r>
          </a:p>
        </p:txBody>
      </p:sp>
      <p:sp>
        <p:nvSpPr>
          <p:cNvPr id="5" name="Rectangle 4"/>
          <p:cNvSpPr/>
          <p:nvPr/>
        </p:nvSpPr>
        <p:spPr>
          <a:xfrm>
            <a:off x="8114487" y="6581001"/>
            <a:ext cx="1029513" cy="276999"/>
          </a:xfrm>
          <a:prstGeom prst="rect">
            <a:avLst/>
          </a:prstGeom>
          <a:noFill/>
        </p:spPr>
        <p:txBody>
          <a:bodyPr wrap="none">
            <a:spAutoFit/>
          </a:bodyPr>
          <a:lstStyle/>
          <a:p>
            <a:pPr algn="r"/>
            <a:r>
              <a:rPr lang="en-US" sz="1200" dirty="0" err="1" smtClean="0"/>
              <a:t>Rocine</a:t>
            </a:r>
            <a:r>
              <a:rPr lang="en-US" sz="1200" dirty="0" smtClean="0"/>
              <a:t> p. 380</a:t>
            </a:r>
            <a:endParaRPr lang="en-US" sz="1200" dirty="0"/>
          </a:p>
        </p:txBody>
      </p:sp>
      <p:sp>
        <p:nvSpPr>
          <p:cNvPr id="6" name="TextBox 5"/>
          <p:cNvSpPr txBox="1"/>
          <p:nvPr/>
        </p:nvSpPr>
        <p:spPr>
          <a:xfrm>
            <a:off x="152400" y="1524000"/>
            <a:ext cx="2895600" cy="338554"/>
          </a:xfrm>
          <a:prstGeom prst="rect">
            <a:avLst/>
          </a:prstGeom>
          <a:noFill/>
          <a:ln>
            <a:solidFill>
              <a:schemeClr val="tx1"/>
            </a:solidFill>
          </a:ln>
        </p:spPr>
        <p:txBody>
          <a:bodyPr wrap="square" rtlCol="0">
            <a:spAutoFit/>
          </a:bodyPr>
          <a:lstStyle/>
          <a:p>
            <a:r>
              <a:rPr lang="en-US" sz="1600" dirty="0" smtClean="0">
                <a:solidFill>
                  <a:srgbClr val="0000FF"/>
                </a:solidFill>
              </a:rPr>
              <a:t>Wayyiqtol </a:t>
            </a:r>
            <a:r>
              <a:rPr lang="en-US" sz="1600" dirty="0" smtClean="0"/>
              <a:t>+ </a:t>
            </a:r>
            <a:r>
              <a:rPr lang="en-US" sz="1600" dirty="0" smtClean="0">
                <a:solidFill>
                  <a:srgbClr val="FF0000"/>
                </a:solidFill>
              </a:rPr>
              <a:t>qatal</a:t>
            </a:r>
            <a:r>
              <a:rPr lang="en-US" sz="1600" dirty="0" smtClean="0"/>
              <a:t> in dep. clause</a:t>
            </a:r>
            <a:endParaRPr lang="en-CA" sz="1600" dirty="0"/>
          </a:p>
        </p:txBody>
      </p:sp>
      <p:sp>
        <p:nvSpPr>
          <p:cNvPr id="7" name="TextBox 6"/>
          <p:cNvSpPr txBox="1"/>
          <p:nvPr/>
        </p:nvSpPr>
        <p:spPr>
          <a:xfrm>
            <a:off x="152400" y="1964323"/>
            <a:ext cx="1017586" cy="338554"/>
          </a:xfrm>
          <a:prstGeom prst="rect">
            <a:avLst/>
          </a:prstGeom>
          <a:noFill/>
          <a:ln>
            <a:solidFill>
              <a:schemeClr val="tx1"/>
            </a:solidFill>
          </a:ln>
        </p:spPr>
        <p:txBody>
          <a:bodyPr wrap="none" rtlCol="0">
            <a:spAutoFit/>
          </a:bodyPr>
          <a:lstStyle/>
          <a:p>
            <a:r>
              <a:rPr lang="en-US" sz="1600" dirty="0" smtClean="0">
                <a:solidFill>
                  <a:srgbClr val="0000FF"/>
                </a:solidFill>
              </a:rPr>
              <a:t>Wayyiqtol</a:t>
            </a:r>
            <a:endParaRPr lang="en-CA" sz="1600" dirty="0">
              <a:solidFill>
                <a:srgbClr val="0000FF"/>
              </a:solidFill>
            </a:endParaRPr>
          </a:p>
        </p:txBody>
      </p:sp>
      <p:sp>
        <p:nvSpPr>
          <p:cNvPr id="8" name="TextBox 7"/>
          <p:cNvSpPr txBox="1"/>
          <p:nvPr/>
        </p:nvSpPr>
        <p:spPr>
          <a:xfrm>
            <a:off x="152400" y="457200"/>
            <a:ext cx="797398" cy="338554"/>
          </a:xfrm>
          <a:prstGeom prst="rect">
            <a:avLst/>
          </a:prstGeom>
          <a:noFill/>
          <a:ln>
            <a:solidFill>
              <a:schemeClr val="tx1"/>
            </a:solidFill>
          </a:ln>
        </p:spPr>
        <p:txBody>
          <a:bodyPr wrap="none" rtlCol="0">
            <a:spAutoFit/>
          </a:bodyPr>
          <a:lstStyle/>
          <a:p>
            <a:r>
              <a:rPr lang="en-US" sz="1600" dirty="0" smtClean="0"/>
              <a:t>X-</a:t>
            </a:r>
            <a:r>
              <a:rPr lang="en-US" sz="1600" dirty="0" smtClean="0">
                <a:solidFill>
                  <a:srgbClr val="FF0000"/>
                </a:solidFill>
              </a:rPr>
              <a:t>Qatal</a:t>
            </a:r>
            <a:endParaRPr lang="en-CA" sz="1600" dirty="0">
              <a:solidFill>
                <a:srgbClr val="FF0000"/>
              </a:solidFill>
            </a:endParaRPr>
          </a:p>
        </p:txBody>
      </p:sp>
      <p:sp>
        <p:nvSpPr>
          <p:cNvPr id="9" name="TextBox 8"/>
          <p:cNvSpPr txBox="1"/>
          <p:nvPr/>
        </p:nvSpPr>
        <p:spPr>
          <a:xfrm>
            <a:off x="152400" y="990600"/>
            <a:ext cx="1552926" cy="338554"/>
          </a:xfrm>
          <a:prstGeom prst="rect">
            <a:avLst/>
          </a:prstGeom>
          <a:noFill/>
          <a:ln>
            <a:solidFill>
              <a:schemeClr val="tx1"/>
            </a:solidFill>
          </a:ln>
        </p:spPr>
        <p:txBody>
          <a:bodyPr wrap="none" rtlCol="0">
            <a:spAutoFit/>
          </a:bodyPr>
          <a:lstStyle/>
          <a:p>
            <a:r>
              <a:rPr lang="en-US" sz="1600" dirty="0" smtClean="0"/>
              <a:t>Isolated </a:t>
            </a:r>
            <a:r>
              <a:rPr lang="en-US" sz="1600" dirty="0" err="1" smtClean="0"/>
              <a:t>we</a:t>
            </a:r>
            <a:r>
              <a:rPr lang="en-US" sz="1600" dirty="0" err="1" smtClean="0">
                <a:solidFill>
                  <a:srgbClr val="FF0000"/>
                </a:solidFill>
              </a:rPr>
              <a:t>qatal</a:t>
            </a:r>
            <a:endParaRPr lang="en-CA" sz="1600" dirty="0">
              <a:solidFill>
                <a:srgbClr val="FF0000"/>
              </a:solidFill>
            </a:endParaRPr>
          </a:p>
        </p:txBody>
      </p:sp>
      <p:sp>
        <p:nvSpPr>
          <p:cNvPr id="10" name="TextBox 9"/>
          <p:cNvSpPr txBox="1"/>
          <p:nvPr/>
        </p:nvSpPr>
        <p:spPr>
          <a:xfrm>
            <a:off x="152400" y="2404646"/>
            <a:ext cx="2340000" cy="338554"/>
          </a:xfrm>
          <a:prstGeom prst="rect">
            <a:avLst/>
          </a:prstGeom>
          <a:noFill/>
          <a:ln>
            <a:solidFill>
              <a:schemeClr val="tx1"/>
            </a:solidFill>
          </a:ln>
        </p:spPr>
        <p:txBody>
          <a:bodyPr wrap="none" rtlCol="0">
            <a:spAutoFit/>
          </a:bodyPr>
          <a:lstStyle/>
          <a:p>
            <a:r>
              <a:rPr lang="en-US" sz="1600" dirty="0" err="1" smtClean="0"/>
              <a:t>Irrealis</a:t>
            </a:r>
            <a:r>
              <a:rPr lang="en-US" sz="1600" dirty="0" smtClean="0"/>
              <a:t> clause with a </a:t>
            </a:r>
            <a:r>
              <a:rPr lang="en-US" sz="1600" dirty="0" smtClean="0">
                <a:solidFill>
                  <a:srgbClr val="FF0000"/>
                </a:solidFill>
              </a:rPr>
              <a:t>qatal</a:t>
            </a:r>
            <a:endParaRPr lang="en-CA" sz="1600" dirty="0">
              <a:solidFill>
                <a:srgbClr val="FF0000"/>
              </a:solidFill>
            </a:endParaRPr>
          </a:p>
        </p:txBody>
      </p:sp>
    </p:spTree>
    <p:extLst>
      <p:ext uri="{BB962C8B-B14F-4D97-AF65-F5344CB8AC3E}">
        <p14:creationId xmlns:p14="http://schemas.microsoft.com/office/powerpoint/2010/main" val="1336912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8839200" cy="3046988"/>
          </a:xfrm>
          <a:prstGeom prst="rect">
            <a:avLst/>
          </a:prstGeom>
          <a:ln w="19050">
            <a:solidFill>
              <a:schemeClr val="tx1"/>
            </a:solidFill>
          </a:ln>
        </p:spPr>
        <p:txBody>
          <a:bodyPr wrap="square">
            <a:spAutoFit/>
          </a:bodyPr>
          <a:lstStyle/>
          <a:p>
            <a:r>
              <a:rPr lang="en-US" sz="3200" b="1" dirty="0"/>
              <a:t>RULE</a:t>
            </a:r>
            <a:r>
              <a:rPr lang="en-US" sz="3200" dirty="0"/>
              <a:t>: </a:t>
            </a:r>
            <a:endParaRPr lang="en-US" sz="3200" dirty="0" smtClean="0"/>
          </a:p>
          <a:p>
            <a:pPr marL="457200" indent="-457200">
              <a:buFont typeface="Arial" panose="020B0604020202020204" pitchFamily="34" charset="0"/>
              <a:buChar char="•"/>
            </a:pPr>
            <a:r>
              <a:rPr lang="en-US" sz="3200" dirty="0" smtClean="0"/>
              <a:t>An </a:t>
            </a:r>
            <a:r>
              <a:rPr lang="en-US" sz="3200" dirty="0"/>
              <a:t>isolated </a:t>
            </a:r>
            <a:r>
              <a:rPr lang="en-US" sz="3200" dirty="0" err="1"/>
              <a:t>weqatal</a:t>
            </a:r>
            <a:r>
              <a:rPr lang="en-US" sz="3200" dirty="0"/>
              <a:t> </a:t>
            </a:r>
            <a:r>
              <a:rPr lang="en-US" sz="3200" i="1" dirty="0">
                <a:solidFill>
                  <a:schemeClr val="tx2"/>
                </a:solidFill>
              </a:rPr>
              <a:t>that stands in for a </a:t>
            </a:r>
            <a:r>
              <a:rPr lang="en-US" sz="3200" i="1" dirty="0" err="1">
                <a:solidFill>
                  <a:schemeClr val="tx2"/>
                </a:solidFill>
              </a:rPr>
              <a:t>wayyiqtol</a:t>
            </a:r>
            <a:r>
              <a:rPr lang="en-US" sz="3200" dirty="0"/>
              <a:t> within a </a:t>
            </a:r>
            <a:r>
              <a:rPr lang="en-US" sz="3200" dirty="0" err="1"/>
              <a:t>wayyiqtol</a:t>
            </a:r>
            <a:r>
              <a:rPr lang="en-US" sz="3200" dirty="0"/>
              <a:t> string marks a </a:t>
            </a:r>
            <a:r>
              <a:rPr lang="en-US" sz="3200" u="sng" dirty="0"/>
              <a:t>climactic</a:t>
            </a:r>
            <a:r>
              <a:rPr lang="en-US" sz="3200" dirty="0"/>
              <a:t> or </a:t>
            </a:r>
            <a:r>
              <a:rPr lang="en-US" sz="3200" u="sng" dirty="0"/>
              <a:t>pivotal</a:t>
            </a:r>
            <a:r>
              <a:rPr lang="en-US" sz="3200" dirty="0"/>
              <a:t> event in a narrative. </a:t>
            </a:r>
            <a:endParaRPr lang="en-US" sz="3200" dirty="0" smtClean="0"/>
          </a:p>
          <a:p>
            <a:pPr marL="457200" indent="-457200">
              <a:buFont typeface="Arial" panose="020B0604020202020204" pitchFamily="34" charset="0"/>
              <a:buChar char="•"/>
            </a:pPr>
            <a:r>
              <a:rPr lang="en-US" sz="3200" dirty="0" smtClean="0"/>
              <a:t>The </a:t>
            </a:r>
            <a:r>
              <a:rPr lang="en-US" sz="3200" dirty="0"/>
              <a:t>isolated </a:t>
            </a:r>
            <a:r>
              <a:rPr lang="en-US" sz="3200" dirty="0" err="1"/>
              <a:t>weqatal</a:t>
            </a:r>
            <a:r>
              <a:rPr lang="en-US" sz="3200" dirty="0"/>
              <a:t> is a </a:t>
            </a:r>
            <a:r>
              <a:rPr lang="en-US" sz="3200" i="1" dirty="0">
                <a:solidFill>
                  <a:schemeClr val="tx2"/>
                </a:solidFill>
              </a:rPr>
              <a:t>surrogate mainline </a:t>
            </a:r>
            <a:r>
              <a:rPr lang="en-US" sz="3200" dirty="0"/>
              <a:t>in Historical Narrative.</a:t>
            </a:r>
          </a:p>
        </p:txBody>
      </p:sp>
      <p:sp>
        <p:nvSpPr>
          <p:cNvPr id="3" name="Rectangle 2"/>
          <p:cNvSpPr/>
          <p:nvPr/>
        </p:nvSpPr>
        <p:spPr>
          <a:xfrm>
            <a:off x="7262459" y="6581001"/>
            <a:ext cx="1881541" cy="276999"/>
          </a:xfrm>
          <a:prstGeom prst="rect">
            <a:avLst/>
          </a:prstGeom>
          <a:solidFill>
            <a:schemeClr val="bg1"/>
          </a:solid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Tree>
    <p:extLst>
      <p:ext uri="{BB962C8B-B14F-4D97-AF65-F5344CB8AC3E}">
        <p14:creationId xmlns:p14="http://schemas.microsoft.com/office/powerpoint/2010/main" val="34809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762000"/>
          </a:xfrm>
        </p:spPr>
        <p:txBody>
          <a:bodyPr>
            <a:normAutofit fontScale="90000"/>
          </a:bodyPr>
          <a:lstStyle/>
          <a:p>
            <a:r>
              <a:rPr lang="en-US" dirty="0"/>
              <a:t>The isolated </a:t>
            </a:r>
            <a:r>
              <a:rPr lang="en-US" dirty="0" err="1"/>
              <a:t>weqatal</a:t>
            </a:r>
            <a:r>
              <a:rPr lang="en-US" dirty="0"/>
              <a:t> in a </a:t>
            </a:r>
            <a:r>
              <a:rPr lang="en-US" dirty="0" err="1"/>
              <a:t>wayyiqtol</a:t>
            </a:r>
            <a:r>
              <a:rPr lang="en-US" dirty="0"/>
              <a:t> string</a:t>
            </a:r>
          </a:p>
        </p:txBody>
      </p:sp>
      <p:sp>
        <p:nvSpPr>
          <p:cNvPr id="5" name="Subtitle 2"/>
          <p:cNvSpPr txBox="1">
            <a:spLocks/>
          </p:cNvSpPr>
          <p:nvPr/>
        </p:nvSpPr>
        <p:spPr>
          <a:xfrm>
            <a:off x="-1" y="838200"/>
            <a:ext cx="8991601"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pPr>
            <a:r>
              <a:rPr lang="he-IL" sz="2800" dirty="0" smtClean="0">
                <a:solidFill>
                  <a:srgbClr val="0000FF"/>
                </a:solidFill>
                <a:latin typeface="SBL Hebrew" panose="02000000000000000000" pitchFamily="2" charset="-79"/>
                <a:cs typeface="SBL Hebrew" panose="02000000000000000000" pitchFamily="2" charset="-79"/>
              </a:rPr>
              <a:t>וַיֵּצֵא</a:t>
            </a:r>
            <a:r>
              <a:rPr lang="he-IL" sz="2800" dirty="0" smtClean="0">
                <a:latin typeface="SBL Hebrew" panose="02000000000000000000" pitchFamily="2" charset="-79"/>
                <a:cs typeface="SBL Hebrew" panose="02000000000000000000" pitchFamily="2" charset="-79"/>
              </a:rPr>
              <a:t> מֶ֫לֶךְ יְשְׂרָאֵל </a:t>
            </a:r>
            <a:r>
              <a:rPr lang="he-IL" sz="2800" dirty="0" smtClean="0">
                <a:solidFill>
                  <a:srgbClr val="0000FF"/>
                </a:solidFill>
                <a:latin typeface="SBL Hebrew" panose="02000000000000000000" pitchFamily="2" charset="-79"/>
                <a:cs typeface="SBL Hebrew" panose="02000000000000000000" pitchFamily="2" charset="-79"/>
              </a:rPr>
              <a:t>וַיַּךְ</a:t>
            </a:r>
            <a:r>
              <a:rPr lang="he-IL" sz="2800" dirty="0" smtClean="0">
                <a:latin typeface="SBL Hebrew" panose="02000000000000000000" pitchFamily="2" charset="-79"/>
                <a:cs typeface="SBL Hebrew" panose="02000000000000000000" pitchFamily="2" charset="-79"/>
              </a:rPr>
              <a:t> אֶת־הַסּוּס וְאֶת־הָרָ֫כֶב </a:t>
            </a:r>
            <a:r>
              <a:rPr lang="he-IL" sz="2800" dirty="0" smtClean="0">
                <a:solidFill>
                  <a:srgbClr val="FF0000"/>
                </a:solidFill>
                <a:latin typeface="SBL Hebrew" panose="02000000000000000000" pitchFamily="2" charset="-79"/>
                <a:cs typeface="SBL Hebrew" panose="02000000000000000000" pitchFamily="2" charset="-79"/>
              </a:rPr>
              <a:t>וְהִכָּה</a:t>
            </a:r>
            <a:r>
              <a:rPr lang="he-IL" sz="2800" dirty="0" smtClean="0">
                <a:solidFill>
                  <a:srgbClr val="FF00FF"/>
                </a:solidFill>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בַאֲרָם מַכָּה גְדוֹלָה׃</a:t>
            </a:r>
            <a:endParaRPr lang="en-US" sz="2800" dirty="0" smtClean="0">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1472876310"/>
              </p:ext>
            </p:extLst>
          </p:nvPr>
        </p:nvGraphicFramePr>
        <p:xfrm>
          <a:off x="381000" y="2286000"/>
          <a:ext cx="8458200" cy="2573382"/>
        </p:xfrm>
        <a:graphic>
          <a:graphicData uri="http://schemas.openxmlformats.org/drawingml/2006/table">
            <a:tbl>
              <a:tblPr firstRow="1" bandRow="1">
                <a:tableStyleId>{5C22544A-7EE6-4342-B048-85BDC9FD1C3A}</a:tableStyleId>
              </a:tblPr>
              <a:tblGrid>
                <a:gridCol w="3505200"/>
                <a:gridCol w="2362200"/>
                <a:gridCol w="2590800"/>
              </a:tblGrid>
              <a:tr h="522514">
                <a:tc>
                  <a:txBody>
                    <a:bodyPr/>
                    <a:lstStyle/>
                    <a:p>
                      <a:pPr algn="l"/>
                      <a:r>
                        <a:rPr lang="en-US" sz="2000" dirty="0" smtClean="0"/>
                        <a:t>Genre</a:t>
                      </a:r>
                      <a:endParaRPr lang="en-US" sz="2000" dirty="0"/>
                    </a:p>
                  </a:txBody>
                  <a:tcPr anchor="ctr"/>
                </a:tc>
                <a:tc>
                  <a:txBody>
                    <a:bodyPr/>
                    <a:lstStyle/>
                    <a:p>
                      <a:pPr algn="l"/>
                      <a:r>
                        <a:rPr lang="en-US" sz="2000" dirty="0" smtClean="0"/>
                        <a:t>Mainline/Offline</a:t>
                      </a:r>
                      <a:endParaRPr lang="en-US" sz="2000" dirty="0"/>
                    </a:p>
                  </a:txBody>
                  <a:tcPr anchor="ctr"/>
                </a:tc>
                <a:tc>
                  <a:txBody>
                    <a:bodyPr/>
                    <a:lstStyle/>
                    <a:p>
                      <a:pPr algn="l"/>
                      <a:r>
                        <a:rPr lang="en-US" sz="2000" dirty="0" smtClean="0"/>
                        <a:t>Translation</a:t>
                      </a:r>
                      <a:endParaRPr lang="en-US" sz="2000" dirty="0"/>
                    </a:p>
                  </a:txBody>
                  <a:tcPr anchor="ctr"/>
                </a:tc>
              </a:tr>
              <a:tr h="522514">
                <a:tc>
                  <a:txBody>
                    <a:bodyPr/>
                    <a:lstStyle/>
                    <a:p>
                      <a:pPr algn="l"/>
                      <a:r>
                        <a:rPr lang="en-US" sz="2000" dirty="0" smtClean="0"/>
                        <a:t>Predictive Narrative,</a:t>
                      </a:r>
                    </a:p>
                    <a:p>
                      <a:pPr algn="l"/>
                      <a:r>
                        <a:rPr lang="en-US" sz="2000" dirty="0" smtClean="0"/>
                        <a:t>Instructional Discourse,</a:t>
                      </a:r>
                    </a:p>
                    <a:p>
                      <a:pPr algn="l"/>
                      <a:r>
                        <a:rPr lang="en-US" sz="2000" dirty="0" smtClean="0"/>
                        <a:t>Hortatory (Mitigated)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shall attack</a:t>
                      </a:r>
                      <a:endParaRPr lang="en-US" sz="2000" i="1" dirty="0"/>
                    </a:p>
                  </a:txBody>
                  <a:tcPr anchor="ctr"/>
                </a:tc>
              </a:tr>
              <a:tr h="522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Hortatory Discourse</a:t>
                      </a:r>
                    </a:p>
                  </a:txBody>
                  <a:tcPr anchor="ctr"/>
                </a:tc>
                <a:tc>
                  <a:txBody>
                    <a:bodyPr/>
                    <a:lstStyle/>
                    <a:p>
                      <a:pPr algn="l"/>
                      <a:r>
                        <a:rPr lang="en-US" sz="2000" dirty="0" smtClean="0"/>
                        <a:t>Offline</a:t>
                      </a:r>
                      <a:endParaRPr lang="en-US" sz="2000" dirty="0"/>
                    </a:p>
                  </a:txBody>
                  <a:tcPr anchor="ctr"/>
                </a:tc>
                <a:tc>
                  <a:txBody>
                    <a:bodyPr/>
                    <a:lstStyle/>
                    <a:p>
                      <a:pPr algn="l"/>
                      <a:r>
                        <a:rPr lang="en-US" sz="2000" i="1" dirty="0" smtClean="0"/>
                        <a:t>That he might attack</a:t>
                      </a:r>
                      <a:endParaRPr lang="en-US" sz="2000" i="1" dirty="0"/>
                    </a:p>
                  </a:txBody>
                  <a:tcPr anchor="ctr"/>
                </a:tc>
              </a:tr>
              <a:tr h="522514">
                <a:tc>
                  <a:txBody>
                    <a:bodyPr/>
                    <a:lstStyle/>
                    <a:p>
                      <a:pPr algn="l"/>
                      <a:r>
                        <a:rPr lang="en-US" sz="2000" dirty="0" smtClean="0"/>
                        <a:t>Procedural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would attack</a:t>
                      </a:r>
                      <a:endParaRPr lang="en-US" sz="2000" i="1" dirty="0"/>
                    </a:p>
                  </a:txBody>
                  <a:tcPr anchor="ctr"/>
                </a:tc>
              </a:tr>
            </a:tbl>
          </a:graphicData>
        </a:graphic>
      </p:graphicFrame>
      <p:sp>
        <p:nvSpPr>
          <p:cNvPr id="7" name="Content Placeholder 3"/>
          <p:cNvSpPr>
            <a:spLocks noGrp="1"/>
          </p:cNvSpPr>
          <p:nvPr>
            <p:ph idx="1"/>
          </p:nvPr>
        </p:nvSpPr>
        <p:spPr>
          <a:xfrm>
            <a:off x="304800" y="1828800"/>
            <a:ext cx="8382000" cy="4191000"/>
          </a:xfrm>
        </p:spPr>
        <p:txBody>
          <a:bodyPr>
            <a:normAutofit/>
          </a:bodyPr>
          <a:lstStyle/>
          <a:p>
            <a:pPr marL="0" indent="0">
              <a:buNone/>
            </a:pPr>
            <a:r>
              <a:rPr lang="en-US" sz="2000" dirty="0" smtClean="0"/>
              <a:t>Chart of </a:t>
            </a:r>
            <a:r>
              <a:rPr lang="en-US" sz="2000" dirty="0" err="1" smtClean="0"/>
              <a:t>weqatal</a:t>
            </a:r>
            <a:r>
              <a:rPr lang="en-US" sz="2000" dirty="0" smtClean="0"/>
              <a:t> functions.</a:t>
            </a:r>
          </a:p>
        </p:txBody>
      </p:sp>
      <p:sp>
        <p:nvSpPr>
          <p:cNvPr id="9" name="Rectangle 8"/>
          <p:cNvSpPr/>
          <p:nvPr/>
        </p:nvSpPr>
        <p:spPr>
          <a:xfrm>
            <a:off x="7262459" y="6581001"/>
            <a:ext cx="1881541" cy="276999"/>
          </a:xfrm>
          <a:prstGeom prst="rect">
            <a:avLst/>
          </a:prstGeom>
          <a:solidFill>
            <a:schemeClr val="bg1"/>
          </a:solid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
        <p:nvSpPr>
          <p:cNvPr id="11" name="Rectangle 10"/>
          <p:cNvSpPr/>
          <p:nvPr/>
        </p:nvSpPr>
        <p:spPr>
          <a:xfrm>
            <a:off x="7880398" y="1379706"/>
            <a:ext cx="1111202" cy="276999"/>
          </a:xfrm>
          <a:prstGeom prst="rect">
            <a:avLst/>
          </a:prstGeom>
          <a:solidFill>
            <a:schemeClr val="bg1"/>
          </a:solidFill>
        </p:spPr>
        <p:txBody>
          <a:bodyPr wrap="none">
            <a:spAutoFit/>
          </a:bodyPr>
          <a:lstStyle/>
          <a:p>
            <a:pPr algn="r"/>
            <a:r>
              <a:rPr lang="en-US" sz="1200" dirty="0" smtClean="0"/>
              <a:t>(1 Kings 20:21)</a:t>
            </a:r>
            <a:endParaRPr lang="en-US" sz="1200" dirty="0"/>
          </a:p>
        </p:txBody>
      </p:sp>
    </p:spTree>
    <p:extLst>
      <p:ext uri="{BB962C8B-B14F-4D97-AF65-F5344CB8AC3E}">
        <p14:creationId xmlns:p14="http://schemas.microsoft.com/office/powerpoint/2010/main" val="2468350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762000"/>
          </a:xfrm>
        </p:spPr>
        <p:txBody>
          <a:bodyPr>
            <a:normAutofit fontScale="90000"/>
          </a:bodyPr>
          <a:lstStyle/>
          <a:p>
            <a:r>
              <a:rPr lang="en-US" dirty="0"/>
              <a:t>The isolated </a:t>
            </a:r>
            <a:r>
              <a:rPr lang="en-US" dirty="0" err="1"/>
              <a:t>weqatal</a:t>
            </a:r>
            <a:r>
              <a:rPr lang="en-US" dirty="0"/>
              <a:t> in a </a:t>
            </a:r>
            <a:r>
              <a:rPr lang="en-US" dirty="0" err="1"/>
              <a:t>wayyiqtol</a:t>
            </a:r>
            <a:r>
              <a:rPr lang="en-US" dirty="0"/>
              <a:t> string</a:t>
            </a:r>
          </a:p>
        </p:txBody>
      </p:sp>
      <p:sp>
        <p:nvSpPr>
          <p:cNvPr id="5" name="Subtitle 2"/>
          <p:cNvSpPr txBox="1">
            <a:spLocks/>
          </p:cNvSpPr>
          <p:nvPr/>
        </p:nvSpPr>
        <p:spPr>
          <a:xfrm>
            <a:off x="-1" y="838200"/>
            <a:ext cx="8991601"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pPr>
            <a:r>
              <a:rPr lang="he-IL" sz="2800" dirty="0" smtClean="0">
                <a:solidFill>
                  <a:srgbClr val="0000FF"/>
                </a:solidFill>
                <a:latin typeface="SBL Hebrew" panose="02000000000000000000" pitchFamily="2" charset="-79"/>
                <a:cs typeface="SBL Hebrew" panose="02000000000000000000" pitchFamily="2" charset="-79"/>
              </a:rPr>
              <a:t>וַיֵּצֵא</a:t>
            </a:r>
            <a:r>
              <a:rPr lang="he-IL" sz="2800" dirty="0" smtClean="0">
                <a:latin typeface="SBL Hebrew" panose="02000000000000000000" pitchFamily="2" charset="-79"/>
                <a:cs typeface="SBL Hebrew" panose="02000000000000000000" pitchFamily="2" charset="-79"/>
              </a:rPr>
              <a:t> מֶ֫לֶךְ יְשְׂרָאֵל </a:t>
            </a:r>
            <a:r>
              <a:rPr lang="he-IL" sz="2800" dirty="0" smtClean="0">
                <a:solidFill>
                  <a:srgbClr val="0000FF"/>
                </a:solidFill>
                <a:latin typeface="SBL Hebrew" panose="02000000000000000000" pitchFamily="2" charset="-79"/>
                <a:cs typeface="SBL Hebrew" panose="02000000000000000000" pitchFamily="2" charset="-79"/>
              </a:rPr>
              <a:t>וַיַּךְ</a:t>
            </a:r>
            <a:r>
              <a:rPr lang="he-IL" sz="2800" dirty="0" smtClean="0">
                <a:latin typeface="SBL Hebrew" panose="02000000000000000000" pitchFamily="2" charset="-79"/>
                <a:cs typeface="SBL Hebrew" panose="02000000000000000000" pitchFamily="2" charset="-79"/>
              </a:rPr>
              <a:t> אֶת־הַסּוּס וְאֶת־הָרָ֫כֶב </a:t>
            </a:r>
            <a:r>
              <a:rPr lang="he-IL" sz="2800" dirty="0" smtClean="0">
                <a:solidFill>
                  <a:srgbClr val="FF0000"/>
                </a:solidFill>
                <a:latin typeface="SBL Hebrew" panose="02000000000000000000" pitchFamily="2" charset="-79"/>
                <a:cs typeface="SBL Hebrew" panose="02000000000000000000" pitchFamily="2" charset="-79"/>
              </a:rPr>
              <a:t>וְהִכָּה</a:t>
            </a:r>
            <a:r>
              <a:rPr lang="he-IL" sz="2800" dirty="0" smtClean="0">
                <a:solidFill>
                  <a:srgbClr val="FF00FF"/>
                </a:solidFill>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בַאֲרָם מַכָּה גְדוֹלָה׃</a:t>
            </a:r>
            <a:endParaRPr lang="en-US" sz="2800" dirty="0" smtClean="0">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4031760659"/>
              </p:ext>
            </p:extLst>
          </p:nvPr>
        </p:nvGraphicFramePr>
        <p:xfrm>
          <a:off x="381000" y="2286000"/>
          <a:ext cx="8458200" cy="3095896"/>
        </p:xfrm>
        <a:graphic>
          <a:graphicData uri="http://schemas.openxmlformats.org/drawingml/2006/table">
            <a:tbl>
              <a:tblPr firstRow="1" bandRow="1">
                <a:tableStyleId>{5C22544A-7EE6-4342-B048-85BDC9FD1C3A}</a:tableStyleId>
              </a:tblPr>
              <a:tblGrid>
                <a:gridCol w="3505200"/>
                <a:gridCol w="2362200"/>
                <a:gridCol w="2590800"/>
              </a:tblGrid>
              <a:tr h="522514">
                <a:tc>
                  <a:txBody>
                    <a:bodyPr/>
                    <a:lstStyle/>
                    <a:p>
                      <a:pPr algn="l"/>
                      <a:r>
                        <a:rPr lang="en-US" sz="2000" dirty="0" smtClean="0"/>
                        <a:t>Genre</a:t>
                      </a:r>
                      <a:endParaRPr lang="en-US" sz="2000" dirty="0"/>
                    </a:p>
                  </a:txBody>
                  <a:tcPr anchor="ctr"/>
                </a:tc>
                <a:tc>
                  <a:txBody>
                    <a:bodyPr/>
                    <a:lstStyle/>
                    <a:p>
                      <a:pPr algn="l"/>
                      <a:r>
                        <a:rPr lang="en-US" sz="2000" dirty="0" smtClean="0"/>
                        <a:t>Mainline/Offline</a:t>
                      </a:r>
                      <a:endParaRPr lang="en-US" sz="2000" dirty="0"/>
                    </a:p>
                  </a:txBody>
                  <a:tcPr anchor="ctr"/>
                </a:tc>
                <a:tc>
                  <a:txBody>
                    <a:bodyPr/>
                    <a:lstStyle/>
                    <a:p>
                      <a:pPr algn="l"/>
                      <a:r>
                        <a:rPr lang="en-US" sz="2000" dirty="0" smtClean="0"/>
                        <a:t>Translation</a:t>
                      </a:r>
                      <a:endParaRPr lang="en-US" sz="2000" dirty="0"/>
                    </a:p>
                  </a:txBody>
                  <a:tcPr anchor="ctr"/>
                </a:tc>
              </a:tr>
              <a:tr h="522514">
                <a:tc>
                  <a:txBody>
                    <a:bodyPr/>
                    <a:lstStyle/>
                    <a:p>
                      <a:pPr algn="l"/>
                      <a:r>
                        <a:rPr lang="en-US" sz="2000" dirty="0" smtClean="0"/>
                        <a:t>Predictive Narrative,</a:t>
                      </a:r>
                    </a:p>
                    <a:p>
                      <a:pPr algn="l"/>
                      <a:r>
                        <a:rPr lang="en-US" sz="2000" dirty="0" smtClean="0"/>
                        <a:t>Instructional Discourse,</a:t>
                      </a:r>
                    </a:p>
                    <a:p>
                      <a:pPr algn="l"/>
                      <a:r>
                        <a:rPr lang="en-US" sz="2000" dirty="0" smtClean="0"/>
                        <a:t>Hortatory (Mitigated)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shall attack</a:t>
                      </a:r>
                      <a:endParaRPr lang="en-US" sz="2000" i="1" dirty="0"/>
                    </a:p>
                  </a:txBody>
                  <a:tcPr anchor="ctr"/>
                </a:tc>
              </a:tr>
              <a:tr h="522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Hortatory Discourse</a:t>
                      </a:r>
                    </a:p>
                  </a:txBody>
                  <a:tcPr anchor="ctr"/>
                </a:tc>
                <a:tc>
                  <a:txBody>
                    <a:bodyPr/>
                    <a:lstStyle/>
                    <a:p>
                      <a:pPr algn="l"/>
                      <a:r>
                        <a:rPr lang="en-US" sz="2000" dirty="0" smtClean="0"/>
                        <a:t>Offline</a:t>
                      </a:r>
                      <a:endParaRPr lang="en-US" sz="2000" dirty="0"/>
                    </a:p>
                  </a:txBody>
                  <a:tcPr anchor="ctr"/>
                </a:tc>
                <a:tc>
                  <a:txBody>
                    <a:bodyPr/>
                    <a:lstStyle/>
                    <a:p>
                      <a:pPr algn="l"/>
                      <a:r>
                        <a:rPr lang="en-US" sz="2000" i="1" dirty="0" smtClean="0"/>
                        <a:t>That he might attack</a:t>
                      </a:r>
                      <a:endParaRPr lang="en-US" sz="2000" i="1" dirty="0"/>
                    </a:p>
                  </a:txBody>
                  <a:tcPr anchor="ctr"/>
                </a:tc>
              </a:tr>
              <a:tr h="522514">
                <a:tc>
                  <a:txBody>
                    <a:bodyPr/>
                    <a:lstStyle/>
                    <a:p>
                      <a:pPr algn="l"/>
                      <a:r>
                        <a:rPr lang="en-US" sz="2000" dirty="0" smtClean="0"/>
                        <a:t>Procedural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would attack</a:t>
                      </a:r>
                      <a:endParaRPr lang="en-US" sz="2000" i="1" dirty="0"/>
                    </a:p>
                  </a:txBody>
                  <a:tcPr anchor="ctr"/>
                </a:tc>
              </a:tr>
              <a:tr h="522514">
                <a:tc>
                  <a:txBody>
                    <a:bodyPr/>
                    <a:lstStyle/>
                    <a:p>
                      <a:pPr algn="l"/>
                      <a:r>
                        <a:rPr lang="en-US" sz="2000" dirty="0" smtClean="0">
                          <a:solidFill>
                            <a:srgbClr val="FF0000"/>
                          </a:solidFill>
                        </a:rPr>
                        <a:t>Historical Narrative</a:t>
                      </a:r>
                      <a:endParaRPr lang="en-US" sz="2000" dirty="0">
                        <a:solidFill>
                          <a:srgbClr val="FF0000"/>
                        </a:solidFill>
                      </a:endParaRPr>
                    </a:p>
                  </a:txBody>
                  <a:tcPr anchor="ctr"/>
                </a:tc>
                <a:tc>
                  <a:txBody>
                    <a:bodyPr/>
                    <a:lstStyle/>
                    <a:p>
                      <a:pPr algn="l"/>
                      <a:r>
                        <a:rPr lang="en-US" sz="2000" dirty="0" smtClean="0">
                          <a:solidFill>
                            <a:srgbClr val="FF0000"/>
                          </a:solidFill>
                        </a:rPr>
                        <a:t>Mainline (surrogate)</a:t>
                      </a:r>
                      <a:endParaRPr lang="en-US" sz="2000" dirty="0">
                        <a:solidFill>
                          <a:srgbClr val="FF0000"/>
                        </a:solidFill>
                      </a:endParaRPr>
                    </a:p>
                  </a:txBody>
                  <a:tcPr anchor="ctr"/>
                </a:tc>
                <a:tc>
                  <a:txBody>
                    <a:bodyPr/>
                    <a:lstStyle/>
                    <a:p>
                      <a:pPr algn="l"/>
                      <a:r>
                        <a:rPr lang="en-US" sz="2000" i="1" dirty="0" smtClean="0">
                          <a:solidFill>
                            <a:srgbClr val="FF0000"/>
                          </a:solidFill>
                        </a:rPr>
                        <a:t>He attacked</a:t>
                      </a:r>
                      <a:endParaRPr lang="en-US" sz="2000" i="1" dirty="0">
                        <a:solidFill>
                          <a:srgbClr val="FF0000"/>
                        </a:solidFill>
                      </a:endParaRPr>
                    </a:p>
                  </a:txBody>
                  <a:tcPr anchor="ctr"/>
                </a:tc>
              </a:tr>
            </a:tbl>
          </a:graphicData>
        </a:graphic>
      </p:graphicFrame>
      <p:sp>
        <p:nvSpPr>
          <p:cNvPr id="7" name="Content Placeholder 3"/>
          <p:cNvSpPr>
            <a:spLocks noGrp="1"/>
          </p:cNvSpPr>
          <p:nvPr>
            <p:ph idx="1"/>
          </p:nvPr>
        </p:nvSpPr>
        <p:spPr>
          <a:xfrm>
            <a:off x="304800" y="1828800"/>
            <a:ext cx="8382000" cy="4191000"/>
          </a:xfrm>
        </p:spPr>
        <p:txBody>
          <a:bodyPr>
            <a:normAutofit/>
          </a:bodyPr>
          <a:lstStyle/>
          <a:p>
            <a:pPr marL="0" indent="0">
              <a:buNone/>
            </a:pPr>
            <a:r>
              <a:rPr lang="en-US" sz="2000" dirty="0" smtClean="0"/>
              <a:t>Chart of </a:t>
            </a:r>
            <a:r>
              <a:rPr lang="en-US" sz="2000" dirty="0" err="1" smtClean="0"/>
              <a:t>weqatal</a:t>
            </a:r>
            <a:r>
              <a:rPr lang="en-US" sz="2000" dirty="0" smtClean="0"/>
              <a:t> functions.</a:t>
            </a:r>
          </a:p>
        </p:txBody>
      </p:sp>
      <p:sp>
        <p:nvSpPr>
          <p:cNvPr id="9" name="Rectangle 8"/>
          <p:cNvSpPr/>
          <p:nvPr/>
        </p:nvSpPr>
        <p:spPr>
          <a:xfrm>
            <a:off x="7262459" y="6581001"/>
            <a:ext cx="1881541" cy="276999"/>
          </a:xfrm>
          <a:prstGeom prst="rect">
            <a:avLst/>
          </a:prstGeom>
          <a:solidFill>
            <a:schemeClr val="bg1"/>
          </a:solid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
        <p:nvSpPr>
          <p:cNvPr id="11" name="Rectangle 10"/>
          <p:cNvSpPr/>
          <p:nvPr/>
        </p:nvSpPr>
        <p:spPr>
          <a:xfrm>
            <a:off x="7880398" y="1379706"/>
            <a:ext cx="1111202" cy="276999"/>
          </a:xfrm>
          <a:prstGeom prst="rect">
            <a:avLst/>
          </a:prstGeom>
          <a:solidFill>
            <a:schemeClr val="bg1"/>
          </a:solidFill>
        </p:spPr>
        <p:txBody>
          <a:bodyPr wrap="none">
            <a:spAutoFit/>
          </a:bodyPr>
          <a:lstStyle/>
          <a:p>
            <a:pPr algn="r"/>
            <a:r>
              <a:rPr lang="en-US" sz="1200" dirty="0" smtClean="0"/>
              <a:t>(1 Kings 20:21)</a:t>
            </a:r>
            <a:endParaRPr lang="en-US" sz="1200" dirty="0"/>
          </a:p>
        </p:txBody>
      </p:sp>
    </p:spTree>
    <p:extLst>
      <p:ext uri="{BB962C8B-B14F-4D97-AF65-F5344CB8AC3E}">
        <p14:creationId xmlns:p14="http://schemas.microsoft.com/office/powerpoint/2010/main" val="2425264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762000"/>
          </a:xfrm>
        </p:spPr>
        <p:txBody>
          <a:bodyPr>
            <a:normAutofit fontScale="90000"/>
          </a:bodyPr>
          <a:lstStyle/>
          <a:p>
            <a:r>
              <a:rPr lang="en-US" dirty="0"/>
              <a:t>The isolated </a:t>
            </a:r>
            <a:r>
              <a:rPr lang="en-US" dirty="0" err="1"/>
              <a:t>weqatal</a:t>
            </a:r>
            <a:r>
              <a:rPr lang="en-US" dirty="0"/>
              <a:t> in a </a:t>
            </a:r>
            <a:r>
              <a:rPr lang="en-US" dirty="0" err="1"/>
              <a:t>wayyiqtol</a:t>
            </a:r>
            <a:r>
              <a:rPr lang="en-US" dirty="0"/>
              <a:t> string</a:t>
            </a:r>
          </a:p>
        </p:txBody>
      </p:sp>
      <p:sp>
        <p:nvSpPr>
          <p:cNvPr id="5" name="Subtitle 2"/>
          <p:cNvSpPr txBox="1">
            <a:spLocks/>
          </p:cNvSpPr>
          <p:nvPr/>
        </p:nvSpPr>
        <p:spPr>
          <a:xfrm>
            <a:off x="-1" y="838200"/>
            <a:ext cx="8991601"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pPr>
            <a:r>
              <a:rPr lang="he-IL" sz="2800" dirty="0" smtClean="0">
                <a:solidFill>
                  <a:srgbClr val="0000FF"/>
                </a:solidFill>
                <a:latin typeface="SBL Hebrew" panose="02000000000000000000" pitchFamily="2" charset="-79"/>
                <a:cs typeface="SBL Hebrew" panose="02000000000000000000" pitchFamily="2" charset="-79"/>
              </a:rPr>
              <a:t>וַיֵּצֵא</a:t>
            </a:r>
            <a:r>
              <a:rPr lang="he-IL" sz="2800" dirty="0" smtClean="0">
                <a:latin typeface="SBL Hebrew" panose="02000000000000000000" pitchFamily="2" charset="-79"/>
                <a:cs typeface="SBL Hebrew" panose="02000000000000000000" pitchFamily="2" charset="-79"/>
              </a:rPr>
              <a:t> מֶ֫לֶךְ יְשְׂרָאֵל </a:t>
            </a:r>
            <a:r>
              <a:rPr lang="he-IL" sz="2800" dirty="0" smtClean="0">
                <a:solidFill>
                  <a:srgbClr val="0000FF"/>
                </a:solidFill>
                <a:latin typeface="SBL Hebrew" panose="02000000000000000000" pitchFamily="2" charset="-79"/>
                <a:cs typeface="SBL Hebrew" panose="02000000000000000000" pitchFamily="2" charset="-79"/>
              </a:rPr>
              <a:t>וַיַּךְ</a:t>
            </a:r>
            <a:r>
              <a:rPr lang="he-IL" sz="2800" dirty="0" smtClean="0">
                <a:latin typeface="SBL Hebrew" panose="02000000000000000000" pitchFamily="2" charset="-79"/>
                <a:cs typeface="SBL Hebrew" panose="02000000000000000000" pitchFamily="2" charset="-79"/>
              </a:rPr>
              <a:t> אֶת־הַסּוּס וְאֶת־הָרָ֫כֶב </a:t>
            </a:r>
            <a:r>
              <a:rPr lang="he-IL" sz="2800" dirty="0" smtClean="0">
                <a:solidFill>
                  <a:srgbClr val="FF0000"/>
                </a:solidFill>
                <a:latin typeface="SBL Hebrew" panose="02000000000000000000" pitchFamily="2" charset="-79"/>
                <a:cs typeface="SBL Hebrew" panose="02000000000000000000" pitchFamily="2" charset="-79"/>
              </a:rPr>
              <a:t>וְהִכָּה</a:t>
            </a:r>
            <a:r>
              <a:rPr lang="he-IL" sz="2800" dirty="0" smtClean="0">
                <a:solidFill>
                  <a:srgbClr val="FF00FF"/>
                </a:solidFill>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בַאֲרָם מַכָּה גְדוֹלָה׃</a:t>
            </a:r>
            <a:endParaRPr lang="en-US" sz="2800" dirty="0" smtClean="0">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574952487"/>
              </p:ext>
            </p:extLst>
          </p:nvPr>
        </p:nvGraphicFramePr>
        <p:xfrm>
          <a:off x="381000" y="2286000"/>
          <a:ext cx="8458200" cy="3095896"/>
        </p:xfrm>
        <a:graphic>
          <a:graphicData uri="http://schemas.openxmlformats.org/drawingml/2006/table">
            <a:tbl>
              <a:tblPr firstRow="1" bandRow="1">
                <a:tableStyleId>{5C22544A-7EE6-4342-B048-85BDC9FD1C3A}</a:tableStyleId>
              </a:tblPr>
              <a:tblGrid>
                <a:gridCol w="3505200"/>
                <a:gridCol w="2362200"/>
                <a:gridCol w="2590800"/>
              </a:tblGrid>
              <a:tr h="522514">
                <a:tc>
                  <a:txBody>
                    <a:bodyPr/>
                    <a:lstStyle/>
                    <a:p>
                      <a:pPr algn="l"/>
                      <a:r>
                        <a:rPr lang="en-US" sz="2000" dirty="0" smtClean="0"/>
                        <a:t>Genre</a:t>
                      </a:r>
                      <a:endParaRPr lang="en-US" sz="2000" dirty="0"/>
                    </a:p>
                  </a:txBody>
                  <a:tcPr anchor="ctr"/>
                </a:tc>
                <a:tc>
                  <a:txBody>
                    <a:bodyPr/>
                    <a:lstStyle/>
                    <a:p>
                      <a:pPr algn="l"/>
                      <a:r>
                        <a:rPr lang="en-US" sz="2000" dirty="0" smtClean="0"/>
                        <a:t>Mainline/Offline</a:t>
                      </a:r>
                      <a:endParaRPr lang="en-US" sz="2000" dirty="0"/>
                    </a:p>
                  </a:txBody>
                  <a:tcPr anchor="ctr"/>
                </a:tc>
                <a:tc>
                  <a:txBody>
                    <a:bodyPr/>
                    <a:lstStyle/>
                    <a:p>
                      <a:pPr algn="l"/>
                      <a:r>
                        <a:rPr lang="en-US" sz="2000" dirty="0" smtClean="0"/>
                        <a:t>Translation</a:t>
                      </a:r>
                      <a:endParaRPr lang="en-US" sz="2000" dirty="0"/>
                    </a:p>
                  </a:txBody>
                  <a:tcPr anchor="ctr"/>
                </a:tc>
              </a:tr>
              <a:tr h="522514">
                <a:tc>
                  <a:txBody>
                    <a:bodyPr/>
                    <a:lstStyle/>
                    <a:p>
                      <a:pPr algn="l"/>
                      <a:r>
                        <a:rPr lang="en-US" sz="2000" dirty="0" smtClean="0"/>
                        <a:t>Predictive Narrative,</a:t>
                      </a:r>
                    </a:p>
                    <a:p>
                      <a:pPr algn="l"/>
                      <a:r>
                        <a:rPr lang="en-US" sz="2000" dirty="0" smtClean="0"/>
                        <a:t>Instructional Discourse,</a:t>
                      </a:r>
                    </a:p>
                    <a:p>
                      <a:pPr algn="l"/>
                      <a:r>
                        <a:rPr lang="en-US" sz="2000" dirty="0" smtClean="0"/>
                        <a:t>Hortatory (Mitigated)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shall attack</a:t>
                      </a:r>
                      <a:endParaRPr lang="en-US" sz="2000" i="1" dirty="0"/>
                    </a:p>
                  </a:txBody>
                  <a:tcPr anchor="ctr"/>
                </a:tc>
              </a:tr>
              <a:tr h="522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Hortatory Discourse</a:t>
                      </a:r>
                    </a:p>
                  </a:txBody>
                  <a:tcPr anchor="ctr"/>
                </a:tc>
                <a:tc>
                  <a:txBody>
                    <a:bodyPr/>
                    <a:lstStyle/>
                    <a:p>
                      <a:pPr algn="l"/>
                      <a:r>
                        <a:rPr lang="en-US" sz="2000" dirty="0" smtClean="0"/>
                        <a:t>Offline</a:t>
                      </a:r>
                      <a:endParaRPr lang="en-US" sz="2000" dirty="0"/>
                    </a:p>
                  </a:txBody>
                  <a:tcPr anchor="ctr"/>
                </a:tc>
                <a:tc>
                  <a:txBody>
                    <a:bodyPr/>
                    <a:lstStyle/>
                    <a:p>
                      <a:pPr algn="l"/>
                      <a:r>
                        <a:rPr lang="en-US" sz="2000" i="1" dirty="0" smtClean="0"/>
                        <a:t>That he might attack</a:t>
                      </a:r>
                      <a:endParaRPr lang="en-US" sz="2000" i="1" dirty="0"/>
                    </a:p>
                  </a:txBody>
                  <a:tcPr anchor="ctr"/>
                </a:tc>
              </a:tr>
              <a:tr h="522514">
                <a:tc>
                  <a:txBody>
                    <a:bodyPr/>
                    <a:lstStyle/>
                    <a:p>
                      <a:pPr algn="l"/>
                      <a:r>
                        <a:rPr lang="en-US" sz="2000" dirty="0" smtClean="0"/>
                        <a:t>Procedural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would attack</a:t>
                      </a:r>
                      <a:endParaRPr lang="en-US" sz="2000" i="1" dirty="0"/>
                    </a:p>
                  </a:txBody>
                  <a:tcPr anchor="ctr"/>
                </a:tc>
              </a:tr>
              <a:tr h="522514">
                <a:tc>
                  <a:txBody>
                    <a:bodyPr/>
                    <a:lstStyle/>
                    <a:p>
                      <a:pPr algn="l"/>
                      <a:r>
                        <a:rPr lang="en-US" sz="2000" dirty="0" smtClean="0">
                          <a:solidFill>
                            <a:srgbClr val="FF0000"/>
                          </a:solidFill>
                        </a:rPr>
                        <a:t>Historical Narrative</a:t>
                      </a:r>
                      <a:endParaRPr lang="en-US" sz="2000" dirty="0">
                        <a:solidFill>
                          <a:srgbClr val="FF0000"/>
                        </a:solidFill>
                      </a:endParaRPr>
                    </a:p>
                  </a:txBody>
                  <a:tcPr anchor="ctr"/>
                </a:tc>
                <a:tc>
                  <a:txBody>
                    <a:bodyPr/>
                    <a:lstStyle/>
                    <a:p>
                      <a:pPr algn="l"/>
                      <a:r>
                        <a:rPr lang="en-US" sz="2000" dirty="0" smtClean="0">
                          <a:solidFill>
                            <a:srgbClr val="FF0000"/>
                          </a:solidFill>
                        </a:rPr>
                        <a:t>Mainline (surrogate)</a:t>
                      </a:r>
                      <a:endParaRPr lang="en-US" sz="2000" dirty="0">
                        <a:solidFill>
                          <a:srgbClr val="FF0000"/>
                        </a:solidFill>
                      </a:endParaRPr>
                    </a:p>
                  </a:txBody>
                  <a:tcPr anchor="ctr"/>
                </a:tc>
                <a:tc>
                  <a:txBody>
                    <a:bodyPr/>
                    <a:lstStyle/>
                    <a:p>
                      <a:pPr algn="l"/>
                      <a:r>
                        <a:rPr lang="en-US" sz="2000" i="1" dirty="0" smtClean="0">
                          <a:solidFill>
                            <a:srgbClr val="FF0000"/>
                          </a:solidFill>
                        </a:rPr>
                        <a:t>He attacked</a:t>
                      </a:r>
                      <a:endParaRPr lang="en-US" sz="2000" i="1" dirty="0">
                        <a:solidFill>
                          <a:srgbClr val="FF0000"/>
                        </a:solidFill>
                      </a:endParaRPr>
                    </a:p>
                  </a:txBody>
                  <a:tcPr anchor="ctr"/>
                </a:tc>
              </a:tr>
            </a:tbl>
          </a:graphicData>
        </a:graphic>
      </p:graphicFrame>
      <p:sp>
        <p:nvSpPr>
          <p:cNvPr id="7" name="Content Placeholder 3"/>
          <p:cNvSpPr>
            <a:spLocks noGrp="1"/>
          </p:cNvSpPr>
          <p:nvPr>
            <p:ph idx="1"/>
          </p:nvPr>
        </p:nvSpPr>
        <p:spPr>
          <a:xfrm>
            <a:off x="304800" y="1828800"/>
            <a:ext cx="8382000" cy="4191000"/>
          </a:xfrm>
        </p:spPr>
        <p:txBody>
          <a:bodyPr>
            <a:normAutofit/>
          </a:bodyPr>
          <a:lstStyle/>
          <a:p>
            <a:pPr marL="0" indent="0">
              <a:buNone/>
            </a:pPr>
            <a:r>
              <a:rPr lang="en-US" sz="2000" dirty="0" smtClean="0"/>
              <a:t>Chart of </a:t>
            </a:r>
            <a:r>
              <a:rPr lang="en-US" sz="2000" dirty="0" err="1" smtClean="0"/>
              <a:t>weqatal</a:t>
            </a:r>
            <a:r>
              <a:rPr lang="en-US" sz="2000" dirty="0" smtClean="0"/>
              <a:t> functions.</a:t>
            </a:r>
          </a:p>
        </p:txBody>
      </p:sp>
      <p:sp>
        <p:nvSpPr>
          <p:cNvPr id="9" name="Rectangle 8"/>
          <p:cNvSpPr/>
          <p:nvPr/>
        </p:nvSpPr>
        <p:spPr>
          <a:xfrm>
            <a:off x="7262459" y="6581001"/>
            <a:ext cx="1881541" cy="276999"/>
          </a:xfrm>
          <a:prstGeom prst="rect">
            <a:avLst/>
          </a:prstGeom>
          <a:solidFill>
            <a:schemeClr val="bg1"/>
          </a:solid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
        <p:nvSpPr>
          <p:cNvPr id="11" name="Rectangle 10"/>
          <p:cNvSpPr/>
          <p:nvPr/>
        </p:nvSpPr>
        <p:spPr>
          <a:xfrm>
            <a:off x="7880398" y="1379706"/>
            <a:ext cx="1111202" cy="276999"/>
          </a:xfrm>
          <a:prstGeom prst="rect">
            <a:avLst/>
          </a:prstGeom>
          <a:solidFill>
            <a:schemeClr val="bg1"/>
          </a:solidFill>
        </p:spPr>
        <p:txBody>
          <a:bodyPr wrap="none">
            <a:spAutoFit/>
          </a:bodyPr>
          <a:lstStyle/>
          <a:p>
            <a:pPr algn="r"/>
            <a:r>
              <a:rPr lang="en-US" sz="1200" dirty="0" smtClean="0"/>
              <a:t>(1 Kings 20:21)</a:t>
            </a:r>
            <a:endParaRPr lang="en-US" sz="1200" dirty="0"/>
          </a:p>
        </p:txBody>
      </p:sp>
      <p:sp>
        <p:nvSpPr>
          <p:cNvPr id="12" name="Rectangle 11"/>
          <p:cNvSpPr/>
          <p:nvPr/>
        </p:nvSpPr>
        <p:spPr>
          <a:xfrm>
            <a:off x="2438400" y="1295400"/>
            <a:ext cx="1391471" cy="369332"/>
          </a:xfrm>
          <a:prstGeom prst="rect">
            <a:avLst/>
          </a:prstGeom>
          <a:solidFill>
            <a:schemeClr val="bg1"/>
          </a:solidFill>
        </p:spPr>
        <p:txBody>
          <a:bodyPr wrap="none">
            <a:spAutoFit/>
          </a:bodyPr>
          <a:lstStyle/>
          <a:p>
            <a:r>
              <a:rPr lang="en-US" dirty="0" smtClean="0">
                <a:solidFill>
                  <a:srgbClr val="FF0000"/>
                </a:solidFill>
              </a:rPr>
              <a:t>Pivotal Event</a:t>
            </a:r>
            <a:endParaRPr lang="en-US" dirty="0"/>
          </a:p>
        </p:txBody>
      </p:sp>
      <p:sp>
        <p:nvSpPr>
          <p:cNvPr id="13" name="Rectangle 12"/>
          <p:cNvSpPr/>
          <p:nvPr/>
        </p:nvSpPr>
        <p:spPr>
          <a:xfrm>
            <a:off x="1923643" y="1566577"/>
            <a:ext cx="2513958" cy="276999"/>
          </a:xfrm>
          <a:prstGeom prst="rect">
            <a:avLst/>
          </a:prstGeom>
          <a:solidFill>
            <a:schemeClr val="bg1"/>
          </a:solidFill>
        </p:spPr>
        <p:txBody>
          <a:bodyPr wrap="none">
            <a:spAutoFit/>
          </a:bodyPr>
          <a:lstStyle/>
          <a:p>
            <a:r>
              <a:rPr lang="en-US" sz="1200" dirty="0" smtClean="0"/>
              <a:t>(One would expect a wayyiqtol here.)</a:t>
            </a:r>
            <a:endParaRPr lang="en-US" sz="1200" dirty="0"/>
          </a:p>
        </p:txBody>
      </p:sp>
    </p:spTree>
    <p:extLst>
      <p:ext uri="{BB962C8B-B14F-4D97-AF65-F5344CB8AC3E}">
        <p14:creationId xmlns:p14="http://schemas.microsoft.com/office/powerpoint/2010/main" val="4271139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762000"/>
          </a:xfrm>
        </p:spPr>
        <p:txBody>
          <a:bodyPr>
            <a:normAutofit fontScale="90000"/>
          </a:bodyPr>
          <a:lstStyle/>
          <a:p>
            <a:r>
              <a:rPr lang="en-US" dirty="0"/>
              <a:t>The isolated </a:t>
            </a:r>
            <a:r>
              <a:rPr lang="en-US" dirty="0" err="1"/>
              <a:t>weqatal</a:t>
            </a:r>
            <a:r>
              <a:rPr lang="en-US" dirty="0"/>
              <a:t> in a </a:t>
            </a:r>
            <a:r>
              <a:rPr lang="en-US" dirty="0" err="1"/>
              <a:t>wayyiqtol</a:t>
            </a:r>
            <a:r>
              <a:rPr lang="en-US" dirty="0"/>
              <a:t> string</a:t>
            </a:r>
          </a:p>
        </p:txBody>
      </p:sp>
      <p:sp>
        <p:nvSpPr>
          <p:cNvPr id="5" name="Subtitle 2"/>
          <p:cNvSpPr txBox="1">
            <a:spLocks/>
          </p:cNvSpPr>
          <p:nvPr/>
        </p:nvSpPr>
        <p:spPr>
          <a:xfrm>
            <a:off x="-1" y="838200"/>
            <a:ext cx="8991601"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pPr>
            <a:r>
              <a:rPr lang="he-IL" sz="2800" dirty="0" smtClean="0">
                <a:solidFill>
                  <a:srgbClr val="0000FF"/>
                </a:solidFill>
                <a:latin typeface="SBL Hebrew" panose="02000000000000000000" pitchFamily="2" charset="-79"/>
                <a:cs typeface="SBL Hebrew" panose="02000000000000000000" pitchFamily="2" charset="-79"/>
              </a:rPr>
              <a:t>וַיֵּצֵא</a:t>
            </a:r>
            <a:r>
              <a:rPr lang="he-IL" sz="2800" dirty="0" smtClean="0">
                <a:latin typeface="SBL Hebrew" panose="02000000000000000000" pitchFamily="2" charset="-79"/>
                <a:cs typeface="SBL Hebrew" panose="02000000000000000000" pitchFamily="2" charset="-79"/>
              </a:rPr>
              <a:t> מֶ֫לֶךְ יְשְׂרָאֵל </a:t>
            </a:r>
            <a:r>
              <a:rPr lang="he-IL" sz="2800" dirty="0" smtClean="0">
                <a:solidFill>
                  <a:srgbClr val="0000FF"/>
                </a:solidFill>
                <a:latin typeface="SBL Hebrew" panose="02000000000000000000" pitchFamily="2" charset="-79"/>
                <a:cs typeface="SBL Hebrew" panose="02000000000000000000" pitchFamily="2" charset="-79"/>
              </a:rPr>
              <a:t>וַיַּךְ</a:t>
            </a:r>
            <a:r>
              <a:rPr lang="he-IL" sz="2800" dirty="0" smtClean="0">
                <a:latin typeface="SBL Hebrew" panose="02000000000000000000" pitchFamily="2" charset="-79"/>
                <a:cs typeface="SBL Hebrew" panose="02000000000000000000" pitchFamily="2" charset="-79"/>
              </a:rPr>
              <a:t> אֶת־הַסּוּס וְאֶת־הָרָ֫כֶב </a:t>
            </a:r>
            <a:r>
              <a:rPr lang="he-IL" sz="2800" dirty="0" smtClean="0">
                <a:solidFill>
                  <a:srgbClr val="FF0000"/>
                </a:solidFill>
                <a:latin typeface="SBL Hebrew" panose="02000000000000000000" pitchFamily="2" charset="-79"/>
                <a:cs typeface="SBL Hebrew" panose="02000000000000000000" pitchFamily="2" charset="-79"/>
              </a:rPr>
              <a:t>וְהִכָּה</a:t>
            </a:r>
            <a:r>
              <a:rPr lang="he-IL" sz="2800" dirty="0" smtClean="0">
                <a:solidFill>
                  <a:srgbClr val="FF00FF"/>
                </a:solidFill>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בַאֲרָם מַכָּה גְדוֹלָה׃</a:t>
            </a:r>
            <a:endParaRPr lang="en-US" sz="2800" dirty="0" smtClean="0">
              <a:latin typeface="SBL Hebrew" panose="02000000000000000000" pitchFamily="2" charset="-79"/>
              <a:cs typeface="SBL Hebrew" panose="02000000000000000000" pitchFamily="2" charset="-79"/>
            </a:endParaRPr>
          </a:p>
        </p:txBody>
      </p:sp>
      <p:graphicFrame>
        <p:nvGraphicFramePr>
          <p:cNvPr id="6" name="Table 5"/>
          <p:cNvGraphicFramePr>
            <a:graphicFrameLocks noGrp="1"/>
          </p:cNvGraphicFramePr>
          <p:nvPr>
            <p:extLst>
              <p:ext uri="{D42A27DB-BD31-4B8C-83A1-F6EECF244321}">
                <p14:modId xmlns:p14="http://schemas.microsoft.com/office/powerpoint/2010/main" val="1019876609"/>
              </p:ext>
            </p:extLst>
          </p:nvPr>
        </p:nvGraphicFramePr>
        <p:xfrm>
          <a:off x="381000" y="2286000"/>
          <a:ext cx="8458200" cy="3095896"/>
        </p:xfrm>
        <a:graphic>
          <a:graphicData uri="http://schemas.openxmlformats.org/drawingml/2006/table">
            <a:tbl>
              <a:tblPr firstRow="1" bandRow="1">
                <a:tableStyleId>{5C22544A-7EE6-4342-B048-85BDC9FD1C3A}</a:tableStyleId>
              </a:tblPr>
              <a:tblGrid>
                <a:gridCol w="3505200"/>
                <a:gridCol w="2362200"/>
                <a:gridCol w="2590800"/>
              </a:tblGrid>
              <a:tr h="522514">
                <a:tc>
                  <a:txBody>
                    <a:bodyPr/>
                    <a:lstStyle/>
                    <a:p>
                      <a:pPr algn="l"/>
                      <a:r>
                        <a:rPr lang="en-US" sz="2000" dirty="0" smtClean="0"/>
                        <a:t>Genre</a:t>
                      </a:r>
                      <a:endParaRPr lang="en-US" sz="2000" dirty="0"/>
                    </a:p>
                  </a:txBody>
                  <a:tcPr anchor="ctr"/>
                </a:tc>
                <a:tc>
                  <a:txBody>
                    <a:bodyPr/>
                    <a:lstStyle/>
                    <a:p>
                      <a:pPr algn="l"/>
                      <a:r>
                        <a:rPr lang="en-US" sz="2000" dirty="0" smtClean="0"/>
                        <a:t>Mainline/Offline</a:t>
                      </a:r>
                      <a:endParaRPr lang="en-US" sz="2000" dirty="0"/>
                    </a:p>
                  </a:txBody>
                  <a:tcPr anchor="ctr"/>
                </a:tc>
                <a:tc>
                  <a:txBody>
                    <a:bodyPr/>
                    <a:lstStyle/>
                    <a:p>
                      <a:pPr algn="l"/>
                      <a:r>
                        <a:rPr lang="en-US" sz="2000" dirty="0" smtClean="0"/>
                        <a:t>Translation</a:t>
                      </a:r>
                      <a:endParaRPr lang="en-US" sz="2000" dirty="0"/>
                    </a:p>
                  </a:txBody>
                  <a:tcPr anchor="ctr"/>
                </a:tc>
              </a:tr>
              <a:tr h="522514">
                <a:tc>
                  <a:txBody>
                    <a:bodyPr/>
                    <a:lstStyle/>
                    <a:p>
                      <a:pPr algn="l"/>
                      <a:r>
                        <a:rPr lang="en-US" sz="2000" dirty="0" smtClean="0"/>
                        <a:t>Predictive Narrative,</a:t>
                      </a:r>
                    </a:p>
                    <a:p>
                      <a:pPr algn="l"/>
                      <a:r>
                        <a:rPr lang="en-US" sz="2000" dirty="0" smtClean="0"/>
                        <a:t>Instructional Discourse,</a:t>
                      </a:r>
                    </a:p>
                    <a:p>
                      <a:pPr algn="l"/>
                      <a:r>
                        <a:rPr lang="en-US" sz="2000" dirty="0" smtClean="0"/>
                        <a:t>Hortatory (Mitigated)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shall attack</a:t>
                      </a:r>
                      <a:endParaRPr lang="en-US" sz="2000" i="1" dirty="0"/>
                    </a:p>
                  </a:txBody>
                  <a:tcPr anchor="ctr"/>
                </a:tc>
              </a:tr>
              <a:tr h="522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Hortatory Discourse</a:t>
                      </a:r>
                    </a:p>
                  </a:txBody>
                  <a:tcPr anchor="ctr"/>
                </a:tc>
                <a:tc>
                  <a:txBody>
                    <a:bodyPr/>
                    <a:lstStyle/>
                    <a:p>
                      <a:pPr algn="l"/>
                      <a:r>
                        <a:rPr lang="en-US" sz="2000" dirty="0" smtClean="0"/>
                        <a:t>Offline</a:t>
                      </a:r>
                      <a:endParaRPr lang="en-US" sz="2000" dirty="0"/>
                    </a:p>
                  </a:txBody>
                  <a:tcPr anchor="ctr"/>
                </a:tc>
                <a:tc>
                  <a:txBody>
                    <a:bodyPr/>
                    <a:lstStyle/>
                    <a:p>
                      <a:pPr algn="l"/>
                      <a:r>
                        <a:rPr lang="en-US" sz="2000" i="1" dirty="0" smtClean="0"/>
                        <a:t>That he might attack</a:t>
                      </a:r>
                      <a:endParaRPr lang="en-US" sz="2000" i="1" dirty="0"/>
                    </a:p>
                  </a:txBody>
                  <a:tcPr anchor="ctr"/>
                </a:tc>
              </a:tr>
              <a:tr h="522514">
                <a:tc>
                  <a:txBody>
                    <a:bodyPr/>
                    <a:lstStyle/>
                    <a:p>
                      <a:pPr algn="l"/>
                      <a:r>
                        <a:rPr lang="en-US" sz="2000" dirty="0" smtClean="0"/>
                        <a:t>Procedural Discourse</a:t>
                      </a:r>
                      <a:endParaRPr lang="en-US" sz="2000" dirty="0"/>
                    </a:p>
                  </a:txBody>
                  <a:tcPr anchor="ctr"/>
                </a:tc>
                <a:tc>
                  <a:txBody>
                    <a:bodyPr/>
                    <a:lstStyle/>
                    <a:p>
                      <a:pPr algn="l"/>
                      <a:r>
                        <a:rPr lang="en-US" sz="2000" dirty="0" smtClean="0"/>
                        <a:t>Mainline</a:t>
                      </a:r>
                      <a:endParaRPr lang="en-US" sz="2000" dirty="0"/>
                    </a:p>
                  </a:txBody>
                  <a:tcPr anchor="ctr"/>
                </a:tc>
                <a:tc>
                  <a:txBody>
                    <a:bodyPr/>
                    <a:lstStyle/>
                    <a:p>
                      <a:pPr algn="l"/>
                      <a:r>
                        <a:rPr lang="en-US" sz="2000" i="1" dirty="0" smtClean="0"/>
                        <a:t>He would attack</a:t>
                      </a:r>
                      <a:endParaRPr lang="en-US" sz="2000" i="1" dirty="0"/>
                    </a:p>
                  </a:txBody>
                  <a:tcPr anchor="ctr"/>
                </a:tc>
              </a:tr>
              <a:tr h="522514">
                <a:tc>
                  <a:txBody>
                    <a:bodyPr/>
                    <a:lstStyle/>
                    <a:p>
                      <a:pPr algn="l"/>
                      <a:r>
                        <a:rPr lang="en-US" sz="2000" dirty="0" smtClean="0">
                          <a:solidFill>
                            <a:srgbClr val="FF0000"/>
                          </a:solidFill>
                        </a:rPr>
                        <a:t>Historical Narrative</a:t>
                      </a:r>
                      <a:endParaRPr lang="en-US" sz="2000" dirty="0">
                        <a:solidFill>
                          <a:srgbClr val="FF0000"/>
                        </a:solidFill>
                      </a:endParaRPr>
                    </a:p>
                  </a:txBody>
                  <a:tcPr anchor="ctr"/>
                </a:tc>
                <a:tc>
                  <a:txBody>
                    <a:bodyPr/>
                    <a:lstStyle/>
                    <a:p>
                      <a:pPr algn="l"/>
                      <a:r>
                        <a:rPr lang="en-US" sz="2000" dirty="0" smtClean="0">
                          <a:solidFill>
                            <a:srgbClr val="FF0000"/>
                          </a:solidFill>
                        </a:rPr>
                        <a:t>Mainline (surrogate)</a:t>
                      </a:r>
                      <a:endParaRPr lang="en-US" sz="2000" dirty="0">
                        <a:solidFill>
                          <a:srgbClr val="FF0000"/>
                        </a:solidFill>
                      </a:endParaRPr>
                    </a:p>
                  </a:txBody>
                  <a:tcPr anchor="ctr"/>
                </a:tc>
                <a:tc>
                  <a:txBody>
                    <a:bodyPr/>
                    <a:lstStyle/>
                    <a:p>
                      <a:pPr algn="l"/>
                      <a:r>
                        <a:rPr lang="en-US" sz="2000" i="1" dirty="0" smtClean="0">
                          <a:solidFill>
                            <a:srgbClr val="FF0000"/>
                          </a:solidFill>
                        </a:rPr>
                        <a:t>He attacked</a:t>
                      </a:r>
                      <a:endParaRPr lang="en-US" sz="2000" i="1" dirty="0">
                        <a:solidFill>
                          <a:srgbClr val="FF0000"/>
                        </a:solidFill>
                      </a:endParaRPr>
                    </a:p>
                  </a:txBody>
                  <a:tcPr anchor="ctr"/>
                </a:tc>
              </a:tr>
            </a:tbl>
          </a:graphicData>
        </a:graphic>
      </p:graphicFrame>
      <p:sp>
        <p:nvSpPr>
          <p:cNvPr id="7" name="Content Placeholder 3"/>
          <p:cNvSpPr>
            <a:spLocks noGrp="1"/>
          </p:cNvSpPr>
          <p:nvPr>
            <p:ph idx="1"/>
          </p:nvPr>
        </p:nvSpPr>
        <p:spPr>
          <a:xfrm>
            <a:off x="304800" y="1828800"/>
            <a:ext cx="8382000" cy="4191000"/>
          </a:xfrm>
        </p:spPr>
        <p:txBody>
          <a:bodyPr>
            <a:normAutofit/>
          </a:bodyPr>
          <a:lstStyle/>
          <a:p>
            <a:pPr marL="0" indent="0">
              <a:buNone/>
            </a:pPr>
            <a:r>
              <a:rPr lang="en-US" sz="2000" dirty="0" smtClean="0"/>
              <a:t>Chart of </a:t>
            </a:r>
            <a:r>
              <a:rPr lang="en-US" sz="2000" dirty="0" err="1" smtClean="0"/>
              <a:t>weqatal</a:t>
            </a:r>
            <a:r>
              <a:rPr lang="en-US" sz="2000" dirty="0" smtClean="0"/>
              <a:t> functions.</a:t>
            </a:r>
          </a:p>
        </p:txBody>
      </p:sp>
      <p:sp>
        <p:nvSpPr>
          <p:cNvPr id="3" name="TextBox 2"/>
          <p:cNvSpPr txBox="1"/>
          <p:nvPr/>
        </p:nvSpPr>
        <p:spPr>
          <a:xfrm>
            <a:off x="4979218" y="5562600"/>
            <a:ext cx="3828484" cy="369332"/>
          </a:xfrm>
          <a:prstGeom prst="rect">
            <a:avLst/>
          </a:prstGeom>
          <a:noFill/>
        </p:spPr>
        <p:txBody>
          <a:bodyPr wrap="none" rtlCol="0">
            <a:spAutoFit/>
          </a:bodyPr>
          <a:lstStyle/>
          <a:p>
            <a:pPr algn="r"/>
            <a:r>
              <a:rPr lang="en-US" dirty="0" smtClean="0"/>
              <a:t>Look at all the things a </a:t>
            </a:r>
            <a:r>
              <a:rPr lang="en-US" dirty="0" err="1" smtClean="0"/>
              <a:t>weqatal</a:t>
            </a:r>
            <a:r>
              <a:rPr lang="en-US" dirty="0" smtClean="0"/>
              <a:t> can do.</a:t>
            </a:r>
          </a:p>
        </p:txBody>
      </p:sp>
      <p:sp>
        <p:nvSpPr>
          <p:cNvPr id="8" name="TextBox 7"/>
          <p:cNvSpPr txBox="1"/>
          <p:nvPr/>
        </p:nvSpPr>
        <p:spPr>
          <a:xfrm>
            <a:off x="381000" y="6135469"/>
            <a:ext cx="8426702" cy="646331"/>
          </a:xfrm>
          <a:prstGeom prst="rect">
            <a:avLst/>
          </a:prstGeom>
          <a:noFill/>
          <a:ln>
            <a:solidFill>
              <a:schemeClr val="tx1"/>
            </a:solidFill>
          </a:ln>
        </p:spPr>
        <p:txBody>
          <a:bodyPr wrap="square" rtlCol="0">
            <a:spAutoFit/>
          </a:bodyPr>
          <a:lstStyle/>
          <a:p>
            <a:pPr algn="ctr"/>
            <a:r>
              <a:rPr lang="en-US" dirty="0"/>
              <a:t>If you don’t know your genres, all you have to go on is a vague sense of ‘context’.</a:t>
            </a:r>
          </a:p>
          <a:p>
            <a:pPr algn="ctr"/>
            <a:r>
              <a:rPr lang="en-US" dirty="0"/>
              <a:t>That’s the value of discourse analysis.</a:t>
            </a:r>
          </a:p>
        </p:txBody>
      </p:sp>
      <p:cxnSp>
        <p:nvCxnSpPr>
          <p:cNvPr id="10" name="Straight Arrow Connector 9"/>
          <p:cNvCxnSpPr/>
          <p:nvPr/>
        </p:nvCxnSpPr>
        <p:spPr>
          <a:xfrm flipV="1">
            <a:off x="7620000" y="54102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262459" y="6581001"/>
            <a:ext cx="1881541" cy="276999"/>
          </a:xfrm>
          <a:prstGeom prst="rect">
            <a:avLst/>
          </a:prstGeom>
          <a:solidFill>
            <a:schemeClr val="bg1"/>
          </a:solid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
        <p:nvSpPr>
          <p:cNvPr id="11" name="Rectangle 10"/>
          <p:cNvSpPr/>
          <p:nvPr/>
        </p:nvSpPr>
        <p:spPr>
          <a:xfrm>
            <a:off x="7880398" y="1379706"/>
            <a:ext cx="1111202" cy="276999"/>
          </a:xfrm>
          <a:prstGeom prst="rect">
            <a:avLst/>
          </a:prstGeom>
          <a:solidFill>
            <a:schemeClr val="bg1"/>
          </a:solidFill>
        </p:spPr>
        <p:txBody>
          <a:bodyPr wrap="none">
            <a:spAutoFit/>
          </a:bodyPr>
          <a:lstStyle/>
          <a:p>
            <a:pPr algn="r"/>
            <a:r>
              <a:rPr lang="en-US" sz="1200" dirty="0" smtClean="0"/>
              <a:t>(1 Kings 20:21)</a:t>
            </a:r>
            <a:endParaRPr lang="en-US" sz="1200" dirty="0"/>
          </a:p>
        </p:txBody>
      </p:sp>
      <p:sp>
        <p:nvSpPr>
          <p:cNvPr id="12" name="Rectangle 11"/>
          <p:cNvSpPr/>
          <p:nvPr/>
        </p:nvSpPr>
        <p:spPr>
          <a:xfrm>
            <a:off x="2438400" y="1295400"/>
            <a:ext cx="1391471" cy="369332"/>
          </a:xfrm>
          <a:prstGeom prst="rect">
            <a:avLst/>
          </a:prstGeom>
          <a:solidFill>
            <a:schemeClr val="bg1"/>
          </a:solidFill>
        </p:spPr>
        <p:txBody>
          <a:bodyPr wrap="none">
            <a:spAutoFit/>
          </a:bodyPr>
          <a:lstStyle/>
          <a:p>
            <a:r>
              <a:rPr lang="en-US" dirty="0" smtClean="0">
                <a:solidFill>
                  <a:srgbClr val="FF0000"/>
                </a:solidFill>
              </a:rPr>
              <a:t>Pivotal Event</a:t>
            </a:r>
            <a:endParaRPr lang="en-US" dirty="0"/>
          </a:p>
        </p:txBody>
      </p:sp>
      <p:sp>
        <p:nvSpPr>
          <p:cNvPr id="13" name="Rectangle 12"/>
          <p:cNvSpPr/>
          <p:nvPr/>
        </p:nvSpPr>
        <p:spPr>
          <a:xfrm>
            <a:off x="1923643" y="1566577"/>
            <a:ext cx="2513958" cy="276999"/>
          </a:xfrm>
          <a:prstGeom prst="rect">
            <a:avLst/>
          </a:prstGeom>
          <a:solidFill>
            <a:schemeClr val="bg1"/>
          </a:solidFill>
        </p:spPr>
        <p:txBody>
          <a:bodyPr wrap="none">
            <a:spAutoFit/>
          </a:bodyPr>
          <a:lstStyle/>
          <a:p>
            <a:r>
              <a:rPr lang="en-US" sz="1200" dirty="0" smtClean="0"/>
              <a:t>(One would expect a wayyiqtol here.)</a:t>
            </a:r>
            <a:endParaRPr lang="en-US" sz="1200" dirty="0"/>
          </a:p>
        </p:txBody>
      </p:sp>
    </p:spTree>
    <p:extLst>
      <p:ext uri="{BB962C8B-B14F-4D97-AF65-F5344CB8AC3E}">
        <p14:creationId xmlns:p14="http://schemas.microsoft.com/office/powerpoint/2010/main" val="380098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57199" y="685800"/>
            <a:ext cx="8590375" cy="5867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tabLst>
                <a:tab pos="571500" algn="l"/>
                <a:tab pos="4114800" algn="l"/>
                <a:tab pos="6172200" algn="l"/>
              </a:tabLst>
            </a:pPr>
            <a:r>
              <a:rPr lang="en-US" sz="2500" b="1" dirty="0" smtClean="0"/>
              <a:t>1a.	Mainline</a:t>
            </a:r>
            <a:r>
              <a:rPr lang="en-US" sz="2500" dirty="0"/>
              <a:t>: </a:t>
            </a:r>
            <a:r>
              <a:rPr lang="en-US" sz="2500" dirty="0" err="1" smtClean="0"/>
              <a:t>Wayyiqtol</a:t>
            </a:r>
            <a:endParaRPr lang="en-US" sz="2500" dirty="0" smtClean="0"/>
          </a:p>
          <a:p>
            <a:pPr marL="0" indent="0">
              <a:buNone/>
              <a:tabLst>
                <a:tab pos="571500" algn="l"/>
                <a:tab pos="4114800" algn="l"/>
                <a:tab pos="6172200" algn="l"/>
              </a:tabLst>
            </a:pPr>
            <a:r>
              <a:rPr lang="en-US" sz="2500" b="1" dirty="0" smtClean="0">
                <a:solidFill>
                  <a:srgbClr val="FF0000"/>
                </a:solidFill>
              </a:rPr>
              <a:t>1b.	Pivotal/climactic event on the mainline</a:t>
            </a:r>
            <a:r>
              <a:rPr lang="en-US" sz="2500" dirty="0" smtClean="0">
                <a:solidFill>
                  <a:srgbClr val="FF0000"/>
                </a:solidFill>
              </a:rPr>
              <a:t>: Isolated </a:t>
            </a:r>
            <a:r>
              <a:rPr lang="en-US" sz="2500" dirty="0" err="1" smtClean="0">
                <a:solidFill>
                  <a:srgbClr val="FF0000"/>
                </a:solidFill>
              </a:rPr>
              <a:t>Weqatal</a:t>
            </a:r>
            <a:endParaRPr lang="en-US" sz="2500" dirty="0">
              <a:solidFill>
                <a:srgbClr val="FF0000"/>
              </a:solidFill>
            </a:endParaRPr>
          </a:p>
          <a:p>
            <a:pPr marL="0" indent="0">
              <a:buNone/>
            </a:pPr>
            <a:endParaRPr lang="en-US" sz="2500" dirty="0" smtClean="0"/>
          </a:p>
          <a:p>
            <a:pPr marL="117475" indent="0">
              <a:buNone/>
            </a:pPr>
            <a:r>
              <a:rPr lang="en-US" sz="2500" b="1" dirty="0" smtClean="0"/>
              <a:t>Off-the-line</a:t>
            </a:r>
            <a:r>
              <a:rPr lang="en-US" sz="2500" dirty="0"/>
              <a:t>:</a:t>
            </a:r>
          </a:p>
          <a:p>
            <a:pPr marL="574675" indent="-457200">
              <a:buFont typeface="+mj-lt"/>
              <a:buAutoNum type="arabicPeriod" startAt="2"/>
              <a:tabLst>
                <a:tab pos="4572000" algn="l"/>
                <a:tab pos="6858000" algn="l"/>
              </a:tabLst>
            </a:pPr>
            <a:r>
              <a:rPr lang="en-US" sz="2500" b="1" dirty="0"/>
              <a:t>Topicalization</a:t>
            </a:r>
            <a:r>
              <a:rPr lang="en-US" sz="2500" dirty="0"/>
              <a:t>: </a:t>
            </a:r>
            <a:r>
              <a:rPr lang="en-US" sz="2500" dirty="0" smtClean="0"/>
              <a:t>X-</a:t>
            </a:r>
            <a:r>
              <a:rPr lang="en-US" sz="2500" dirty="0" err="1" smtClean="0"/>
              <a:t>qatal</a:t>
            </a:r>
            <a:endParaRPr lang="en-US" sz="2500" dirty="0"/>
          </a:p>
          <a:p>
            <a:pPr marL="690563" indent="-457200">
              <a:buFont typeface="+mj-lt"/>
              <a:buAutoNum type="arabicPeriod" startAt="2"/>
            </a:pPr>
            <a:r>
              <a:rPr lang="en-US" sz="2500" b="1" dirty="0" smtClean="0"/>
              <a:t>Embedded Direct Speech</a:t>
            </a:r>
          </a:p>
          <a:p>
            <a:pPr marL="795338" indent="-457200">
              <a:buFont typeface="+mj-lt"/>
              <a:buAutoNum type="arabicPeriod" startAt="2"/>
            </a:pPr>
            <a:r>
              <a:rPr lang="en-US" sz="2500" b="1" dirty="0" smtClean="0"/>
              <a:t>Relative </a:t>
            </a:r>
            <a:r>
              <a:rPr lang="en-US" sz="2500" b="1" dirty="0"/>
              <a:t>past </a:t>
            </a:r>
            <a:r>
              <a:rPr lang="en-US" sz="2500" b="1" dirty="0" smtClean="0"/>
              <a:t>background</a:t>
            </a:r>
            <a:r>
              <a:rPr lang="en-US" sz="2500" dirty="0" smtClean="0"/>
              <a:t>: </a:t>
            </a:r>
            <a:r>
              <a:rPr lang="en-US" sz="2500" dirty="0" err="1" smtClean="0"/>
              <a:t>Qatal</a:t>
            </a:r>
            <a:r>
              <a:rPr lang="en-US" sz="2500" dirty="0" smtClean="0"/>
              <a:t> in dependent clause</a:t>
            </a:r>
            <a:endParaRPr lang="en-US" sz="2500" dirty="0"/>
          </a:p>
          <a:p>
            <a:pPr marL="914400" indent="-457200">
              <a:buFont typeface="+mj-lt"/>
              <a:buAutoNum type="arabicPeriod" startAt="2"/>
            </a:pPr>
            <a:r>
              <a:rPr lang="en-US" sz="2500" b="1" dirty="0" smtClean="0"/>
              <a:t>Non-past background</a:t>
            </a:r>
            <a:r>
              <a:rPr lang="en-US" sz="2500" dirty="0" smtClean="0"/>
              <a:t>: </a:t>
            </a:r>
            <a:r>
              <a:rPr lang="en-US" sz="2500" dirty="0" err="1" smtClean="0"/>
              <a:t>Yiqtol</a:t>
            </a:r>
            <a:r>
              <a:rPr lang="en-US" sz="2500" dirty="0" smtClean="0"/>
              <a:t> in dependent clause</a:t>
            </a:r>
            <a:endParaRPr lang="he-IL" sz="2500" dirty="0">
              <a:latin typeface="SBL Hebrew" panose="02000000000000000000" pitchFamily="2" charset="-79"/>
              <a:cs typeface="SBL Hebrew" panose="02000000000000000000" pitchFamily="2" charset="-79"/>
            </a:endParaRPr>
          </a:p>
          <a:p>
            <a:pPr marL="1031875" indent="-457200">
              <a:buFont typeface="+mj-lt"/>
              <a:buAutoNum type="arabicPeriod" startAt="2"/>
            </a:pPr>
            <a:r>
              <a:rPr lang="en-US" sz="2500" b="1" dirty="0" err="1" smtClean="0"/>
              <a:t>Backgrounded</a:t>
            </a:r>
            <a:r>
              <a:rPr lang="en-US" sz="2500" b="1" dirty="0" smtClean="0"/>
              <a:t> activities</a:t>
            </a:r>
            <a:r>
              <a:rPr lang="en-US" sz="2500" dirty="0" smtClean="0"/>
              <a:t>: Participle</a:t>
            </a:r>
            <a:endParaRPr lang="en-US" sz="2500" dirty="0"/>
          </a:p>
          <a:p>
            <a:pPr marL="1139825" indent="-457200">
              <a:buFont typeface="+mj-lt"/>
              <a:buAutoNum type="arabicPeriod" startAt="2"/>
            </a:pPr>
            <a:r>
              <a:rPr lang="en-US" sz="2500" b="1" dirty="0" smtClean="0"/>
              <a:t>Embedded Procedural Discourse</a:t>
            </a:r>
          </a:p>
          <a:p>
            <a:pPr marL="1254125" indent="-457200">
              <a:buFont typeface="+mj-lt"/>
              <a:buAutoNum type="arabicPeriod" startAt="2"/>
            </a:pPr>
            <a:r>
              <a:rPr lang="en-US" sz="2500" b="1" dirty="0" smtClean="0"/>
              <a:t>Transition marker</a:t>
            </a:r>
            <a:r>
              <a:rPr lang="en-US" sz="2500" dirty="0" smtClean="0"/>
              <a:t>: Mainline form of </a:t>
            </a:r>
            <a:r>
              <a:rPr lang="he-IL" sz="2500" dirty="0">
                <a:latin typeface="SBL Hebrew" panose="02000000000000000000" pitchFamily="2" charset="-79"/>
                <a:cs typeface="SBL Hebrew" panose="02000000000000000000" pitchFamily="2" charset="-79"/>
              </a:rPr>
              <a:t>היה</a:t>
            </a:r>
            <a:endParaRPr lang="en-US" sz="2500" dirty="0" smtClean="0">
              <a:latin typeface="SBL Hebrew" panose="02000000000000000000" pitchFamily="2" charset="-79"/>
              <a:cs typeface="SBL Hebrew" panose="02000000000000000000" pitchFamily="2" charset="-79"/>
            </a:endParaRPr>
          </a:p>
          <a:p>
            <a:pPr marL="1368425" indent="-457200">
              <a:buFont typeface="+mj-lt"/>
              <a:buAutoNum type="arabicPeriod" startAt="2"/>
            </a:pPr>
            <a:r>
              <a:rPr lang="en-US" sz="2500" b="1" dirty="0" smtClean="0"/>
              <a:t>Scene setting</a:t>
            </a:r>
            <a:r>
              <a:rPr lang="en-US" sz="2500" dirty="0" smtClean="0"/>
              <a:t>: </a:t>
            </a:r>
            <a:r>
              <a:rPr lang="en-US" sz="2500" dirty="0" err="1"/>
              <a:t>Verbless</a:t>
            </a:r>
            <a:r>
              <a:rPr lang="en-US" sz="2500" dirty="0"/>
              <a:t> Clause</a:t>
            </a:r>
            <a:endParaRPr lang="en-US" sz="2500" dirty="0" smtClean="0"/>
          </a:p>
          <a:p>
            <a:pPr marL="1482725" indent="-457200">
              <a:buFont typeface="+mj-lt"/>
              <a:buAutoNum type="arabicPeriod" startAt="2"/>
            </a:pPr>
            <a:r>
              <a:rPr lang="en-US" sz="2500" b="1" dirty="0" err="1" smtClean="0"/>
              <a:t>Irrealis</a:t>
            </a:r>
            <a:r>
              <a:rPr lang="en-US" sz="2500" b="1" dirty="0" smtClean="0"/>
              <a:t> scene setting</a:t>
            </a:r>
            <a:r>
              <a:rPr lang="en-US" sz="2500" dirty="0" smtClean="0"/>
              <a:t>: Negation of any verb</a:t>
            </a:r>
          </a:p>
          <a:p>
            <a:pPr marL="796925" indent="0">
              <a:buNone/>
            </a:pPr>
            <a:endParaRPr lang="en-US" sz="2500" dirty="0"/>
          </a:p>
        </p:txBody>
      </p:sp>
      <p:cxnSp>
        <p:nvCxnSpPr>
          <p:cNvPr id="7" name="Straight Connector 6"/>
          <p:cNvCxnSpPr/>
          <p:nvPr/>
        </p:nvCxnSpPr>
        <p:spPr>
          <a:xfrm>
            <a:off x="381000" y="184785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p:nvPr>
        </p:nvSpPr>
        <p:spPr>
          <a:xfrm>
            <a:off x="228600" y="0"/>
            <a:ext cx="8610600" cy="762000"/>
          </a:xfrm>
        </p:spPr>
        <p:txBody>
          <a:bodyPr>
            <a:normAutofit/>
          </a:bodyPr>
          <a:lstStyle/>
          <a:p>
            <a:r>
              <a:rPr lang="en-US" sz="3200" dirty="0" smtClean="0"/>
              <a:t>Historical Narrative Discourse Profile</a:t>
            </a:r>
            <a:endParaRPr lang="en-US" sz="3200" dirty="0"/>
          </a:p>
        </p:txBody>
      </p:sp>
      <p:sp>
        <p:nvSpPr>
          <p:cNvPr id="6" name="Rectangle 5"/>
          <p:cNvSpPr/>
          <p:nvPr/>
        </p:nvSpPr>
        <p:spPr>
          <a:xfrm>
            <a:off x="7262459" y="6581001"/>
            <a:ext cx="1881541" cy="276999"/>
          </a:xfrm>
          <a:prstGeom prst="rect">
            <a:avLst/>
          </a:prstGeom>
          <a:noFill/>
        </p:spPr>
        <p:txBody>
          <a:bodyPr wrap="none">
            <a:spAutoFit/>
          </a:bodyPr>
          <a:lstStyle/>
          <a:p>
            <a:pPr algn="r"/>
            <a:r>
              <a:rPr lang="en-US" sz="1200" dirty="0" err="1" smtClean="0"/>
              <a:t>Rocine</a:t>
            </a:r>
            <a:r>
              <a:rPr lang="en-US" sz="1200" dirty="0" smtClean="0"/>
              <a:t> 37 Isolated </a:t>
            </a:r>
            <a:r>
              <a:rPr lang="en-US" sz="1200" dirty="0" err="1" smtClean="0"/>
              <a:t>Weqatal</a:t>
            </a:r>
            <a:endParaRPr lang="en-US" sz="1200" dirty="0"/>
          </a:p>
        </p:txBody>
      </p:sp>
    </p:spTree>
    <p:extLst>
      <p:ext uri="{BB962C8B-B14F-4D97-AF65-F5344CB8AC3E}">
        <p14:creationId xmlns:p14="http://schemas.microsoft.com/office/powerpoint/2010/main" val="320480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examples of</a:t>
            </a:r>
            <a:br>
              <a:rPr lang="en-US" dirty="0" smtClean="0"/>
            </a:br>
            <a:r>
              <a:rPr lang="en-US" dirty="0" smtClean="0"/>
              <a:t>Isolated </a:t>
            </a:r>
            <a:r>
              <a:rPr lang="en-US" dirty="0" err="1" smtClean="0"/>
              <a:t>Weqatal</a:t>
            </a:r>
            <a:endParaRPr lang="en-CA" dirty="0"/>
          </a:p>
        </p:txBody>
      </p:sp>
    </p:spTree>
    <p:extLst>
      <p:ext uri="{BB962C8B-B14F-4D97-AF65-F5344CB8AC3E}">
        <p14:creationId xmlns:p14="http://schemas.microsoft.com/office/powerpoint/2010/main" val="1006484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0000FF"/>
                </a:solidFill>
                <a:latin typeface="SBL Hebrew" panose="02000000000000000000" pitchFamily="2" charset="-79"/>
                <a:cs typeface="SBL Hebrew" panose="02000000000000000000"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0000FF"/>
                </a:solidFill>
                <a:latin typeface="SBL Hebrew" pitchFamily="2" charset="-79"/>
                <a:cs typeface="SBL Hebrew" pitchFamily="2" charset="-79"/>
              </a:rPr>
              <a:t>וַתִּשְׁלַ֡ח וַתִּקְרָא֩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0000FF"/>
                </a:solidFill>
                <a:latin typeface="SBL Hebrew" pitchFamily="2" charset="-79"/>
                <a:cs typeface="SBL Hebrew" pitchFamily="2" charset="-79"/>
              </a:rPr>
              <a:t>וַיַּעֲל֥וּ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00FF"/>
                </a:solidFill>
              </a:rPr>
              <a:t>Wayyiqtol</a:t>
            </a:r>
            <a:endParaRPr lang="en-CA" sz="1600" dirty="0">
              <a:solidFill>
                <a:srgbClr val="0000FF"/>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0000FF"/>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00FF"/>
                </a:solidFill>
              </a:rPr>
              <a:t>Wayyiqtol</a:t>
            </a:r>
            <a:endParaRPr lang="en-CA" sz="1600" dirty="0">
              <a:solidFill>
                <a:srgbClr val="0000FF"/>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09600" y="2989376"/>
            <a:ext cx="1557671" cy="400110"/>
          </a:xfrm>
          <a:prstGeom prst="rect">
            <a:avLst/>
          </a:prstGeom>
          <a:noFill/>
          <a:ln>
            <a:noFill/>
          </a:ln>
        </p:spPr>
        <p:txBody>
          <a:bodyPr wrap="none" rtlCol="0">
            <a:spAutoFit/>
          </a:bodyPr>
          <a:lstStyle/>
          <a:p>
            <a:r>
              <a:rPr lang="en-US" sz="2000" b="1" dirty="0" smtClean="0">
                <a:solidFill>
                  <a:srgbClr val="FF0000"/>
                </a:solidFill>
              </a:rPr>
              <a:t>What is this?</a:t>
            </a:r>
            <a:endParaRPr lang="en-CA" sz="2000" b="1" dirty="0">
              <a:solidFill>
                <a:srgbClr val="FF0000"/>
              </a:solidFill>
            </a:endParaRPr>
          </a:p>
        </p:txBody>
      </p:sp>
      <p:sp>
        <p:nvSpPr>
          <p:cNvPr id="10" name="Freeform 9"/>
          <p:cNvSpPr/>
          <p:nvPr/>
        </p:nvSpPr>
        <p:spPr>
          <a:xfrm>
            <a:off x="2135508" y="2914022"/>
            <a:ext cx="5893126" cy="281354"/>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1905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7910906" y="6581001"/>
            <a:ext cx="1233094" cy="276999"/>
          </a:xfrm>
          <a:prstGeom prst="rect">
            <a:avLst/>
          </a:prstGeom>
          <a:noFill/>
        </p:spPr>
        <p:txBody>
          <a:bodyPr wrap="none">
            <a:spAutoFit/>
          </a:bodyPr>
          <a:lstStyle/>
          <a:p>
            <a:pPr algn="r"/>
            <a:r>
              <a:rPr lang="en-US" sz="1200" dirty="0" err="1" smtClean="0"/>
              <a:t>Rocine</a:t>
            </a:r>
            <a:r>
              <a:rPr lang="en-US" sz="1200" dirty="0" smtClean="0"/>
              <a:t> p. 321-22</a:t>
            </a:r>
            <a:endParaRPr lang="en-US" sz="1200" dirty="0"/>
          </a:p>
        </p:txBody>
      </p:sp>
    </p:spTree>
    <p:extLst>
      <p:ext uri="{BB962C8B-B14F-4D97-AF65-F5344CB8AC3E}">
        <p14:creationId xmlns:p14="http://schemas.microsoft.com/office/powerpoint/2010/main" val="4033160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829</Words>
  <Application>Microsoft Office PowerPoint</Application>
  <PresentationFormat>On-screen Show (4:3)</PresentationFormat>
  <Paragraphs>189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Isolated Weqatal</vt:lpstr>
      <vt:lpstr>PowerPoint Presentation</vt:lpstr>
      <vt:lpstr>The isolated weqatal in a wayyiqtol string</vt:lpstr>
      <vt:lpstr>The isolated weqatal in a wayyiqtol string</vt:lpstr>
      <vt:lpstr>The isolated weqatal in a wayyiqtol string</vt:lpstr>
      <vt:lpstr>The isolated weqatal in a wayyiqtol string</vt:lpstr>
      <vt:lpstr>Historical Narrative Discourse Profile</vt:lpstr>
      <vt:lpstr>Other examples of Isolated Weqatal</vt:lpstr>
      <vt:lpstr>Judges 16:18</vt:lpstr>
      <vt:lpstr>Judges 16:18</vt:lpstr>
      <vt:lpstr>1 Samuel 17:38-39</vt:lpstr>
      <vt:lpstr>Genesis 37:3-4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Isolated Weqatal</dc:title>
  <dc:creator>Carlos</dc:creator>
  <cp:lastModifiedBy>Carlos</cp:lastModifiedBy>
  <cp:revision>8</cp:revision>
  <dcterms:created xsi:type="dcterms:W3CDTF">2006-08-16T00:00:00Z</dcterms:created>
  <dcterms:modified xsi:type="dcterms:W3CDTF">2017-01-25T18:39:08Z</dcterms:modified>
</cp:coreProperties>
</file>