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8000"/>
    <a:srgbClr val="0000FF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 autoAdjust="0"/>
    <p:restoredTop sz="96275" autoAdjust="0"/>
  </p:normalViewPr>
  <p:slideViewPr>
    <p:cSldViewPr>
      <p:cViewPr>
        <p:scale>
          <a:sx n="100" d="100"/>
          <a:sy n="100" d="100"/>
        </p:scale>
        <p:origin x="-156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655213"/>
              </p:ext>
            </p:extLst>
          </p:nvPr>
        </p:nvGraphicFramePr>
        <p:xfrm>
          <a:off x="228600" y="304800"/>
          <a:ext cx="3886200" cy="6519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5296"/>
                <a:gridCol w="2980904"/>
              </a:tblGrid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‏אָדָם־1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people</a:t>
                      </a:r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, humankind </a:t>
                      </a:r>
                      <a:r>
                        <a:rPr lang="en-CA" sz="1400" u="none" strike="noStrike" baseline="0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(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545x)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‏אֱנוֹשׁ־1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people</a:t>
                      </a:r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, humankind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(42x)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‏אִישׁ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man, husband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(2187x)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‏אִשָּׁה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woman, wife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(781x)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‏זָכָר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male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(82x)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‏נְקֵבָה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female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(22x)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‏גֶּבֶר־1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man, young man, male </a:t>
                      </a:r>
                      <a:r>
                        <a:rPr lang="en-US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(66x)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גְּבִירָה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lady, queen, mistress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(15x)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גִּבּוֹר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lord, master, warrior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(160x)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‏בָּחוּר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young man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(44x)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בְּתוּלָה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virgin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(50x)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בְּתוּלִים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adolescence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עֶלֶם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young man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עַלְמָה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young woman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(9x)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עֲלוּמִים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youth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(5x)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יוֹנֵק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young child, tender plant </a:t>
                      </a:r>
                      <a:r>
                        <a:rPr lang="en-US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(12x)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יֶלֶד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boy, child, youth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(90x)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יַלְדָּה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girl, damsel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(3x)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יַלְדוּת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childhood, youth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(3x)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‏נַעַר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boy, youth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(240x)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‏נַעֲרָה־1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girl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(76x)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נְעוּרִים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youth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(46x)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‏טַף־1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children </a:t>
                      </a:r>
                      <a:r>
                        <a:rPr lang="en-CA" sz="1400" u="none" strike="noStrike" dirty="0" smtClean="0"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(41x)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14968"/>
              </p:ext>
            </p:extLst>
          </p:nvPr>
        </p:nvGraphicFramePr>
        <p:xfrm>
          <a:off x="4495800" y="304800"/>
          <a:ext cx="4267200" cy="4535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2738"/>
                <a:gridCol w="3364462"/>
              </a:tblGrid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‏אָב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father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(1210x)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‏אֵם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mother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(220x)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‏בֵּן־1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son, grandson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(4942x)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בַּת־1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daughter, granddaughter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(588x)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‏אָח־2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brother, relative, countryman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(629x)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‏אָחוֹת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sister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(119x)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‏דּוֹד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beloved, uncle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(61x)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דּוֹדָה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aunt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(3x)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חָם־1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father-in-law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(4x)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חָמוֹת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mother-in-law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(11x)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חָתָן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son-in-law, bridegroom 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(20x)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‏כַּלָּה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daughter-in-law, bride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(34x)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‏חֹתֵן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male relative by marriage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(21x)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חֹתֶנֶת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female relative by marriage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(1x)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‏בַּעַל־1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master, husband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(84x)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5999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‏שְׁאֵר</a:t>
                      </a:r>
                    </a:p>
                  </a:txBody>
                  <a:tcPr marT="9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flesh, relative </a:t>
                      </a:r>
                      <a:r>
                        <a:rPr lang="en-C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(16x)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T="9144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8599" y="0"/>
            <a:ext cx="15340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400" dirty="0"/>
              <a:t>People - </a:t>
            </a:r>
            <a:r>
              <a:rPr lang="en-CA" sz="1400" dirty="0" smtClean="0"/>
              <a:t>Humanity</a:t>
            </a:r>
            <a:endParaRPr lang="en-CA" sz="1400" dirty="0"/>
          </a:p>
        </p:txBody>
      </p:sp>
      <p:sp>
        <p:nvSpPr>
          <p:cNvPr id="8" name="Rectangle 7"/>
          <p:cNvSpPr/>
          <p:nvPr/>
        </p:nvSpPr>
        <p:spPr>
          <a:xfrm>
            <a:off x="4495800" y="0"/>
            <a:ext cx="12903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400" dirty="0"/>
              <a:t>People - </a:t>
            </a:r>
            <a:r>
              <a:rPr lang="en-CA" sz="1400" dirty="0" smtClean="0"/>
              <a:t>Family</a:t>
            </a:r>
            <a:endParaRPr lang="en-CA" sz="1400" dirty="0"/>
          </a:p>
        </p:txBody>
      </p:sp>
      <p:sp>
        <p:nvSpPr>
          <p:cNvPr id="9" name="Rectangle 8"/>
          <p:cNvSpPr/>
          <p:nvPr/>
        </p:nvSpPr>
        <p:spPr>
          <a:xfrm>
            <a:off x="4191000" y="4876800"/>
            <a:ext cx="4953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he-IL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בְּתוּלָה	"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an ostensibly reputable young girl who is past puberty and is, by default at least, still in the household of her father" </a:t>
            </a:r>
            <a:r>
              <a:rPr lang="en-CA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(NIDOTTE, Vol. 1, p. 767)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 (concerns social status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r>
              <a:rPr lang="en-US" sz="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CA" sz="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457200" indent="-457200"/>
            <a:r>
              <a:rPr lang="he-IL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עַלְמָה	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young woman (concerns fertility and childbearing potential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  <a:endParaRPr lang="en-CA" sz="12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4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CA" sz="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“A 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girl ceases to be a </a:t>
            </a:r>
            <a:r>
              <a:rPr lang="he-IL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בְּתוּלָה 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when 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she becomes a wife; she ceases to be an </a:t>
            </a:r>
            <a:r>
              <a:rPr lang="he-IL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עַלְמָה 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when 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she becomes a mother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.” </a:t>
            </a:r>
            <a:r>
              <a:rPr lang="en-CA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(NIDOTTE, Vol. 1, p. 769</a:t>
            </a:r>
            <a:r>
              <a:rPr lang="en-CA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r>
              <a:rPr lang="en-US" sz="4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CA" sz="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“A 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woman ceases to be an </a:t>
            </a:r>
            <a:r>
              <a:rPr lang="he-IL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עַלְמָה 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when </a:t>
            </a:r>
            <a:r>
              <a:rPr lang="en-CA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she becomes a mother—not when she becomes a wife or a sexual partner</a:t>
            </a:r>
            <a:r>
              <a:rPr lang="en-CA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.” </a:t>
            </a:r>
            <a:r>
              <a:rPr lang="en-CA" sz="1000" dirty="0">
                <a:latin typeface="SBL Hebrew" panose="02000000000000000000" pitchFamily="2" charset="-79"/>
                <a:cs typeface="SBL Hebrew" panose="02000000000000000000" pitchFamily="2" charset="-79"/>
              </a:rPr>
              <a:t>(NIDOTTE, Vol. 3, p. 415</a:t>
            </a:r>
            <a:r>
              <a:rPr lang="en-CA" sz="1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r>
              <a:rPr lang="en-US" sz="4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CA" sz="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“Behold</a:t>
            </a:r>
            <a:r>
              <a:rPr lang="en-US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, the </a:t>
            </a:r>
            <a:r>
              <a:rPr lang="he-IL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עַלְמָה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shall </a:t>
            </a:r>
            <a:r>
              <a:rPr lang="en-US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conceive and bear a </a:t>
            </a:r>
            <a:r>
              <a:rPr lang="en-US" sz="12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son…” </a:t>
            </a:r>
            <a:r>
              <a:rPr lang="en-US" sz="1200" dirty="0">
                <a:latin typeface="SBL Hebrew" panose="02000000000000000000" pitchFamily="2" charset="-79"/>
                <a:cs typeface="SBL Hebrew" panose="02000000000000000000" pitchFamily="2" charset="-79"/>
              </a:rPr>
              <a:t>(Isa 7:14)</a:t>
            </a:r>
            <a:endParaRPr lang="en-CA" sz="12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72062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5242</TotalTime>
  <Words>285</Words>
  <Application>Microsoft Office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390</cp:revision>
  <dcterms:created xsi:type="dcterms:W3CDTF">2006-08-16T00:00:00Z</dcterms:created>
  <dcterms:modified xsi:type="dcterms:W3CDTF">2016-01-16T21:14:59Z</dcterms:modified>
</cp:coreProperties>
</file>