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58" r:id="rId2"/>
    <p:sldId id="559" r:id="rId3"/>
    <p:sldId id="560" r:id="rId4"/>
    <p:sldId id="561" r:id="rId5"/>
    <p:sldId id="562" r:id="rId6"/>
    <p:sldId id="563" r:id="rId7"/>
    <p:sldId id="564" r:id="rId8"/>
    <p:sldId id="565" r:id="rId9"/>
    <p:sldId id="566" r:id="rId10"/>
    <p:sldId id="567" r:id="rId1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7C3B0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2317" autoAdjust="0"/>
  </p:normalViewPr>
  <p:slideViewPr>
    <p:cSldViewPr>
      <p:cViewPr varScale="1">
        <p:scale>
          <a:sx n="100" d="100"/>
          <a:sy n="100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68378" y="1219200"/>
            <a:ext cx="3470822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	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219200"/>
            <a:ext cx="3110146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524000"/>
            <a:ext cx="2066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2750403"/>
            <a:ext cx="22949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i="1" dirty="0" smtClean="0"/>
              <a:t>will be</a:t>
            </a:r>
            <a:r>
              <a:rPr lang="en-US" sz="1200" dirty="0" smtClean="0"/>
              <a:t>/</a:t>
            </a:r>
            <a:r>
              <a:rPr lang="en-US" sz="1200" i="1" dirty="0" smtClean="0"/>
              <a:t>wants them to be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1" y="152400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0600" y="5188803"/>
            <a:ext cx="3209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</a:t>
            </a:r>
            <a:r>
              <a:rPr lang="en-US" sz="1200" dirty="0"/>
              <a:t>Narrative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Topicalization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</a:t>
            </a:r>
            <a:r>
              <a:rPr lang="en-US" sz="1200" dirty="0"/>
              <a:t>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was </a:t>
            </a:r>
            <a:r>
              <a:rPr lang="en-US" sz="1200" dirty="0"/>
              <a:t>X </a:t>
            </a:r>
            <a:r>
              <a:rPr lang="en-US" sz="1200" i="1" dirty="0"/>
              <a:t>that was a </a:t>
            </a:r>
            <a:r>
              <a:rPr lang="en-US" sz="1200" dirty="0"/>
              <a:t>______ (</a:t>
            </a:r>
            <a:r>
              <a:rPr lang="en-US" sz="1200" i="1" dirty="0"/>
              <a:t>of</a:t>
            </a:r>
            <a:r>
              <a:rPr lang="en-US" sz="1200" dirty="0" smtClean="0"/>
              <a:t>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(</a:t>
            </a:r>
            <a:r>
              <a:rPr lang="en-US" sz="1200" dirty="0"/>
              <a:t>i.e. the “X” is in focus, it is the “topic</a:t>
            </a:r>
            <a:r>
              <a:rPr lang="en-US" sz="1200" dirty="0" smtClean="0"/>
              <a:t>”)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750403"/>
            <a:ext cx="236220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Any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err="1"/>
              <a:t>R</a:t>
            </a:r>
            <a:r>
              <a:rPr lang="en-US" sz="1200" dirty="0" err="1" smtClean="0"/>
              <a:t>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5186481"/>
            <a:ext cx="3352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Topicalization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</a:t>
            </a:r>
            <a:r>
              <a:rPr lang="en-US" sz="1200" dirty="0"/>
              <a:t>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</a:t>
            </a:r>
            <a:r>
              <a:rPr lang="en-US" sz="1200" i="1" dirty="0" smtClean="0"/>
              <a:t>will be </a:t>
            </a:r>
            <a:r>
              <a:rPr lang="en-US" sz="1200" i="1" u="sng" dirty="0" smtClean="0"/>
              <a:t> </a:t>
            </a:r>
            <a:r>
              <a:rPr lang="en-US" sz="1200" u="sng" dirty="0" smtClean="0"/>
              <a:t>X </a:t>
            </a:r>
            <a:r>
              <a:rPr lang="en-US" sz="1200" dirty="0" smtClean="0"/>
              <a:t> </a:t>
            </a:r>
            <a:r>
              <a:rPr lang="en-US" sz="1200" i="1" dirty="0" smtClean="0"/>
              <a:t>who(that) will </a:t>
            </a:r>
            <a:r>
              <a:rPr lang="en-US" sz="1200" dirty="0" smtClean="0"/>
              <a:t>____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 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</a:t>
            </a:r>
            <a:r>
              <a:rPr lang="en-US" sz="1200" i="1" dirty="0" smtClean="0"/>
              <a:t>is         </a:t>
            </a:r>
            <a:r>
              <a:rPr lang="en-US" sz="1200" i="1" u="sng" dirty="0" smtClean="0"/>
              <a:t> </a:t>
            </a:r>
            <a:r>
              <a:rPr lang="en-US" sz="1200" u="sng" dirty="0"/>
              <a:t>X </a:t>
            </a:r>
            <a:r>
              <a:rPr lang="en-US" sz="1200" dirty="0"/>
              <a:t> </a:t>
            </a:r>
            <a:r>
              <a:rPr lang="en-US" sz="1200" i="1" dirty="0"/>
              <a:t>who(that) </a:t>
            </a:r>
            <a:r>
              <a:rPr lang="en-US" sz="1200" dirty="0" smtClean="0"/>
              <a:t>_______</a:t>
            </a:r>
            <a:endParaRPr lang="en-US" sz="12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62200" y="1939498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26927" y="1843563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59526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16280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480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6962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Summary of Verbs (with X-</a:t>
            </a:r>
            <a:r>
              <a:rPr lang="en-US" dirty="0" err="1" smtClean="0"/>
              <a:t>yiqtol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169998" y="6581001"/>
            <a:ext cx="19740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 Summary of Verbs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6310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Meanings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21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Describes emerging action.</a:t>
            </a:r>
          </a:p>
          <a:p>
            <a:r>
              <a:rPr lang="en-US" sz="1400" b="1" dirty="0" smtClean="0"/>
              <a:t>Focus on the process.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337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Pins attribute on subject.</a:t>
            </a:r>
          </a:p>
          <a:p>
            <a:r>
              <a:rPr lang="en-US" sz="1400" b="1" dirty="0" smtClean="0"/>
              <a:t>Focus on the whole adjectively or </a:t>
            </a:r>
            <a:r>
              <a:rPr lang="en-US" sz="1400" b="1" dirty="0" err="1" smtClean="0"/>
              <a:t>statively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2139" y="4188023"/>
            <a:ext cx="436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Expresses facts like snap shots on which appear the </a:t>
            </a:r>
            <a:r>
              <a:rPr lang="en-US" sz="1400" b="1" dirty="0" err="1" smtClean="0"/>
              <a:t>qatal</a:t>
            </a:r>
            <a:r>
              <a:rPr lang="en-US" sz="1400" b="1" dirty="0" smtClean="0"/>
              <a:t> or </a:t>
            </a:r>
            <a:r>
              <a:rPr lang="en-US" sz="1400" b="1" dirty="0" err="1" smtClean="0"/>
              <a:t>weqatal</a:t>
            </a:r>
            <a:r>
              <a:rPr lang="en-US" sz="1400" b="1" dirty="0" smtClean="0"/>
              <a:t> “mini-sentences” as captions.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27939" y="4188023"/>
            <a:ext cx="4157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 action as it emerges like a video with sound.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 rot="20700000">
            <a:off x="4593024" y="4563831"/>
            <a:ext cx="1764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Imperfective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 rot="20700000">
            <a:off x="80490" y="4961720"/>
            <a:ext cx="1432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Perfective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 rot="20700000">
            <a:off x="80490" y="2206100"/>
            <a:ext cx="1432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Perfective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 rot="20700000">
            <a:off x="4597202" y="2323324"/>
            <a:ext cx="2161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Imperfective (?)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2079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33400"/>
            <a:ext cx="9144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err="1"/>
              <a:t>wayyiqtol</a:t>
            </a:r>
            <a:r>
              <a:rPr lang="en-US" sz="2000" dirty="0"/>
              <a:t>, </a:t>
            </a:r>
            <a:r>
              <a:rPr lang="en-US" sz="2000" dirty="0" err="1"/>
              <a:t>yiqtol</a:t>
            </a:r>
            <a:r>
              <a:rPr lang="en-US" sz="2000" dirty="0"/>
              <a:t>, </a:t>
            </a:r>
            <a:r>
              <a:rPr lang="en-US" sz="2000" dirty="0" err="1"/>
              <a:t>weqatal</a:t>
            </a:r>
            <a:r>
              <a:rPr lang="en-US" sz="2000" dirty="0"/>
              <a:t>, and </a:t>
            </a:r>
            <a:r>
              <a:rPr lang="en-US" sz="2000" dirty="0" err="1"/>
              <a:t>qatal</a:t>
            </a:r>
            <a:r>
              <a:rPr lang="en-US" sz="2000" dirty="0"/>
              <a:t> verb forms </a:t>
            </a:r>
            <a:r>
              <a:rPr lang="en-US" sz="2000" dirty="0" smtClean="0"/>
              <a:t>can be paired in 3 different ways to create a </a:t>
            </a:r>
            <a:r>
              <a:rPr lang="en-US" sz="2000" dirty="0"/>
              <a:t>simple overview of the Hebrew Verbal system as we have learned it so far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Here are the 4 forms. </a:t>
            </a:r>
            <a:r>
              <a:rPr lang="en-US" sz="1400" dirty="0" smtClean="0"/>
              <a:t>(Note that the X-forms are combined with the non-X forms</a:t>
            </a:r>
            <a:r>
              <a:rPr lang="en-US" sz="1400" dirty="0" smtClean="0"/>
              <a:t>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Let us look at each of the 3 pairings in turn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52429" y="6581001"/>
            <a:ext cx="2691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 Four Component 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953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1219199"/>
            <a:ext cx="9144000" cy="28194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9144000" cy="28193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" y="660737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do these forms share?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677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1219199"/>
            <a:ext cx="9144000" cy="28194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9144000" cy="28193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Genres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2139" y="1368623"/>
            <a:ext cx="2534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-Projection: Historical Narrative</a:t>
            </a:r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2139" y="4188023"/>
            <a:ext cx="3721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+Projection: Predictive, Instructional, Hortatory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890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28194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495801" y="4038600"/>
            <a:ext cx="4648200" cy="2819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28194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4495800" cy="28193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1" y="660737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do these forms share?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5389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28194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495801" y="4038600"/>
            <a:ext cx="4648200" cy="2819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28194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4495800" cy="28193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Discourse Functions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14398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Mainline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Have </a:t>
            </a:r>
            <a:r>
              <a:rPr lang="en-US" sz="1400" b="1" dirty="0" err="1" smtClean="0"/>
              <a:t>waw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Clause-initial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14205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Off-the-line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No </a:t>
            </a:r>
            <a:r>
              <a:rPr lang="en-US" sz="1400" b="1" dirty="0" err="1" smtClean="0"/>
              <a:t>waw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Usu. </a:t>
            </a:r>
            <a:r>
              <a:rPr lang="en-US" sz="1400" b="1" dirty="0"/>
              <a:t>n</a:t>
            </a:r>
            <a:r>
              <a:rPr lang="en-US" sz="1400" b="1" dirty="0" smtClean="0"/>
              <a:t>ot </a:t>
            </a:r>
            <a:br>
              <a:rPr lang="en-US" sz="1400" b="1" dirty="0" smtClean="0"/>
            </a:br>
            <a:r>
              <a:rPr lang="en-US" sz="1400" b="1" dirty="0" smtClean="0"/>
              <a:t>clause-initial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2139" y="4188023"/>
            <a:ext cx="14398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Mainline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Have </a:t>
            </a:r>
            <a:r>
              <a:rPr lang="en-US" sz="1400" b="1" dirty="0" err="1"/>
              <a:t>waw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Clause-initial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27939" y="4188023"/>
            <a:ext cx="14205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Off-the-line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No </a:t>
            </a:r>
            <a:r>
              <a:rPr lang="en-US" sz="1400" b="1" dirty="0" err="1"/>
              <a:t>waw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Usu. not </a:t>
            </a:r>
            <a:br>
              <a:rPr lang="en-US" sz="1400" b="1" dirty="0"/>
            </a:br>
            <a:r>
              <a:rPr lang="en-US" sz="1400" b="1" dirty="0"/>
              <a:t>clause-initial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880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" y="660737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do these forms share?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936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Meanings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21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Describes emerging action.</a:t>
            </a:r>
          </a:p>
          <a:p>
            <a:r>
              <a:rPr lang="en-US" sz="1400" b="1" dirty="0" smtClean="0"/>
              <a:t>Focus on the process.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337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Pins attribute on subject.</a:t>
            </a:r>
          </a:p>
          <a:p>
            <a:r>
              <a:rPr lang="en-US" sz="1400" b="1" dirty="0" smtClean="0"/>
              <a:t>Focus on the whole adjectively or </a:t>
            </a:r>
            <a:r>
              <a:rPr lang="en-US" sz="1400" b="1" dirty="0" err="1" smtClean="0"/>
              <a:t>statively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19" name="Rectangle 18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499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Meanings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21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Describes emerging action.</a:t>
            </a:r>
          </a:p>
          <a:p>
            <a:r>
              <a:rPr lang="en-US" sz="1400" b="1" dirty="0" smtClean="0"/>
              <a:t>Focus on the process.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337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Pins attribute on subject.</a:t>
            </a:r>
          </a:p>
          <a:p>
            <a:r>
              <a:rPr lang="en-US" sz="1400" b="1" dirty="0" smtClean="0"/>
              <a:t>Focus on the whole adjectively or </a:t>
            </a:r>
            <a:r>
              <a:rPr lang="en-US" sz="1400" b="1" dirty="0" err="1" smtClean="0"/>
              <a:t>statively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2139" y="4188023"/>
            <a:ext cx="436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Expresses facts like snap shots on which appear the </a:t>
            </a:r>
            <a:r>
              <a:rPr lang="en-US" sz="1400" b="1" dirty="0" err="1" smtClean="0"/>
              <a:t>qatal</a:t>
            </a:r>
            <a:r>
              <a:rPr lang="en-US" sz="1400" b="1" dirty="0" smtClean="0"/>
              <a:t> or </a:t>
            </a:r>
            <a:r>
              <a:rPr lang="en-US" sz="1400" b="1" dirty="0" err="1" smtClean="0"/>
              <a:t>weqatal</a:t>
            </a:r>
            <a:r>
              <a:rPr lang="en-US" sz="1400" b="1" dirty="0" smtClean="0"/>
              <a:t> “mini-sentences” as captions.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27939" y="4188023"/>
            <a:ext cx="4157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 action as it emerges like a video with sound.</a:t>
            </a:r>
            <a:endParaRPr lang="en-US" sz="1400" b="1" dirty="0"/>
          </a:p>
        </p:txBody>
      </p:sp>
      <p:sp>
        <p:nvSpPr>
          <p:cNvPr id="21" name="Rectangle 20"/>
          <p:cNvSpPr/>
          <p:nvPr/>
        </p:nvSpPr>
        <p:spPr>
          <a:xfrm>
            <a:off x="7904879" y="0"/>
            <a:ext cx="1239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</a:t>
            </a:r>
            <a:r>
              <a:rPr lang="en-US" sz="1200" dirty="0" smtClean="0"/>
              <a:t>14</a:t>
            </a:r>
          </a:p>
          <a:p>
            <a:pPr algn="r"/>
            <a:r>
              <a:rPr lang="en-US" sz="1200" dirty="0" smtClean="0"/>
              <a:t>Four Component</a:t>
            </a:r>
          </a:p>
          <a:p>
            <a:pPr algn="r"/>
            <a:r>
              <a:rPr lang="en-US" sz="1200" dirty="0" smtClean="0"/>
              <a:t>Verb System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583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6953</TotalTime>
  <Words>559</Words>
  <Application>Microsoft Office PowerPoint</Application>
  <PresentationFormat>On-screen Show (4:3)</PresentationFormat>
  <Paragraphs>272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Summary of Verbs (with X-yiqtol)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605</cp:revision>
  <cp:lastPrinted>2013-11-05T02:18:07Z</cp:lastPrinted>
  <dcterms:created xsi:type="dcterms:W3CDTF">2006-08-16T00:00:00Z</dcterms:created>
  <dcterms:modified xsi:type="dcterms:W3CDTF">2015-05-20T15:40:59Z</dcterms:modified>
</cp:coreProperties>
</file>