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71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7C3B0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2317" autoAdjust="0"/>
  </p:normalViewPr>
  <p:slideViewPr>
    <p:cSldViewPr>
      <p:cViewPr varScale="1">
        <p:scale>
          <a:sx n="98" d="100"/>
          <a:sy n="98" d="100"/>
        </p:scale>
        <p:origin x="-11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97468"/>
          </a:xfrm>
        </p:spPr>
        <p:txBody>
          <a:bodyPr>
            <a:noAutofit/>
          </a:bodyPr>
          <a:lstStyle/>
          <a:p>
            <a:r>
              <a:rPr lang="en-US" sz="4000" dirty="0"/>
              <a:t>Juridical Discourse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921825"/>
              </p:ext>
            </p:extLst>
          </p:nvPr>
        </p:nvGraphicFramePr>
        <p:xfrm>
          <a:off x="5105400" y="1755841"/>
          <a:ext cx="3886200" cy="324176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33600"/>
                <a:gridCol w="1532626"/>
                <a:gridCol w="219974"/>
              </a:tblGrid>
              <a:tr h="287774">
                <a:tc>
                  <a:txBody>
                    <a:bodyPr/>
                    <a:lstStyle/>
                    <a:p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8000"/>
                          </a:solidFill>
                        </a:rPr>
                        <a:t>Yiqtol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 </a:t>
                      </a:r>
                      <a:r>
                        <a:rPr lang="en-US" sz="1400" dirty="0" smtClean="0"/>
                        <a:t>&lt;- </a:t>
                      </a:r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Subject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633549">
                <a:tc>
                  <a:txBody>
                    <a:bodyPr/>
                    <a:lstStyle/>
                    <a:p>
                      <a:r>
                        <a:rPr lang="en-US" sz="1200" i="1" dirty="0" smtClean="0">
                          <a:solidFill>
                            <a:srgbClr val="0000FF"/>
                          </a:solidFill>
                        </a:rPr>
                        <a:t>A man </a:t>
                      </a:r>
                      <a:r>
                        <a:rPr lang="en-US" sz="1200" i="1" dirty="0" smtClean="0"/>
                        <a:t>who </a:t>
                      </a:r>
                      <a:r>
                        <a:rPr lang="en-US" sz="1200" i="1" dirty="0" smtClean="0">
                          <a:solidFill>
                            <a:srgbClr val="008000"/>
                          </a:solidFill>
                        </a:rPr>
                        <a:t>curses</a:t>
                      </a:r>
                      <a:r>
                        <a:rPr lang="en-US" sz="1200" i="1" dirty="0" smtClean="0"/>
                        <a:t> …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6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אִישׁ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אֲשֶׁר </a:t>
                      </a:r>
                      <a:r>
                        <a:rPr lang="he-IL" sz="16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יְקַלֵּל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63825">
                <a:tc>
                  <a:txBody>
                    <a:bodyPr/>
                    <a:lstStyle/>
                    <a:p>
                      <a:endParaRPr lang="en-US" sz="1200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Subject</a:t>
                      </a:r>
                      <a:r>
                        <a:rPr lang="en-US" sz="1400" dirty="0" smtClean="0"/>
                        <a:t> &lt;- </a:t>
                      </a:r>
                      <a:r>
                        <a:rPr lang="en-US" sz="1400" dirty="0" err="1" smtClean="0">
                          <a:solidFill>
                            <a:srgbClr val="008000"/>
                          </a:solidFill>
                        </a:rPr>
                        <a:t>Yiqtol</a:t>
                      </a:r>
                      <a:endParaRPr lang="en-US" sz="1400" dirty="0" smtClean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633549"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If </a:t>
                      </a:r>
                      <a:r>
                        <a:rPr lang="en-US" sz="1200" i="1" dirty="0" smtClean="0">
                          <a:solidFill>
                            <a:srgbClr val="0000FF"/>
                          </a:solidFill>
                        </a:rPr>
                        <a:t>an ox </a:t>
                      </a:r>
                      <a:r>
                        <a:rPr lang="en-US" sz="1200" i="1" dirty="0" smtClean="0">
                          <a:solidFill>
                            <a:srgbClr val="008000"/>
                          </a:solidFill>
                        </a:rPr>
                        <a:t>gores</a:t>
                      </a:r>
                      <a:r>
                        <a:rPr lang="en-US" sz="1200" i="1" dirty="0" smtClean="0"/>
                        <a:t> a man …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וְכִי־</a:t>
                      </a:r>
                      <a:r>
                        <a:rPr lang="he-IL" sz="16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יִגַּח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6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שׁוֹר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אֶת־אִישׁ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633549">
                <a:tc>
                  <a:txBody>
                    <a:bodyPr/>
                    <a:lstStyle/>
                    <a:p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8000"/>
                          </a:solidFill>
                        </a:rPr>
                        <a:t>Yiqtol</a:t>
                      </a:r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</a:rPr>
                        <a:t> </a:t>
                      </a:r>
                      <a:r>
                        <a:rPr lang="en-US" sz="1400" baseline="0" dirty="0" smtClean="0"/>
                        <a:t>followed by</a:t>
                      </a:r>
                      <a:endParaRPr lang="en-US" sz="1400" dirty="0" smtClean="0"/>
                    </a:p>
                    <a:p>
                      <a:pPr marL="285750" marR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weqatals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285750" marR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x-</a:t>
                      </a:r>
                      <a:r>
                        <a:rPr lang="en-US" sz="1400" dirty="0" err="1" smtClean="0"/>
                        <a:t>yiqtols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  <a:tr h="633549"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If your brother </a:t>
                      </a:r>
                      <a:r>
                        <a:rPr lang="en-US" sz="1200" i="1" dirty="0" smtClean="0">
                          <a:solidFill>
                            <a:srgbClr val="008000"/>
                          </a:solidFill>
                        </a:rPr>
                        <a:t>becomes poor 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</a:rPr>
                        <a:t>and</a:t>
                      </a:r>
                      <a:r>
                        <a:rPr lang="en-US" sz="1200" i="1" dirty="0" smtClean="0">
                          <a:solidFill>
                            <a:srgbClr val="FF0000"/>
                          </a:solidFill>
                        </a:rPr>
                        <a:t> sells 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en-US" sz="1200" i="1" baseline="0" dirty="0" smtClean="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</a:rPr>
                        <a:t>his </a:t>
                      </a:r>
                      <a:r>
                        <a:rPr lang="en-US" sz="1200" i="1" dirty="0" smtClean="0"/>
                        <a:t>property…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כִּי־</a:t>
                      </a:r>
                      <a:r>
                        <a:rPr lang="he-IL" sz="16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יָמוּךְ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אָחִיךָ 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/>
                      <a:r>
                        <a:rPr lang="he-IL" sz="160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וּמָכַר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מֵאֲחֻזָּתוֹ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180948"/>
              </p:ext>
            </p:extLst>
          </p:nvPr>
        </p:nvGraphicFramePr>
        <p:xfrm>
          <a:off x="152400" y="1755841"/>
          <a:ext cx="4800600" cy="4644959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2625328"/>
                <a:gridCol w="1875234"/>
                <a:gridCol w="300038"/>
              </a:tblGrid>
              <a:tr h="317218">
                <a:tc>
                  <a:txBody>
                    <a:bodyPr/>
                    <a:lstStyle/>
                    <a:p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8000"/>
                          </a:solidFill>
                        </a:rPr>
                        <a:t>Yiqtol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 </a:t>
                      </a:r>
                      <a:r>
                        <a:rPr lang="en-US" sz="1400" dirty="0" smtClean="0"/>
                        <a:t>&lt;- </a:t>
                      </a:r>
                      <a:r>
                        <a:rPr lang="en-US" sz="1400" dirty="0" smtClean="0">
                          <a:solidFill>
                            <a:srgbClr val="7030A0"/>
                          </a:solidFill>
                        </a:rPr>
                        <a:t>Inf. Abs.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565336"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… </a:t>
                      </a:r>
                      <a:r>
                        <a:rPr lang="en-US" sz="1200" i="1" dirty="0" smtClean="0">
                          <a:solidFill>
                            <a:srgbClr val="008000"/>
                          </a:solidFill>
                        </a:rPr>
                        <a:t>he shall </a:t>
                      </a:r>
                      <a:r>
                        <a:rPr lang="en-US" sz="1200" i="1" dirty="0" smtClean="0">
                          <a:solidFill>
                            <a:srgbClr val="7030A0"/>
                          </a:solidFill>
                        </a:rPr>
                        <a:t>surely</a:t>
                      </a:r>
                      <a:r>
                        <a:rPr lang="en-US" sz="1200" i="1" dirty="0" smtClean="0"/>
                        <a:t> </a:t>
                      </a:r>
                      <a:r>
                        <a:rPr lang="en-US" sz="1200" i="1" dirty="0" smtClean="0">
                          <a:solidFill>
                            <a:srgbClr val="008000"/>
                          </a:solidFill>
                        </a:rPr>
                        <a:t>be put to death</a:t>
                      </a:r>
                      <a:r>
                        <a:rPr lang="en-US" sz="1200" i="1" dirty="0" smtClean="0"/>
                        <a:t>.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6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מוֹת</a:t>
                      </a:r>
                      <a:r>
                        <a:rPr lang="he-IL" sz="16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6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יוּמָת</a:t>
                      </a:r>
                      <a:endParaRPr lang="en-US" sz="16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17218">
                <a:tc>
                  <a:txBody>
                    <a:bodyPr/>
                    <a:lstStyle/>
                    <a:p>
                      <a:endParaRPr lang="en-US" sz="1200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לֹא</a:t>
                      </a:r>
                      <a:r>
                        <a:rPr lang="fr-CA" sz="1400" baseline="0" dirty="0" smtClean="0"/>
                        <a:t> </a:t>
                      </a:r>
                      <a:r>
                        <a:rPr lang="en-US" sz="1400" baseline="0" dirty="0" err="1" smtClean="0">
                          <a:solidFill>
                            <a:srgbClr val="008000"/>
                          </a:solidFill>
                        </a:rPr>
                        <a:t>Yiqtol</a:t>
                      </a:r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</a:rPr>
                        <a:t> </a:t>
                      </a:r>
                      <a:r>
                        <a:rPr lang="en-US" sz="1400" baseline="0" dirty="0" smtClean="0"/>
                        <a:t>+ 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856488">
                <a:tc>
                  <a:txBody>
                    <a:bodyPr/>
                    <a:lstStyle/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If he (a slave) continues a day or two, </a:t>
                      </a:r>
                    </a:p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then </a:t>
                      </a:r>
                      <a:r>
                        <a:rPr lang="en-US" sz="1200" i="1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he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(an assailant) </a:t>
                      </a:r>
                      <a:r>
                        <a:rPr lang="en-US" sz="1200" i="1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will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not </a:t>
                      </a:r>
                      <a:r>
                        <a:rPr lang="en-US" sz="1200" i="1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be punished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.</a:t>
                      </a:r>
                      <a:endParaRPr lang="en-US" sz="1800" i="1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אִם־יוֹם אוֹ יוֹמַ֫יִם יַעֲמֹד </a:t>
                      </a:r>
                      <a:endParaRPr lang="en-US" sz="16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לֹא </a:t>
                      </a:r>
                      <a:r>
                        <a:rPr lang="he-IL" sz="16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יֻקַּם </a:t>
                      </a:r>
                      <a:endParaRPr lang="en-US" sz="1600" kern="12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17218">
                <a:tc>
                  <a:txBody>
                    <a:bodyPr/>
                    <a:lstStyle/>
                    <a:p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FF"/>
                          </a:solidFill>
                        </a:rPr>
                        <a:t>X</a:t>
                      </a:r>
                      <a:r>
                        <a:rPr lang="en-US" sz="1400" dirty="0" smtClean="0"/>
                        <a:t>-</a:t>
                      </a:r>
                      <a:r>
                        <a:rPr lang="en-US" sz="1400" dirty="0" err="1" smtClean="0">
                          <a:solidFill>
                            <a:srgbClr val="008000"/>
                          </a:solidFill>
                        </a:rPr>
                        <a:t>yiqtol</a:t>
                      </a:r>
                      <a:endParaRPr lang="en-US" sz="1400" dirty="0" smtClean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  <a:tr h="565336">
                <a:tc>
                  <a:txBody>
                    <a:bodyPr/>
                    <a:lstStyle/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If by himself he comes in, </a:t>
                      </a:r>
                    </a:p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then </a:t>
                      </a:r>
                      <a:r>
                        <a:rPr lang="en-US" sz="1200" i="1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by himself </a:t>
                      </a:r>
                      <a:r>
                        <a:rPr lang="en-US" sz="1200" i="1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he will go out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.</a:t>
                      </a:r>
                      <a:endParaRPr lang="en-US" sz="1800" i="1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אִם־בְּגַפּוֹ יָבֹא </a:t>
                      </a:r>
                      <a:endParaRPr lang="en-US" sz="16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בְּגַפּוֹ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6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יֵצֵא </a:t>
                      </a:r>
                      <a:endParaRPr lang="en-US" sz="1600" kern="12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17218">
                <a:tc>
                  <a:txBody>
                    <a:bodyPr/>
                    <a:lstStyle/>
                    <a:p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One or more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weqatals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</a:tr>
              <a:tr h="1375143">
                <a:tc>
                  <a:txBody>
                    <a:bodyPr/>
                    <a:lstStyle/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And if the one with a discharge spit upon one who is clean,</a:t>
                      </a:r>
                    </a:p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then </a:t>
                      </a:r>
                      <a:r>
                        <a:rPr lang="en-US" sz="1200" i="1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he will wash 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his garments</a:t>
                      </a:r>
                    </a:p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and </a:t>
                      </a:r>
                      <a:r>
                        <a:rPr lang="en-US" sz="1200" i="1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rinse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in water</a:t>
                      </a:r>
                    </a:p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and </a:t>
                      </a:r>
                      <a:r>
                        <a:rPr lang="en-US" sz="1200" i="1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he will be unclean 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until the evening.</a:t>
                      </a:r>
                      <a:endParaRPr lang="he-IL" sz="1800" i="1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וְכִי־יָרֹק הַזָּב בַּטָּהוֹר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וְכִבֶּס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בְּגָדָיו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וְרָחַץ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בַּמַּ֫יִם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וְטָמֵא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עַד־הָעָ֫רֶב׃</a:t>
                      </a:r>
                      <a:r>
                        <a:rPr lang="he-IL" sz="16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466000" y="1066800"/>
            <a:ext cx="1164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Protasis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057400" y="1066800"/>
            <a:ext cx="1321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Apodosis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5105400" y="5208667"/>
            <a:ext cx="3886200" cy="11695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/>
              <a:t>Note: If the </a:t>
            </a:r>
            <a:r>
              <a:rPr lang="en-US" sz="1400" dirty="0" err="1" smtClean="0"/>
              <a:t>protasis</a:t>
            </a:r>
            <a:r>
              <a:rPr lang="en-US" sz="1400" dirty="0" smtClean="0"/>
              <a:t> ends with a </a:t>
            </a:r>
            <a:r>
              <a:rPr lang="en-US" sz="1400" dirty="0" err="1" smtClean="0"/>
              <a:t>weqatal</a:t>
            </a:r>
            <a:r>
              <a:rPr lang="en-US" sz="1400" dirty="0" smtClean="0"/>
              <a:t> clause and the apodosis begins with a </a:t>
            </a:r>
            <a:r>
              <a:rPr lang="en-US" sz="1400" dirty="0" err="1" smtClean="0"/>
              <a:t>weqatal</a:t>
            </a:r>
            <a:r>
              <a:rPr lang="en-US" sz="1400" dirty="0" smtClean="0"/>
              <a:t> clause the boundary between the </a:t>
            </a:r>
            <a:r>
              <a:rPr lang="en-US" sz="1400" dirty="0" err="1" smtClean="0"/>
              <a:t>protasis</a:t>
            </a:r>
            <a:r>
              <a:rPr lang="en-US" sz="1400" dirty="0" smtClean="0"/>
              <a:t> and apodosis can be challenging to find. E.g. compare Lev 25:25 in KJV and RSV.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7164292" y="6581001"/>
            <a:ext cx="1979708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/>
            <a:r>
              <a:rPr lang="en-US" sz="1200" dirty="0" err="1" smtClean="0"/>
              <a:t>Rocine</a:t>
            </a:r>
            <a:r>
              <a:rPr lang="en-US" sz="1200" dirty="0" smtClean="0"/>
              <a:t> </a:t>
            </a:r>
            <a:r>
              <a:rPr lang="en-US" sz="1200" dirty="0"/>
              <a:t>44 Juridical Discourse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6096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Legal code genre. Found </a:t>
            </a:r>
            <a:r>
              <a:rPr lang="en-US" dirty="0"/>
              <a:t>especially in Exodus – </a:t>
            </a:r>
            <a:r>
              <a:rPr lang="en-US" dirty="0" smtClean="0"/>
              <a:t>Deuteronomy.</a:t>
            </a:r>
            <a:endParaRPr lang="en-CA" dirty="0"/>
          </a:p>
        </p:txBody>
      </p:sp>
      <p:sp>
        <p:nvSpPr>
          <p:cNvPr id="13" name="TextBox 12"/>
          <p:cNvSpPr txBox="1"/>
          <p:nvPr/>
        </p:nvSpPr>
        <p:spPr>
          <a:xfrm>
            <a:off x="6669158" y="1447800"/>
            <a:ext cx="2093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כִּי</a:t>
            </a:r>
            <a:r>
              <a:rPr lang="en-US" dirty="0" smtClean="0"/>
              <a:t> </a:t>
            </a:r>
            <a:r>
              <a:rPr lang="en-US" dirty="0" smtClean="0"/>
              <a:t>or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אִם -&gt;</a:t>
            </a:r>
            <a:r>
              <a:rPr lang="en-US" sz="1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(followed by)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91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7147</TotalTime>
  <Words>236</Words>
  <Application>Microsoft Office PowerPoint</Application>
  <PresentationFormat>On-screen Show (4:3)</PresentationFormat>
  <Paragraphs>48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Juridical Discourse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618</cp:revision>
  <cp:lastPrinted>2013-11-05T02:18:07Z</cp:lastPrinted>
  <dcterms:created xsi:type="dcterms:W3CDTF">2006-08-16T00:00:00Z</dcterms:created>
  <dcterms:modified xsi:type="dcterms:W3CDTF">2016-02-24T15:00:40Z</dcterms:modified>
</cp:coreProperties>
</file>