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18" r:id="rId2"/>
    <p:sldId id="531" r:id="rId3"/>
    <p:sldId id="511" r:id="rId4"/>
    <p:sldId id="536" r:id="rId5"/>
    <p:sldId id="532" r:id="rId6"/>
    <p:sldId id="533" r:id="rId7"/>
    <p:sldId id="557" r:id="rId8"/>
    <p:sldId id="558" r:id="rId9"/>
    <p:sldId id="559" r:id="rId10"/>
    <p:sldId id="560" r:id="rId11"/>
    <p:sldId id="561" r:id="rId12"/>
    <p:sldId id="562" r:id="rId13"/>
    <p:sldId id="563" r:id="rId14"/>
    <p:sldId id="564" r:id="rId15"/>
    <p:sldId id="565" r:id="rId16"/>
    <p:sldId id="566" r:id="rId17"/>
    <p:sldId id="534" r:id="rId18"/>
    <p:sldId id="551" r:id="rId19"/>
    <p:sldId id="541" r:id="rId20"/>
    <p:sldId id="542" r:id="rId21"/>
    <p:sldId id="543" r:id="rId22"/>
    <p:sldId id="544" r:id="rId23"/>
    <p:sldId id="545" r:id="rId24"/>
    <p:sldId id="546" r:id="rId25"/>
    <p:sldId id="547" r:id="rId26"/>
    <p:sldId id="548" r:id="rId27"/>
    <p:sldId id="549" r:id="rId28"/>
    <p:sldId id="537" r:id="rId29"/>
    <p:sldId id="550" r:id="rId30"/>
    <p:sldId id="552" r:id="rId31"/>
    <p:sldId id="553" r:id="rId32"/>
    <p:sldId id="554" r:id="rId33"/>
    <p:sldId id="569" r:id="rId34"/>
    <p:sldId id="555" r:id="rId35"/>
    <p:sldId id="570" r:id="rId36"/>
    <p:sldId id="572" r:id="rId37"/>
    <p:sldId id="567" r:id="rId38"/>
    <p:sldId id="573" r:id="rId39"/>
    <p:sldId id="568" r:id="rId4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2317" autoAdjust="0"/>
  </p:normalViewPr>
  <p:slideViewPr>
    <p:cSldViewPr>
      <p:cViewPr varScale="1">
        <p:scale>
          <a:sx n="98" d="100"/>
          <a:sy n="98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2016-10-10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4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Rocine</a:t>
            </a:r>
            <a:r>
              <a:rPr lang="en-US" smtClean="0"/>
              <a:t>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4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Middle</a:t>
            </a:r>
            <a:r>
              <a:rPr lang="en-US" baseline="0" dirty="0" smtClean="0"/>
              <a:t> root letter missing so I/E vowel now on first root letter</a:t>
            </a:r>
          </a:p>
          <a:p>
            <a:r>
              <a:rPr lang="en-US" baseline="0" dirty="0" smtClean="0"/>
              <a:t>I/E vowel sometimes missing in some forms (typically second and third persons)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2016-10-10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Key Slides from </a:t>
            </a:r>
            <a:r>
              <a:rPr lang="en-US" dirty="0" err="1" smtClean="0"/>
              <a:t>Rocine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2000" y="1752600"/>
            <a:ext cx="59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Textbook available from</a:t>
            </a:r>
          </a:p>
          <a:p>
            <a:r>
              <a:rPr lang="en-US" dirty="0" smtClean="0"/>
              <a:t>http</a:t>
            </a:r>
            <a:r>
              <a:rPr lang="en-US" dirty="0"/>
              <a:t>://www.helwys.com/sh-books/learning-biblical-hebrew/</a:t>
            </a:r>
          </a:p>
        </p:txBody>
      </p:sp>
      <p:pic>
        <p:nvPicPr>
          <p:cNvPr id="4" name="Picture 2" descr="D:\My Documents\HebrewCourseBriercrestFirstYear2014\_lessons\_important slides\Rocine-helwys-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00" y="2501089"/>
            <a:ext cx="5920000" cy="36711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3978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 Note that not all these slides are from </a:t>
            </a:r>
            <a:r>
              <a:rPr lang="en-US" sz="1400" dirty="0" err="1" smtClean="0"/>
              <a:t>Rocine</a:t>
            </a:r>
            <a:r>
              <a:rPr lang="en-US" sz="1400" dirty="0" smtClean="0"/>
              <a:t>. Some are supplemental material related to particular chapters in </a:t>
            </a:r>
            <a:r>
              <a:rPr lang="en-US" sz="1400" dirty="0" err="1" smtClean="0"/>
              <a:t>Rocine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106565" y="0"/>
            <a:ext cx="3037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/>
              <a:t>Charles Grebe       www.animatedhebrew.com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682823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1219199"/>
            <a:ext cx="9144000" cy="28194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9144000" cy="2819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Genres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139" y="1368623"/>
            <a:ext cx="2534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-Projection: Historical Narrative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139" y="4188023"/>
            <a:ext cx="3721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+Projection: Predictive, Instructional, Hortatory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57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28194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1" y="4038600"/>
            <a:ext cx="4648200" cy="2819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2819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4495800" cy="2819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49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28194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1" y="4038600"/>
            <a:ext cx="4648200" cy="2819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2819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4495800" cy="2819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Discourse Functions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14398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Mainline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Have </a:t>
            </a:r>
            <a:r>
              <a:rPr lang="en-US" sz="1400" b="1" dirty="0" err="1" smtClean="0"/>
              <a:t>waw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Off-the-line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No </a:t>
            </a:r>
            <a:r>
              <a:rPr lang="en-US" sz="1400" b="1" dirty="0" err="1" smtClean="0"/>
              <a:t>waw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Usu. </a:t>
            </a:r>
            <a:r>
              <a:rPr lang="en-US" sz="1400" b="1" dirty="0"/>
              <a:t>n</a:t>
            </a:r>
            <a:r>
              <a:rPr lang="en-US" sz="1400" b="1" dirty="0" smtClean="0"/>
              <a:t>ot </a:t>
            </a:r>
            <a:br>
              <a:rPr lang="en-US" sz="1400" b="1" dirty="0" smtClean="0"/>
            </a:b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14398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Mainline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Have </a:t>
            </a:r>
            <a:r>
              <a:rPr lang="en-US" sz="1400" b="1" dirty="0" err="1"/>
              <a:t>waw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Off-the-line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No </a:t>
            </a:r>
            <a:r>
              <a:rPr lang="en-US" sz="1400" b="1" dirty="0" err="1"/>
              <a:t>waw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Usu. not </a:t>
            </a:r>
            <a:br>
              <a:rPr lang="en-US" sz="1400" b="1" dirty="0"/>
            </a:br>
            <a:r>
              <a:rPr lang="en-US" sz="1400" b="1" dirty="0"/>
              <a:t>clause-initial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19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60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97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436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Expresses facts like snap shots on which appear the </a:t>
            </a:r>
            <a:r>
              <a:rPr lang="en-US" sz="1400" b="1" dirty="0" err="1" smtClean="0"/>
              <a:t>qatal</a:t>
            </a:r>
            <a:r>
              <a:rPr lang="en-US" sz="1400" b="1" dirty="0" smtClean="0"/>
              <a:t> or </a:t>
            </a:r>
            <a:r>
              <a:rPr lang="en-US" sz="1400" b="1" dirty="0" err="1" smtClean="0"/>
              <a:t>weqatal</a:t>
            </a:r>
            <a:r>
              <a:rPr lang="en-US" sz="1400" b="1" dirty="0" smtClean="0"/>
              <a:t> “mini-sentences” as captions.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415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 action as it emerges like a video with sound.</a:t>
            </a:r>
            <a:endParaRPr lang="en-US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27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436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Expresses facts like snap shots on which appear the </a:t>
            </a:r>
            <a:r>
              <a:rPr lang="en-US" sz="1400" b="1" dirty="0" err="1" smtClean="0"/>
              <a:t>qatal</a:t>
            </a:r>
            <a:r>
              <a:rPr lang="en-US" sz="1400" b="1" dirty="0" smtClean="0"/>
              <a:t> or </a:t>
            </a:r>
            <a:r>
              <a:rPr lang="en-US" sz="1400" b="1" dirty="0" err="1" smtClean="0"/>
              <a:t>weqatal</a:t>
            </a:r>
            <a:r>
              <a:rPr lang="en-US" sz="1400" b="1" dirty="0" smtClean="0"/>
              <a:t> “mini-sentences” as captions.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415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 action as it emerges like a video with sound.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 rot="20700000">
            <a:off x="4593024" y="4563831"/>
            <a:ext cx="17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 rot="20700000">
            <a:off x="80490" y="4961720"/>
            <a:ext cx="1432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 rot="20700000">
            <a:off x="80490" y="2206100"/>
            <a:ext cx="1432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 rot="20700000">
            <a:off x="4597202" y="2323324"/>
            <a:ext cx="216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Imperfective (?)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993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of Volitional Forms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13669"/>
              </p:ext>
            </p:extLst>
          </p:nvPr>
        </p:nvGraphicFramePr>
        <p:xfrm>
          <a:off x="381001" y="1397000"/>
          <a:ext cx="8381999" cy="469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3383"/>
                <a:gridCol w="1794616"/>
                <a:gridCol w="2667000"/>
                <a:gridCol w="2667000"/>
              </a:tblGrid>
              <a:tr h="11747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Cohortative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Imperative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Jussive</a:t>
                      </a:r>
                      <a:endParaRPr lang="en-US" dirty="0"/>
                    </a:p>
                  </a:txBody>
                  <a:tcPr anchor="ctr"/>
                </a:tc>
              </a:tr>
              <a:tr h="11747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endParaRPr lang="en-US" dirty="0"/>
                    </a:p>
                  </a:txBody>
                  <a:tcPr anchor="ctr"/>
                </a:tc>
              </a:tr>
              <a:tr h="117475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Yiqtol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Usually adds 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</a:t>
                      </a:r>
                      <a:endParaRPr lang="en-US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4300" indent="-11430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Loses prefix pronoun</a:t>
                      </a:r>
                    </a:p>
                    <a:p>
                      <a:pPr marL="114300" indent="-11430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May add 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Rocine</a:t>
                      </a:r>
                      <a:r>
                        <a:rPr lang="en-US" dirty="0" smtClean="0"/>
                        <a:t> 22.2)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shorten</a:t>
                      </a:r>
                      <a:endParaRPr lang="en-US" dirty="0"/>
                    </a:p>
                  </a:txBody>
                  <a:tcPr anchor="ctr"/>
                </a:tc>
              </a:tr>
              <a:tr h="117475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Let me/us…</a:t>
                      </a:r>
                    </a:p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May I/we…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Let him/her/them…</a:t>
                      </a:r>
                    </a:p>
                    <a:p>
                      <a:pPr marL="34290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May he/she/they…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69989" y="6581001"/>
            <a:ext cx="2474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24 Volitional </a:t>
            </a:r>
            <a:r>
              <a:rPr lang="en-US" sz="1200" dirty="0"/>
              <a:t>Forms Summary</a:t>
            </a:r>
          </a:p>
        </p:txBody>
      </p:sp>
    </p:spTree>
    <p:extLst>
      <p:ext uri="{BB962C8B-B14F-4D97-AF65-F5344CB8AC3E}">
        <p14:creationId xmlns:p14="http://schemas.microsoft.com/office/powerpoint/2010/main" val="25654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3200" dirty="0">
                <a:latin typeface="+mn-lt"/>
                <a:ea typeface="+mn-ea"/>
                <a:cs typeface="+mn-cs"/>
              </a:rPr>
              <a:t>and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55496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828800"/>
            <a:ext cx="8534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הִנֵּ֙ה אֲנִ֜י</a:t>
            </a:r>
            <a:r>
              <a:rPr lang="fr-CA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/>
              <a:t>(2 Kings 10:9) </a:t>
            </a:r>
            <a:r>
              <a:rPr lang="en-US" i="1" dirty="0" smtClean="0"/>
              <a:t>It was I …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וְהִנְנִ֥י</a:t>
            </a:r>
            <a:r>
              <a:rPr lang="en-US" dirty="0"/>
              <a:t>	</a:t>
            </a:r>
            <a:r>
              <a:rPr lang="en-US" dirty="0" smtClean="0"/>
              <a:t>(Gen 6:13) </a:t>
            </a:r>
            <a:r>
              <a:rPr lang="en-US" i="1" dirty="0" smtClean="0"/>
              <a:t>Behold, I…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הִנֶּ֣נִּֽי</a:t>
            </a:r>
            <a:r>
              <a:rPr lang="en-US" dirty="0"/>
              <a:t>	(Gen 22:7</a:t>
            </a:r>
            <a:r>
              <a:rPr lang="en-US" i="1" dirty="0"/>
              <a:t>) </a:t>
            </a:r>
            <a:r>
              <a:rPr lang="en-US" i="1" dirty="0" smtClean="0"/>
              <a:t>Here I am.</a:t>
            </a:r>
            <a:endParaRPr lang="en-US" i="1" dirty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הִנֵּֽנִי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r>
              <a:rPr lang="en-US" dirty="0"/>
              <a:t>	</a:t>
            </a:r>
            <a:r>
              <a:rPr lang="en-US" dirty="0" smtClean="0"/>
              <a:t>(Gen 22:1) </a:t>
            </a:r>
            <a:r>
              <a:rPr lang="en-US" i="1" dirty="0" smtClean="0"/>
              <a:t>Here I am.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וַאֲנִ֗י הִנְנִי֩</a:t>
            </a:r>
            <a:r>
              <a:rPr lang="en-US" dirty="0" smtClean="0"/>
              <a:t>	(Gen 6:17; 9:9) </a:t>
            </a:r>
            <a:r>
              <a:rPr lang="en-US" i="1" dirty="0" smtClean="0"/>
              <a:t>For behold, I 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הִנָּ֥ךְ</a:t>
            </a:r>
            <a:r>
              <a:rPr lang="en-US" dirty="0"/>
              <a:t>	</a:t>
            </a:r>
            <a:r>
              <a:rPr lang="en-US" dirty="0" smtClean="0"/>
              <a:t>(Gen 16:11) </a:t>
            </a:r>
            <a:r>
              <a:rPr lang="en-US" i="1" dirty="0" smtClean="0"/>
              <a:t>Behold, you (fs)…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הִנְּךָ֥</a:t>
            </a:r>
            <a:r>
              <a:rPr lang="en-US" dirty="0" smtClean="0"/>
              <a:t>	(Gen 20:3) </a:t>
            </a:r>
            <a:r>
              <a:rPr lang="en-US" i="1" dirty="0" smtClean="0"/>
              <a:t>Behold, you (</a:t>
            </a:r>
            <a:r>
              <a:rPr lang="en-US" i="1" dirty="0" err="1" smtClean="0"/>
              <a:t>ms</a:t>
            </a:r>
            <a:r>
              <a:rPr lang="en-US" i="1" dirty="0" smtClean="0"/>
              <a:t>)…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וְהִנָּ֖ם</a:t>
            </a:r>
            <a:r>
              <a:rPr lang="en-US" dirty="0"/>
              <a:t>	(Gen </a:t>
            </a:r>
            <a:r>
              <a:rPr lang="en-US" dirty="0" smtClean="0"/>
              <a:t>40:6) </a:t>
            </a:r>
            <a:r>
              <a:rPr lang="en-US" i="1" dirty="0"/>
              <a:t>Behold, </a:t>
            </a:r>
            <a:r>
              <a:rPr lang="en-US" i="1" dirty="0" smtClean="0"/>
              <a:t>they…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135868"/>
            <a:ext cx="1579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More </a:t>
            </a:r>
            <a:r>
              <a:rPr lang="fr-CA" dirty="0" err="1" smtClean="0"/>
              <a:t>common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669268"/>
            <a:ext cx="7840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Pausal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6172200" y="3320534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6172200" y="3320534"/>
            <a:ext cx="609600" cy="348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248400" y="3853934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01000" y="4166800"/>
            <a:ext cx="10778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Lots of </a:t>
            </a:r>
            <a:r>
              <a:rPr lang="fr-CA" dirty="0" err="1" smtClean="0"/>
              <a:t>emphasis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467600" y="4489966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68919" y="5053488"/>
            <a:ext cx="8672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Second</a:t>
            </a:r>
          </a:p>
          <a:p>
            <a:r>
              <a:rPr lang="fr-CA" dirty="0" err="1" smtClean="0"/>
              <a:t>person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467600" y="5257800"/>
            <a:ext cx="501319" cy="118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1"/>
          </p:cNvCxnSpPr>
          <p:nvPr/>
        </p:nvCxnSpPr>
        <p:spPr>
          <a:xfrm flipH="1">
            <a:off x="7467601" y="5376654"/>
            <a:ext cx="501318" cy="109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68919" y="6031468"/>
            <a:ext cx="6078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3mp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7451559" y="6216134"/>
            <a:ext cx="5173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0" y="2514600"/>
            <a:ext cx="2150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err="1" smtClean="0"/>
              <a:t>Same</a:t>
            </a:r>
            <a:r>
              <a:rPr lang="fr-CA" dirty="0" smtClean="0"/>
              <a:t> as </a:t>
            </a:r>
            <a:r>
              <a:rPr lang="fr-CA" dirty="0" err="1" smtClean="0"/>
              <a:t>lesson</a:t>
            </a:r>
            <a:r>
              <a:rPr lang="fr-CA" dirty="0" smtClean="0"/>
              <a:t> verse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248400" y="2699266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81800" y="1855232"/>
            <a:ext cx="17495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err="1" smtClean="0"/>
              <a:t>Forms</a:t>
            </a:r>
            <a:r>
              <a:rPr lang="fr-CA" dirty="0" smtClean="0"/>
              <a:t> </a:t>
            </a:r>
            <a:r>
              <a:rPr lang="fr-CA" dirty="0" err="1" smtClean="0"/>
              <a:t>separated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248400" y="2039898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99837" y="22260"/>
            <a:ext cx="2713234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428750" algn="l"/>
                <a:tab pos="2286000" algn="r"/>
              </a:tabLst>
            </a:pPr>
            <a:r>
              <a:rPr lang="en-US" sz="1600" dirty="0" smtClean="0">
                <a:cs typeface="SBL Hebrew" panose="02000000000000000000" pitchFamily="2" charset="-79"/>
              </a:rPr>
              <a:t>Very frequent in Hebrew Bible</a:t>
            </a:r>
          </a:p>
          <a:p>
            <a:pPr>
              <a:tabLst>
                <a:tab pos="1428750" algn="l"/>
                <a:tab pos="2286000" algn="r"/>
              </a:tabLst>
            </a:pP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/>
              <a:t>/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1600" dirty="0" smtClean="0">
                <a:cs typeface="SBL Hebrew" panose="02000000000000000000" pitchFamily="2" charset="-79"/>
              </a:rPr>
              <a:t>=	1059x</a:t>
            </a:r>
          </a:p>
          <a:p>
            <a:pPr>
              <a:tabLst>
                <a:tab pos="1428750" algn="l"/>
                <a:tab pos="2286000" algn="r"/>
              </a:tabLst>
            </a:pP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/>
              <a:t>/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cs typeface="SBL Hebrew" panose="02000000000000000000" pitchFamily="2" charset="-79"/>
              </a:rPr>
              <a:t>+ </a:t>
            </a:r>
            <a:r>
              <a:rPr lang="en-US" sz="1600" dirty="0" err="1" smtClean="0">
                <a:cs typeface="SBL Hebrew" panose="02000000000000000000" pitchFamily="2" charset="-79"/>
              </a:rPr>
              <a:t>sfx</a:t>
            </a:r>
            <a:r>
              <a:rPr lang="en-US" sz="1600" dirty="0">
                <a:cs typeface="SBL Hebrew" panose="02000000000000000000" pitchFamily="2" charset="-79"/>
              </a:rPr>
              <a:t>	</a:t>
            </a:r>
            <a:r>
              <a:rPr lang="en-US" sz="1600" dirty="0" smtClean="0">
                <a:cs typeface="SBL Hebrew" panose="02000000000000000000" pitchFamily="2" charset="-79"/>
              </a:rPr>
              <a:t>=	248x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7942966" y="6581001"/>
            <a:ext cx="12010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25 </a:t>
            </a:r>
            <a:r>
              <a:rPr lang="en-US" sz="1200" dirty="0" err="1" smtClean="0"/>
              <a:t>Hinne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59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</a:t>
            </a:r>
            <a:r>
              <a:rPr lang="en-US" sz="2500" dirty="0" smtClean="0">
                <a:solidFill>
                  <a:srgbClr val="0000FF"/>
                </a:solidFill>
              </a:rPr>
              <a:t>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>
                <a:solidFill>
                  <a:srgbClr val="0000FF"/>
                </a:solidFill>
              </a:rPr>
              <a:t>Weqatal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smtClean="0"/>
              <a:t>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</a:t>
            </a:r>
            <a:r>
              <a:rPr lang="en-US" sz="2500" dirty="0" smtClean="0">
                <a:solidFill>
                  <a:srgbClr val="0000FF"/>
                </a:solidFill>
              </a:rPr>
              <a:t>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d. </a:t>
            </a:r>
            <a:r>
              <a:rPr lang="en-US" sz="2500" dirty="0" err="1" smtClean="0">
                <a:solidFill>
                  <a:srgbClr val="0000FF"/>
                </a:solidFill>
              </a:rPr>
              <a:t>Cohortative</a:t>
            </a:r>
            <a:endParaRPr lang="en-US" sz="2500" dirty="0">
              <a:solidFill>
                <a:srgbClr val="00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 / X-Jussive / X-</a:t>
            </a:r>
            <a:r>
              <a:rPr lang="en-US" sz="2500" dirty="0" err="1" smtClean="0"/>
              <a:t>Cohortative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1300" y="2743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4700" y="10784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4700" y="47741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24700" y="43042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4700" y="19812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2558534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276600"/>
            <a:ext cx="1714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21.6b.4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91300" y="21658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91300" y="12631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91300" y="1263134"/>
            <a:ext cx="53340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052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591300" y="4494768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591300" y="49588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3276600"/>
            <a:ext cx="1333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24.4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485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133600" y="890742"/>
            <a:ext cx="2286000" cy="2157258"/>
          </a:xfrm>
          <a:custGeom>
            <a:avLst/>
            <a:gdLst>
              <a:gd name="connsiteX0" fmla="*/ 1257385 w 2460950"/>
              <a:gd name="connsiteY0" fmla="*/ 128433 h 2250246"/>
              <a:gd name="connsiteX1" fmla="*/ 228685 w 2460950"/>
              <a:gd name="connsiteY1" fmla="*/ 204633 h 2250246"/>
              <a:gd name="connsiteX2" fmla="*/ 181060 w 2460950"/>
              <a:gd name="connsiteY2" fmla="*/ 2052483 h 2250246"/>
              <a:gd name="connsiteX3" fmla="*/ 2257510 w 2460950"/>
              <a:gd name="connsiteY3" fmla="*/ 2004858 h 2250246"/>
              <a:gd name="connsiteX4" fmla="*/ 2238460 w 2460950"/>
              <a:gd name="connsiteY4" fmla="*/ 337983 h 2250246"/>
              <a:gd name="connsiteX5" fmla="*/ 981160 w 2460950"/>
              <a:gd name="connsiteY5" fmla="*/ 52233 h 225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0950" h="2250246">
                <a:moveTo>
                  <a:pt x="1257385" y="128433"/>
                </a:moveTo>
                <a:cubicBezTo>
                  <a:pt x="832728" y="6195"/>
                  <a:pt x="408072" y="-116042"/>
                  <a:pt x="228685" y="204633"/>
                </a:cubicBezTo>
                <a:cubicBezTo>
                  <a:pt x="49297" y="525308"/>
                  <a:pt x="-157077" y="1752446"/>
                  <a:pt x="181060" y="2052483"/>
                </a:cubicBezTo>
                <a:cubicBezTo>
                  <a:pt x="519197" y="2352520"/>
                  <a:pt x="1914610" y="2290608"/>
                  <a:pt x="2257510" y="2004858"/>
                </a:cubicBezTo>
                <a:cubicBezTo>
                  <a:pt x="2600410" y="1719108"/>
                  <a:pt x="2451185" y="663421"/>
                  <a:pt x="2238460" y="337983"/>
                </a:cubicBezTo>
                <a:cubicBezTo>
                  <a:pt x="2025735" y="12545"/>
                  <a:pt x="1503447" y="32389"/>
                  <a:pt x="981160" y="52233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06456" y="6581001"/>
            <a:ext cx="2737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24/26 </a:t>
            </a:r>
            <a:r>
              <a:rPr lang="en-US" sz="1200" dirty="0"/>
              <a:t>Hortatory Discourse Profile</a:t>
            </a:r>
          </a:p>
        </p:txBody>
      </p:sp>
    </p:spTree>
    <p:extLst>
      <p:ext uri="{BB962C8B-B14F-4D97-AF65-F5344CB8AC3E}">
        <p14:creationId xmlns:p14="http://schemas.microsoft.com/office/powerpoint/2010/main" val="385507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</a:t>
            </a:r>
            <a:r>
              <a:rPr lang="en-US" dirty="0" err="1" smtClean="0"/>
              <a:t>Qatal</a:t>
            </a:r>
            <a:r>
              <a:rPr lang="en-US" dirty="0" smtClean="0"/>
              <a:t> and </a:t>
            </a:r>
            <a:r>
              <a:rPr lang="en-US" dirty="0" err="1" smtClean="0"/>
              <a:t>Wayyiqtol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72448"/>
              </p:ext>
            </p:extLst>
          </p:nvPr>
        </p:nvGraphicFramePr>
        <p:xfrm>
          <a:off x="76200" y="956895"/>
          <a:ext cx="8991600" cy="5539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667000"/>
                <a:gridCol w="1981200"/>
                <a:gridCol w="3352800"/>
              </a:tblGrid>
              <a:tr h="71950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QATAL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DEPENDENT CLAUSES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(Lesson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4)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QATAL IN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INDEPENDENT CLAUSES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(Lesson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5)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WAYYIQTOL</a:t>
                      </a:r>
                    </a:p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(Lessons 1, 2, 3)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854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Preceded by </a:t>
                      </a:r>
                      <a:endParaRPr lang="he-IL" sz="14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relative,</a:t>
                      </a:r>
                      <a:r>
                        <a:rPr lang="en-US" sz="1400" baseline="0" dirty="0" smtClean="0"/>
                        <a:t> e.g.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 </a:t>
                      </a: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כִּי אִם אֲשֶׁר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any other word or phrase,</a:t>
                      </a:r>
                      <a:r>
                        <a:rPr lang="en-US" sz="1400" baseline="0" dirty="0" smtClean="0"/>
                        <a:t> i.e. an</a:t>
                      </a:r>
                      <a:r>
                        <a:rPr lang="en-US" sz="1400" dirty="0" smtClean="0"/>
                        <a:t> “X”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nothing</a:t>
                      </a:r>
                      <a:endParaRPr lang="en-US" sz="1400" dirty="0"/>
                    </a:p>
                  </a:txBody>
                  <a:tcPr/>
                </a:tc>
              </a:tr>
              <a:tr h="69138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Translate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has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i="1" dirty="0" smtClean="0"/>
                        <a:t>had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i="1" dirty="0" smtClean="0"/>
                        <a:t>have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(And) it was</a:t>
                      </a:r>
                      <a:r>
                        <a:rPr lang="en-US" sz="1400" i="1" u="sng" dirty="0" smtClean="0"/>
                        <a:t>     “X”      </a:t>
                      </a:r>
                      <a:r>
                        <a:rPr lang="en-US" sz="1400" i="1" u="none" dirty="0" smtClean="0"/>
                        <a:t>who(that) ____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/>
                        <a:t>Usually as an English</a:t>
                      </a:r>
                      <a:r>
                        <a:rPr lang="en-US" sz="1400" u="none" baseline="0" dirty="0" smtClean="0"/>
                        <a:t> past tense</a:t>
                      </a:r>
                      <a:endParaRPr lang="en-US" sz="1400" u="none" dirty="0"/>
                    </a:p>
                  </a:txBody>
                  <a:tcPr/>
                </a:tc>
              </a:tr>
              <a:tr h="84421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“Function”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Qatal</a:t>
                      </a:r>
                      <a:r>
                        <a:rPr lang="en-US" sz="1400" dirty="0" smtClean="0"/>
                        <a:t> in dep. clause = </a:t>
                      </a:r>
                    </a:p>
                    <a:p>
                      <a:pPr algn="ctr"/>
                      <a:r>
                        <a:rPr lang="en-US" sz="1400" dirty="0" smtClean="0"/>
                        <a:t>relative past 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X-</a:t>
                      </a:r>
                      <a:r>
                        <a:rPr lang="en-US" sz="1400" dirty="0" err="1" smtClean="0"/>
                        <a:t>qatal</a:t>
                      </a:r>
                      <a:r>
                        <a:rPr lang="en-US" sz="1400" dirty="0" smtClean="0"/>
                        <a:t> = </a:t>
                      </a:r>
                    </a:p>
                    <a:p>
                      <a:pPr algn="ctr"/>
                      <a:r>
                        <a:rPr lang="en-US" sz="1400" dirty="0" err="1" smtClean="0"/>
                        <a:t>topicalization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Historical narrative</a:t>
                      </a:r>
                    </a:p>
                    <a:p>
                      <a:pPr algn="ctr"/>
                      <a:r>
                        <a:rPr lang="en-US" sz="1400" dirty="0" smtClean="0"/>
                        <a:t>Mainline</a:t>
                      </a:r>
                    </a:p>
                  </a:txBody>
                  <a:tcPr/>
                </a:tc>
              </a:tr>
              <a:tr h="25239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Example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וַיִּשְׁמַע יִתְרוֹ אֵת כָּל־אֲשֶׁר </a:t>
                      </a:r>
                      <a:r>
                        <a:rPr lang="he-IL" sz="1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עָשָׂה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אֱלֹהִים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Jethro heard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all which God </a:t>
                      </a:r>
                      <a:r>
                        <a:rPr lang="en-US" sz="14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had done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e-I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וּ</a:t>
                      </a:r>
                      <a:r>
                        <a:rPr lang="he-IL" sz="14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לְאָדָם </a:t>
                      </a:r>
                      <a:r>
                        <a:rPr lang="he-IL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אָמַר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was 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 Adam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 </a:t>
                      </a: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he was a </a:t>
                      </a:r>
                      <a:r>
                        <a:rPr lang="en-US" sz="140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sayer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יהוה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YHWH </a:t>
                      </a:r>
                      <a:r>
                        <a:rPr lang="en-US" sz="14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said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וַיְּדַבֵּר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אֱלֹהִים אֶל־מֹשֶׁה </a:t>
                      </a:r>
                      <a:r>
                        <a:rPr lang="he-IL" sz="1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וַיֹּ֫אמֶר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אֵלָיו אֲנִי יהוה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 </a:t>
                      </a:r>
                      <a:r>
                        <a:rPr lang="en-US" sz="14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spoke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Moses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said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him, “I am YHWH”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וַיֵּ֫לֶךְ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מֹשֶׁה </a:t>
                      </a:r>
                      <a:r>
                        <a:rPr lang="he-IL" sz="1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וַיְדַבֵּר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אֶת־הַדְּבָרִים אֶל־כָּל־יִשְׂרָאֵל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Moses </a:t>
                      </a:r>
                      <a:r>
                        <a:rPr lang="en-US" sz="14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went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spoke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words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all Israel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768158" y="6581001"/>
            <a:ext cx="23758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5 </a:t>
            </a:r>
            <a:r>
              <a:rPr lang="en-US" sz="1200" dirty="0"/>
              <a:t>Summary </a:t>
            </a:r>
            <a:r>
              <a:rPr lang="en-US" sz="1200" dirty="0" err="1" smtClean="0"/>
              <a:t>Qatal</a:t>
            </a:r>
            <a:r>
              <a:rPr lang="en-US" sz="1200" dirty="0" smtClean="0"/>
              <a:t> </a:t>
            </a:r>
            <a:r>
              <a:rPr lang="en-US" sz="1200" dirty="0" err="1"/>
              <a:t>Wayyiqtol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4220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2 </a:t>
            </a:r>
            <a:r>
              <a:rPr lang="en-US" dirty="0" err="1" smtClean="0"/>
              <a:t>qatals</a:t>
            </a:r>
            <a:r>
              <a:rPr lang="en-US" dirty="0" smtClean="0"/>
              <a:t> in our lesson verse</a:t>
            </a:r>
          </a:p>
          <a:p>
            <a:r>
              <a:rPr lang="en-US" dirty="0" smtClean="0"/>
              <a:t>Let’s parse the first one.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54359"/>
              </p:ext>
            </p:extLst>
          </p:nvPr>
        </p:nvGraphicFramePr>
        <p:xfrm>
          <a:off x="533400" y="32004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Open an oral Historical Narrative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come, go, enter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46482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function?</a:t>
            </a:r>
          </a:p>
          <a:p>
            <a:pPr lvl="1"/>
            <a:r>
              <a:rPr lang="en-US" dirty="0" smtClean="0"/>
              <a:t>X-</a:t>
            </a:r>
            <a:r>
              <a:rPr lang="en-US" dirty="0" err="1" smtClean="0"/>
              <a:t>qatal</a:t>
            </a:r>
            <a:r>
              <a:rPr lang="en-US" dirty="0" smtClean="0"/>
              <a:t> / </a:t>
            </a:r>
            <a:r>
              <a:rPr lang="en-US" dirty="0" err="1" smtClean="0"/>
              <a:t>topicalization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 err="1" smtClean="0"/>
              <a:t>Qatal</a:t>
            </a:r>
            <a:r>
              <a:rPr lang="en-US" dirty="0" smtClean="0"/>
              <a:t> in dep. clause / rel. past background 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5936159"/>
            <a:ext cx="6286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Rectangle 8"/>
          <p:cNvSpPr/>
          <p:nvPr/>
        </p:nvSpPr>
        <p:spPr>
          <a:xfrm>
            <a:off x="6441785" y="6581001"/>
            <a:ext cx="27022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26 Open Oral Historical Narrative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09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8288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clause-initial </a:t>
            </a:r>
            <a:r>
              <a:rPr lang="en-US" b="1" dirty="0" err="1"/>
              <a:t>qatal</a:t>
            </a:r>
            <a:r>
              <a:rPr lang="en-US" b="1" dirty="0"/>
              <a:t> </a:t>
            </a:r>
            <a:r>
              <a:rPr lang="en-US" b="1" u="sng" dirty="0"/>
              <a:t>often</a:t>
            </a:r>
            <a:r>
              <a:rPr lang="en-US" b="1" dirty="0"/>
              <a:t> opens Historical Narrative that is within direct speech.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/>
              <a:t>wayyiqtol</a:t>
            </a:r>
            <a:r>
              <a:rPr lang="en-US" b="1" dirty="0"/>
              <a:t> </a:t>
            </a:r>
            <a:r>
              <a:rPr lang="en-US" b="1" u="sng" dirty="0"/>
              <a:t>never</a:t>
            </a:r>
            <a:r>
              <a:rPr lang="en-US" b="1" dirty="0"/>
              <a:t> </a:t>
            </a:r>
            <a:r>
              <a:rPr lang="en-US" b="1" dirty="0" smtClean="0"/>
              <a:t>does.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the opening clause of an oral Historical Narrative, it proceeds just like any non-oral Historical Narrative.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345126"/>
            <a:ext cx="3352800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oral H.N. can also begin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Clause with a participle</a:t>
            </a:r>
          </a:p>
          <a:p>
            <a:r>
              <a:rPr lang="en-US" dirty="0" smtClean="0"/>
              <a:t>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 </a:t>
            </a:r>
            <a:r>
              <a:rPr lang="en-US" dirty="0" err="1" smtClean="0"/>
              <a:t>wayyiqtol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4345126"/>
            <a:ext cx="28194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egins with </a:t>
            </a:r>
            <a:r>
              <a:rPr lang="en-US" dirty="0" err="1" smtClean="0"/>
              <a:t>Wayyiqtol</a:t>
            </a:r>
            <a:endParaRPr lang="en-US" dirty="0" smtClean="0"/>
          </a:p>
          <a:p>
            <a:r>
              <a:rPr lang="en-US" dirty="0" smtClean="0"/>
              <a:t>Oral </a:t>
            </a:r>
            <a:r>
              <a:rPr lang="en-US" dirty="0"/>
              <a:t>Historical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not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41785" y="6581001"/>
            <a:ext cx="27022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26 Open Oral Historical Narrative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29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Hiphils</a:t>
            </a:r>
            <a:r>
              <a:rPr lang="en-US" sz="3200" dirty="0"/>
              <a:t> of motion verbs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9143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There are many verbs of motion with which we are quite familiar that can be translated using brought and a particle of direction. Often the direction is lost in the commonly used English versions, so it is nice to know the Hebrew.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17577"/>
              </p:ext>
            </p:extLst>
          </p:nvPr>
        </p:nvGraphicFramePr>
        <p:xfrm>
          <a:off x="1066800" y="2133600"/>
          <a:ext cx="7010400" cy="449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QAL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HIPHIL MEANING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Descend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 down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Ascend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 up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Come, enter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 in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יצא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Exit, leave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 out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שׁוב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 back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קרב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 near</a:t>
                      </a:r>
                      <a:endParaRPr lang="en-US" dirty="0"/>
                    </a:p>
                  </a:txBody>
                  <a:tcPr anchor="ctr"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הלך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Go, walk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28026" y="6581001"/>
            <a:ext cx="19159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28 </a:t>
            </a:r>
            <a:r>
              <a:rPr lang="en-US" sz="1200" dirty="0" err="1" smtClean="0"/>
              <a:t>Hiphils</a:t>
            </a:r>
            <a:r>
              <a:rPr lang="en-US" sz="1200" dirty="0" smtClean="0"/>
              <a:t> of Motion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3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44279"/>
              </p:ext>
            </p:extLst>
          </p:nvPr>
        </p:nvGraphicFramePr>
        <p:xfrm>
          <a:off x="266700" y="762000"/>
          <a:ext cx="8610600" cy="49856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4292600"/>
                <a:gridCol w="2870200"/>
              </a:tblGrid>
              <a:tr h="6640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stative</a:t>
                      </a:r>
                      <a:r>
                        <a:rPr lang="en-US" dirty="0" smtClean="0"/>
                        <a:t> verb is a verb that expresses a state of affairs or being rather than action.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be, have, know, love, hate, like, doubt, seem, own, understand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verb that expresses an action.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eat, walk, learn, grow, sleep, talk, write, run, read, become, go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voice is a voice that indicates a subject has the semantic function of actor.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Jones built the house.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Passive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 is a voice that indicates that the subject is the patient or recipient of the action denoted by the verb.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house was built by Jones.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transitive verb is a verb that takes a direct object.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drink coffee every day.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Intransitive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Intransitivity is a term that describes a verb or clause that is unable to take a direct object.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run every day.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58674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http://www-01.sil.org/linguistics/GlossaryOfLinguisticTerms/</a:t>
            </a:r>
          </a:p>
          <a:p>
            <a:r>
              <a:rPr lang="en-US" dirty="0"/>
              <a:t>http://www.really-learn-english.com/dynamic-verbs-and-stative-verbs.html</a:t>
            </a:r>
          </a:p>
          <a:p>
            <a:r>
              <a:rPr lang="en-US" dirty="0"/>
              <a:t>http://web2.uvcs.uvic.ca/elc/sample/beginner/gs/gs_09.htm</a:t>
            </a:r>
          </a:p>
        </p:txBody>
      </p:sp>
      <p:sp>
        <p:nvSpPr>
          <p:cNvPr id="5" name="Rectangle 4"/>
          <p:cNvSpPr/>
          <p:nvPr/>
        </p:nvSpPr>
        <p:spPr>
          <a:xfrm>
            <a:off x="7935784" y="6581001"/>
            <a:ext cx="12082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33 Terms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00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ROOTS that are STATIVE in the QAL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62463"/>
              </p:ext>
            </p:extLst>
          </p:nvPr>
        </p:nvGraphicFramePr>
        <p:xfrm>
          <a:off x="419100" y="1219200"/>
          <a:ext cx="8305800" cy="446448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2705100"/>
                <a:gridCol w="1257300"/>
                <a:gridCol w="2895600"/>
              </a:tblGrid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strong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firm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full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complete, finished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high, </a:t>
                      </a:r>
                      <a:r>
                        <a:rPr lang="fr-CA" dirty="0" err="1" smtClean="0"/>
                        <a:t>exalted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able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lost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holy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unclean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heavy, </a:t>
                      </a:r>
                      <a:r>
                        <a:rPr lang="en-US" dirty="0" err="1" smtClean="0"/>
                        <a:t>honoured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ashamed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complete, sound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well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pleasing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small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943600"/>
            <a:ext cx="8305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verb often, but not always, have a </a:t>
            </a:r>
            <a:r>
              <a:rPr lang="en-US" dirty="0" err="1" smtClean="0"/>
              <a:t>tsere</a:t>
            </a:r>
            <a:r>
              <a:rPr lang="en-US" dirty="0" smtClean="0"/>
              <a:t> or </a:t>
            </a:r>
            <a:r>
              <a:rPr lang="en-US" dirty="0" err="1" smtClean="0"/>
              <a:t>holem</a:t>
            </a:r>
            <a:r>
              <a:rPr lang="en-US" dirty="0" smtClean="0"/>
              <a:t> theme vowel (2</a:t>
            </a:r>
            <a:r>
              <a:rPr lang="en-US" baseline="30000" dirty="0" smtClean="0"/>
              <a:t>nd</a:t>
            </a:r>
            <a:r>
              <a:rPr lang="en-US" dirty="0" smtClean="0"/>
              <a:t> root vowel) in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. 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כָּבֵד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קָטֹן</a:t>
            </a:r>
            <a:r>
              <a:rPr lang="en-US" dirty="0" smtClean="0"/>
              <a:t>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קָדַשׁ</a:t>
            </a:r>
            <a:r>
              <a:rPr lang="en-US" dirty="0" smtClean="0"/>
              <a:t> is an example of one that doesn’t.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39934" y="6581001"/>
            <a:ext cx="1504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33 </a:t>
            </a:r>
            <a:r>
              <a:rPr lang="en-US" sz="1200" dirty="0" err="1" smtClean="0"/>
              <a:t>Stative</a:t>
            </a:r>
            <a:r>
              <a:rPr lang="en-US" sz="1200" dirty="0" smtClean="0"/>
              <a:t> </a:t>
            </a:r>
            <a:r>
              <a:rPr lang="en-US" sz="1200" dirty="0" err="1" smtClean="0"/>
              <a:t>Qal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14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Stative</a:t>
            </a:r>
            <a:r>
              <a:rPr lang="en-US" sz="3600" dirty="0" smtClean="0"/>
              <a:t>/Intransitive in </a:t>
            </a:r>
            <a:r>
              <a:rPr lang="en-US" sz="3600" dirty="0" err="1" smtClean="0"/>
              <a:t>Qal</a:t>
            </a:r>
            <a:r>
              <a:rPr lang="en-US" sz="3600" dirty="0" smtClean="0"/>
              <a:t> -&gt; Transitive </a:t>
            </a:r>
            <a:r>
              <a:rPr lang="en-US" sz="3600" dirty="0"/>
              <a:t>in </a:t>
            </a:r>
            <a:r>
              <a:rPr lang="en-US" sz="3600" dirty="0" err="1" smtClean="0"/>
              <a:t>Piel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953424"/>
              </p:ext>
            </p:extLst>
          </p:nvPr>
        </p:nvGraphicFramePr>
        <p:xfrm>
          <a:off x="419100" y="990600"/>
          <a:ext cx="8305800" cy="541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739900"/>
                <a:gridCol w="1384300"/>
                <a:gridCol w="1066800"/>
                <a:gridCol w="1701800"/>
                <a:gridCol w="1384300"/>
              </a:tblGrid>
              <a:tr h="457200"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Qal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Qal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Piel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afraid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Terrify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strong</a:t>
                      </a:r>
                      <a:r>
                        <a:rPr lang="fr-CA" sz="1600" dirty="0" smtClean="0"/>
                        <a:t>, </a:t>
                      </a:r>
                      <a:r>
                        <a:rPr lang="fr-CA" sz="1600" dirty="0" err="1" smtClean="0"/>
                        <a:t>firm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Strengthen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full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complete, finished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complete, bring to an end, finish a thing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high, </a:t>
                      </a:r>
                      <a:r>
                        <a:rPr lang="fr-CA" sz="1600" dirty="0" err="1" smtClean="0"/>
                        <a:t>exalted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Exalt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able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No </a:t>
                      </a:r>
                      <a:r>
                        <a:rPr lang="en-US" sz="1600" i="1" dirty="0" err="1" smtClean="0"/>
                        <a:t>Piel</a:t>
                      </a:r>
                      <a:endParaRPr lang="en-US" sz="1600" i="1" dirty="0" smtClean="0"/>
                    </a:p>
                    <a:p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lost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Destroy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holy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Sanctify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unclean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heavy, </a:t>
                      </a:r>
                      <a:r>
                        <a:rPr lang="en-US" sz="1600" dirty="0" err="1" smtClean="0"/>
                        <a:t>honoured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Honour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ashamed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Delay</a:t>
                      </a:r>
                    </a:p>
                    <a:p>
                      <a:r>
                        <a:rPr lang="en-US" sz="1600" dirty="0" smtClean="0"/>
                        <a:t>(in shame)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complete, sound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Requite, restore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well</a:t>
                      </a:r>
                      <a:r>
                        <a:rPr lang="fr-CA" sz="1600" dirty="0" smtClean="0"/>
                        <a:t>, </a:t>
                      </a:r>
                      <a:r>
                        <a:rPr lang="fr-CA" sz="1600" dirty="0" err="1" smtClean="0"/>
                        <a:t>pleasing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No </a:t>
                      </a:r>
                      <a:r>
                        <a:rPr lang="en-US" sz="1600" i="1" dirty="0" err="1" smtClean="0"/>
                        <a:t>Piel</a:t>
                      </a:r>
                      <a:endParaRPr lang="en-US" sz="16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small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No </a:t>
                      </a:r>
                      <a:r>
                        <a:rPr lang="en-US" sz="1600" i="1" dirty="0" err="1" smtClean="0"/>
                        <a:t>Piel</a:t>
                      </a:r>
                      <a:endParaRPr lang="en-US" sz="1600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452190" y="6581001"/>
            <a:ext cx="1691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33 Transitive </a:t>
            </a:r>
            <a:r>
              <a:rPr lang="en-US" sz="1200" dirty="0" err="1" smtClean="0"/>
              <a:t>Piel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5550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762000"/>
            <a:ext cx="82296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795338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 err="1" smtClean="0">
                <a:solidFill>
                  <a:srgbClr val="0000FF"/>
                </a:solidFill>
              </a:rPr>
              <a:t>Backgrounded</a:t>
            </a:r>
            <a:r>
              <a:rPr lang="en-US" sz="2500" b="1" dirty="0" smtClean="0">
                <a:solidFill>
                  <a:srgbClr val="0000FF"/>
                </a:solidFill>
              </a:rPr>
              <a:t> activities</a:t>
            </a:r>
            <a:r>
              <a:rPr lang="en-US" sz="2500" dirty="0" smtClean="0">
                <a:solidFill>
                  <a:srgbClr val="0000FF"/>
                </a:solidFill>
              </a:rPr>
              <a:t>: Participle</a:t>
            </a:r>
            <a:endParaRPr lang="en-US" sz="2500" dirty="0">
              <a:solidFill>
                <a:srgbClr val="0000FF"/>
              </a:solidFill>
            </a:endParaRP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>
                <a:solidFill>
                  <a:srgbClr val="0000FF"/>
                </a:solidFill>
              </a:rPr>
              <a:t>Embedded Procedural Discourse</a:t>
            </a:r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smtClean="0"/>
              <a:t>Transition 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684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4827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Historical Narrative Discourse Profile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4294286"/>
            <a:ext cx="738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Related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flipH="1">
            <a:off x="847725" y="4067175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4067175"/>
            <a:ext cx="1725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Background: ongoing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4521398"/>
            <a:ext cx="257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Background: habitual/customary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8603" y="6581001"/>
            <a:ext cx="28553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36 Embedded Procedural Discourse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761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/>
          </a:bodyPr>
          <a:lstStyle/>
          <a:p>
            <a:r>
              <a:rPr lang="en-US" dirty="0"/>
              <a:t>Discourse Switch Cues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Shift from a </a:t>
            </a:r>
            <a:r>
              <a:rPr lang="en-US" dirty="0">
                <a:solidFill>
                  <a:srgbClr val="008000"/>
                </a:solidFill>
              </a:rPr>
              <a:t>string </a:t>
            </a:r>
            <a:r>
              <a:rPr lang="en-US" dirty="0"/>
              <a:t>of one mainline </a:t>
            </a:r>
            <a:r>
              <a:rPr lang="en-US" dirty="0" smtClean="0"/>
              <a:t>type to another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weqatal</a:t>
            </a:r>
            <a:r>
              <a:rPr lang="en-US" dirty="0" smtClean="0"/>
              <a:t> </a:t>
            </a:r>
            <a:r>
              <a:rPr lang="en-US" dirty="0"/>
              <a:t>or imperative)</a:t>
            </a: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</a:t>
            </a:r>
            <a:r>
              <a:rPr lang="en-US" dirty="0">
                <a:solidFill>
                  <a:srgbClr val="008000"/>
                </a:solidFill>
              </a:rPr>
              <a:t>string </a:t>
            </a:r>
            <a:r>
              <a:rPr lang="en-US" dirty="0"/>
              <a:t>of </a:t>
            </a:r>
            <a:r>
              <a:rPr lang="en-US" dirty="0" err="1"/>
              <a:t>wayyiqtols</a:t>
            </a:r>
            <a:endParaRPr lang="en-US" dirty="0"/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Expressions of time </a:t>
            </a:r>
            <a:r>
              <a:rPr lang="en-US" dirty="0" smtClean="0"/>
              <a:t>duration 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6764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Indicates +projection genres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28600" y="1600200"/>
            <a:ext cx="8763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334000" y="58674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Indicates Procedural Discourse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28600" y="4038600"/>
            <a:ext cx="8763000" cy="2362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225239" y="3495675"/>
            <a:ext cx="1451936" cy="1015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term</a:t>
            </a:r>
          </a:p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string</a:t>
            </a:r>
          </a:p>
          <a:p>
            <a:pPr algn="ctr"/>
            <a:r>
              <a:rPr lang="en-US" sz="2000" dirty="0" smtClean="0"/>
              <a:t>is important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847154" y="6581001"/>
            <a:ext cx="2296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37 </a:t>
            </a:r>
            <a:r>
              <a:rPr lang="en-US" sz="1200" dirty="0"/>
              <a:t>Discourse Switch </a:t>
            </a:r>
            <a:r>
              <a:rPr lang="en-US" sz="1200" dirty="0" smtClean="0"/>
              <a:t>Cues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816631" y="1325404"/>
            <a:ext cx="800219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Not a DSC!</a:t>
            </a:r>
            <a:endParaRPr lang="en-US" sz="11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216740" y="1212535"/>
            <a:ext cx="1" cy="141444"/>
          </a:xfrm>
          <a:prstGeom prst="straightConnector1">
            <a:avLst/>
          </a:prstGeom>
          <a:ln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8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31675"/>
              </p:ext>
            </p:extLst>
          </p:nvPr>
        </p:nvGraphicFramePr>
        <p:xfrm>
          <a:off x="381000" y="2514600"/>
          <a:ext cx="8458200" cy="30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362200"/>
                <a:gridCol w="2590800"/>
              </a:tblGrid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Genre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Mainline/Offline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Translation</a:t>
                      </a:r>
                      <a:endParaRPr lang="en-US" sz="2000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Predictive Narrative,</a:t>
                      </a:r>
                    </a:p>
                    <a:p>
                      <a:pPr algn="l"/>
                      <a:r>
                        <a:rPr lang="en-US" sz="2000" dirty="0" smtClean="0"/>
                        <a:t>Instructional Discourse,</a:t>
                      </a:r>
                    </a:p>
                    <a:p>
                      <a:pPr algn="l"/>
                      <a:r>
                        <a:rPr lang="en-US" sz="2000" dirty="0" smtClean="0"/>
                        <a:t>Hortatory (Mitigated)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shall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Hortatory Discourse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That he might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Procedural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would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Historical Narrative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Mainline (surrogate)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>
                          <a:solidFill>
                            <a:srgbClr val="FF0000"/>
                          </a:solidFill>
                        </a:rPr>
                        <a:t>He attacked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Chart of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functions.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9218" y="5791200"/>
            <a:ext cx="382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Look at all the things a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do.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172200"/>
            <a:ext cx="84267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 don’t know your genres, all you have to go on is a vague sense of ‘context’.</a:t>
            </a:r>
          </a:p>
          <a:p>
            <a:pPr algn="ctr"/>
            <a:r>
              <a:rPr lang="en-US" dirty="0"/>
              <a:t>That’s the value of discourse analysis.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620000" y="5638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262459" y="6581001"/>
            <a:ext cx="1881541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37 Isolated </a:t>
            </a:r>
            <a:r>
              <a:rPr lang="en-US" sz="1200" dirty="0" err="1" smtClean="0"/>
              <a:t>Weqatal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82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685800"/>
            <a:ext cx="8590375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571500" algn="l"/>
                <a:tab pos="4114800" algn="l"/>
                <a:tab pos="6172200" algn="l"/>
              </a:tabLst>
            </a:pPr>
            <a:r>
              <a:rPr lang="en-US" sz="2500" b="1" dirty="0" smtClean="0"/>
              <a:t>1a.	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 smtClean="0"/>
          </a:p>
          <a:p>
            <a:pPr marL="0" indent="0">
              <a:buNone/>
              <a:tabLst>
                <a:tab pos="571500" algn="l"/>
                <a:tab pos="4114800" algn="l"/>
                <a:tab pos="6172200" algn="l"/>
              </a:tabLst>
            </a:pPr>
            <a:r>
              <a:rPr lang="en-US" sz="2500" b="1" dirty="0" smtClean="0">
                <a:solidFill>
                  <a:srgbClr val="FF0000"/>
                </a:solidFill>
              </a:rPr>
              <a:t>1b.	Pivotal/climactic event on the mainline</a:t>
            </a:r>
            <a:r>
              <a:rPr lang="en-US" sz="2500" dirty="0" smtClean="0">
                <a:solidFill>
                  <a:srgbClr val="FF0000"/>
                </a:solidFill>
              </a:rPr>
              <a:t>: Isolated </a:t>
            </a:r>
            <a:r>
              <a:rPr lang="en-US" sz="2500" dirty="0" err="1" smtClean="0">
                <a:solidFill>
                  <a:srgbClr val="FF0000"/>
                </a:solidFill>
              </a:rPr>
              <a:t>Weqatal</a:t>
            </a:r>
            <a:endParaRPr lang="en-US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795338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Embedded Procedural Discourse</a:t>
            </a:r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smtClean="0"/>
              <a:t>Transition 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684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4827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84785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Historical Narrative Discourse Profile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262459" y="6581001"/>
            <a:ext cx="188154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37 Isolated </a:t>
            </a:r>
            <a:r>
              <a:rPr lang="en-US" sz="1200" dirty="0" err="1" smtClean="0"/>
              <a:t>Weqatal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966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types of missing letter verbs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10 Missing Letter Rules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1569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My Documents\HebrewCourseBriercrestFirstYear2014\_lessons\Semester 1 Lessons\Day20\pics\Syntax books\Gesenius'_Hebrew_Grammar_1910_Kautzsch-Cowley_edi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335354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 Grammars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82145" y="762000"/>
            <a:ext cx="518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Classic Grammar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Monumental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Scientific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Major influence on all </a:t>
            </a:r>
            <a:br>
              <a:rPr lang="en-US" sz="1600" dirty="0" smtClean="0"/>
            </a:br>
            <a:r>
              <a:rPr lang="en-US" sz="1600" dirty="0" smtClean="0"/>
              <a:t>subsequent Hebrew grammars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Originally published by Wilhelm </a:t>
            </a:r>
            <a:r>
              <a:rPr lang="en-US" sz="1600" dirty="0" err="1" smtClean="0"/>
              <a:t>Gesenius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in 1813 when he was 27 years old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Underwent 28 editions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Revised by Emil </a:t>
            </a:r>
            <a:r>
              <a:rPr lang="en-US" sz="1600" dirty="0" err="1" smtClean="0"/>
              <a:t>Kautzsch</a:t>
            </a: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Translated </a:t>
            </a:r>
            <a:r>
              <a:rPr lang="en-US" sz="1600" dirty="0"/>
              <a:t>into English by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Arthur </a:t>
            </a:r>
            <a:r>
              <a:rPr lang="en-US" sz="1600" dirty="0"/>
              <a:t>Cowley </a:t>
            </a:r>
            <a:r>
              <a:rPr lang="en-US" sz="1600" dirty="0" smtClean="0"/>
              <a:t>in 1910</a:t>
            </a:r>
            <a:endParaRPr lang="en-US" sz="16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Best edition known as GKC or </a:t>
            </a:r>
            <a:br>
              <a:rPr lang="en-US" sz="1600" dirty="0" smtClean="0"/>
            </a:br>
            <a:r>
              <a:rPr lang="en-US" sz="1600" dirty="0" err="1" smtClean="0"/>
              <a:t>Gesenius</a:t>
            </a:r>
            <a:r>
              <a:rPr lang="en-US" sz="1600" dirty="0" smtClean="0"/>
              <a:t>/</a:t>
            </a:r>
            <a:r>
              <a:rPr lang="en-US" sz="1600" dirty="0" err="1" smtClean="0"/>
              <a:t>Kautzsch</a:t>
            </a:r>
            <a:r>
              <a:rPr lang="en-US" sz="1600" dirty="0" smtClean="0"/>
              <a:t>/Cowley (1910)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the public domain and available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Comes as part of </a:t>
            </a:r>
            <a:r>
              <a:rPr lang="en-US" sz="1600" dirty="0" err="1" smtClean="0"/>
              <a:t>BibleWorks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ISBN 978-0486443447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82145" y="5867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http://en.wikisource.org/wiki/Gesenius'_</a:t>
            </a:r>
            <a:r>
              <a:rPr lang="en-US" sz="1600" dirty="0" smtClean="0"/>
              <a:t>Hebrew_Grammar</a:t>
            </a:r>
            <a:endParaRPr lang="en-US" sz="1600" dirty="0"/>
          </a:p>
          <a:p>
            <a:r>
              <a:rPr lang="en-US" sz="1600" dirty="0"/>
              <a:t>http://hebrewbiblescholar.com/gesenius/</a:t>
            </a:r>
          </a:p>
        </p:txBody>
      </p:sp>
      <p:pic>
        <p:nvPicPr>
          <p:cNvPr id="1029" name="Picture 5" descr="D:\My Documents\HebrewCourseBriercrestFirstYear2014\pics\people\Wilhelm Geseni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609600"/>
            <a:ext cx="135255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My Documents\HebrewCourseBriercrestFirstYear2014\pics\people\Emil Kautzs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321" y="2905170"/>
            <a:ext cx="1303464" cy="227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39050" y="5181600"/>
            <a:ext cx="1330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Emil </a:t>
            </a:r>
            <a:r>
              <a:rPr lang="en-US" sz="1200" dirty="0" err="1"/>
              <a:t>Kautzsch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639050" y="2500937"/>
            <a:ext cx="1330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Wilhelm </a:t>
            </a:r>
            <a:r>
              <a:rPr lang="en-US" sz="1200" dirty="0" err="1"/>
              <a:t>Gesenius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996874" y="6581001"/>
            <a:ext cx="214712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38 Reference Grammars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9257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 Grammars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43300" y="762000"/>
            <a:ext cx="518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More up to date than GKC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First published by Paul </a:t>
            </a:r>
            <a:r>
              <a:rPr lang="en-US" sz="1600" dirty="0" err="1"/>
              <a:t>Joüon</a:t>
            </a:r>
            <a:r>
              <a:rPr lang="en-US" sz="1600" dirty="0"/>
              <a:t> in </a:t>
            </a:r>
            <a:r>
              <a:rPr lang="en-US" sz="1600" dirty="0" smtClean="0"/>
              <a:t>1923 in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Revised </a:t>
            </a:r>
            <a:r>
              <a:rPr lang="en-US" sz="1600" dirty="0"/>
              <a:t>and </a:t>
            </a:r>
            <a:r>
              <a:rPr lang="en-US" sz="1600" dirty="0" smtClean="0"/>
              <a:t>translated by </a:t>
            </a:r>
            <a:r>
              <a:rPr lang="en-US" sz="1600" dirty="0" err="1"/>
              <a:t>Takamitsu</a:t>
            </a:r>
            <a:r>
              <a:rPr lang="en-US" sz="1600" dirty="0"/>
              <a:t> </a:t>
            </a:r>
            <a:r>
              <a:rPr lang="en-US" sz="1600" dirty="0" smtClean="0"/>
              <a:t>Muraoka in 1991 and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Best </a:t>
            </a:r>
            <a:r>
              <a:rPr lang="en-US" sz="1600" dirty="0"/>
              <a:t>version </a:t>
            </a:r>
            <a:r>
              <a:rPr lang="en-US" sz="1600" dirty="0" smtClean="0"/>
              <a:t>known as </a:t>
            </a:r>
            <a:r>
              <a:rPr lang="en-US" sz="1600" dirty="0"/>
              <a:t>“</a:t>
            </a:r>
            <a:r>
              <a:rPr lang="en-US" sz="1600" dirty="0" err="1"/>
              <a:t>Joüon</a:t>
            </a:r>
            <a:r>
              <a:rPr lang="en-US" sz="1600" dirty="0"/>
              <a:t>-Muraoka</a:t>
            </a:r>
            <a:r>
              <a:rPr lang="en-US" sz="1600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Somewhat expensive; often comes in 2 volumes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Comes as part of </a:t>
            </a:r>
            <a:r>
              <a:rPr lang="en-US" sz="1600" dirty="0" err="1" smtClean="0"/>
              <a:t>BibleWorks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ISBN </a:t>
            </a:r>
            <a:r>
              <a:rPr lang="en-US" sz="1600" dirty="0"/>
              <a:t>978-8876536298</a:t>
            </a:r>
            <a:endParaRPr lang="en-US" sz="1600" dirty="0" smtClean="0"/>
          </a:p>
        </p:txBody>
      </p:sp>
      <p:pic>
        <p:nvPicPr>
          <p:cNvPr id="2050" name="Picture 2" descr="D:\My Documents\HebrewCourseBriercrestFirstYear2014\_lessons\Semester 1 Lessons\Day20\pics\Syntax books\Jouon Murao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838200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2145" y="5867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http://www.amazon.com/dp/8876536299/</a:t>
            </a:r>
          </a:p>
          <a:p>
            <a:r>
              <a:rPr lang="en-US" sz="1600" dirty="0" smtClean="0"/>
              <a:t>http</a:t>
            </a:r>
            <a:r>
              <a:rPr lang="en-US" sz="1600" dirty="0"/>
              <a:t>://hebrewbiblescholar.com/jouon-muraoka/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400" y="5449847"/>
            <a:ext cx="19811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/>
              <a:t>Takamitsu</a:t>
            </a:r>
            <a:r>
              <a:rPr lang="en-US" sz="1200" dirty="0"/>
              <a:t> </a:t>
            </a:r>
            <a:r>
              <a:rPr lang="en-US" sz="1200" dirty="0" smtClean="0"/>
              <a:t>Muraoka</a:t>
            </a:r>
            <a:endParaRPr lang="en-US" sz="1200" dirty="0"/>
          </a:p>
        </p:txBody>
      </p:sp>
      <p:pic>
        <p:nvPicPr>
          <p:cNvPr id="2052" name="Picture 4" descr="D:\My Documents\HebrewCourseBriercrestFirstYear2014\pics\people\Muraoka-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95523"/>
            <a:ext cx="1981127" cy="285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96874" y="6581001"/>
            <a:ext cx="214712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38 Reference Grammars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7684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 Grammars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24274" y="762000"/>
            <a:ext cx="5343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important grammar for Hebrew syntax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Considerably easier to read than either GKC or JM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Modern terminology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Clear organization and layout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Lots of Hebrew examples and all are translated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Published </a:t>
            </a:r>
            <a:r>
              <a:rPr lang="en-US" sz="1600" dirty="0"/>
              <a:t>by Bruce </a:t>
            </a:r>
            <a:r>
              <a:rPr lang="en-US" sz="1600" dirty="0" err="1"/>
              <a:t>Waltke</a:t>
            </a:r>
            <a:r>
              <a:rPr lang="en-US" sz="1600" dirty="0"/>
              <a:t> and Michael O’Connor </a:t>
            </a:r>
            <a:r>
              <a:rPr lang="en-US" sz="1600" dirty="0" smtClean="0"/>
              <a:t>in 1990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Referred to as “</a:t>
            </a:r>
            <a:r>
              <a:rPr lang="en-US" sz="1600" dirty="0" err="1" smtClean="0"/>
              <a:t>Waltke</a:t>
            </a:r>
            <a:r>
              <a:rPr lang="en-US" sz="1600" dirty="0" smtClean="0"/>
              <a:t>/O’Connor</a:t>
            </a:r>
            <a:r>
              <a:rPr lang="en-US" sz="1600" dirty="0"/>
              <a:t>,” </a:t>
            </a:r>
            <a:r>
              <a:rPr lang="en-US" sz="1600" dirty="0" smtClean="0"/>
              <a:t>or </a:t>
            </a:r>
            <a:r>
              <a:rPr lang="en-US" sz="1600" dirty="0"/>
              <a:t>“IBHS</a:t>
            </a:r>
            <a:r>
              <a:rPr lang="en-US" sz="1600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Comes as part of </a:t>
            </a:r>
            <a:r>
              <a:rPr lang="en-US" sz="1600" dirty="0" err="1" smtClean="0"/>
              <a:t>BibleWorks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ISBN 978-0931464317</a:t>
            </a:r>
          </a:p>
        </p:txBody>
      </p:sp>
      <p:pic>
        <p:nvPicPr>
          <p:cNvPr id="3074" name="Picture 2" descr="D:\My Documents\HebrewCourseBriercrestFirstYear2014\_lessons\Semester 1 Lessons\Day20\pics\Syntax books\Waltke OConnor Biblical Hebrew Syn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85825"/>
            <a:ext cx="35623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My Documents\HebrewCourseBriercrestFirstYear2014\pics\people\walt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3352800"/>
            <a:ext cx="1457325" cy="193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My Documents\HebrewCourseBriercrestFirstYear2014\pics\people\Michael Patrick OConn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09" y="3352800"/>
            <a:ext cx="1647492" cy="201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410075" y="5307955"/>
            <a:ext cx="1457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Bruce </a:t>
            </a:r>
            <a:r>
              <a:rPr lang="en-US" sz="1200" dirty="0" err="1"/>
              <a:t>Waltke</a:t>
            </a:r>
            <a:r>
              <a:rPr lang="en-US" sz="12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4509" y="5307955"/>
            <a:ext cx="15903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Michael O’Connor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0" y="57912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http://www.amazon.com/dp/0931464315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1600" dirty="0"/>
              <a:t>http://hebrewbiblescholar.com/waltke-oconnor</a:t>
            </a:r>
            <a:r>
              <a:rPr lang="en-US" sz="1600" dirty="0" smtClean="0"/>
              <a:t>/</a:t>
            </a:r>
          </a:p>
          <a:p>
            <a:r>
              <a:rPr lang="en-US" sz="1600" dirty="0"/>
              <a:t>http://www.sbl-site.org/publications/article.aspx?articleId=693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96874" y="6581001"/>
            <a:ext cx="214712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38 Reference Grammars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2863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2 primary signs for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667000"/>
            <a:ext cx="5105400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Auditory Sign: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i</a:t>
            </a:r>
            <a:r>
              <a:rPr lang="en-US" sz="2400" dirty="0" smtClean="0"/>
              <a:t>-a-ay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hireq</a:t>
            </a:r>
            <a:r>
              <a:rPr lang="en-US" sz="2400" dirty="0" smtClean="0"/>
              <a:t>/</a:t>
            </a:r>
            <a:r>
              <a:rPr lang="en-US" sz="2400" dirty="0" err="1" smtClean="0"/>
              <a:t>qamets</a:t>
            </a:r>
            <a:r>
              <a:rPr lang="en-US" sz="2400" dirty="0" smtClean="0"/>
              <a:t>/</a:t>
            </a:r>
            <a:r>
              <a:rPr lang="en-US" sz="2400" dirty="0" err="1" smtClean="0"/>
              <a:t>tsere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Visual Sign: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‘</a:t>
            </a:r>
            <a:r>
              <a:rPr lang="en-US" sz="2400" dirty="0" err="1" smtClean="0"/>
              <a:t>Niphal</a:t>
            </a:r>
            <a:r>
              <a:rPr lang="en-US" sz="2400" dirty="0" smtClean="0"/>
              <a:t> triangle’ at the front 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hireq</a:t>
            </a:r>
            <a:r>
              <a:rPr lang="en-US" sz="2400" dirty="0" smtClean="0"/>
              <a:t>/</a:t>
            </a:r>
            <a:r>
              <a:rPr lang="en-US" sz="2400" dirty="0" err="1" smtClean="0"/>
              <a:t>dagesh</a:t>
            </a:r>
            <a:r>
              <a:rPr lang="en-US" sz="2400" dirty="0" smtClean="0"/>
              <a:t>/</a:t>
            </a:r>
            <a:r>
              <a:rPr lang="en-US" sz="2400" dirty="0" err="1" smtClean="0"/>
              <a:t>qamets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6400800"/>
            <a:ext cx="53340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See Animated Hebrew lecture 26 for details.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1" y="2667000"/>
            <a:ext cx="3124200" cy="31085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that </a:t>
            </a:r>
            <a:r>
              <a:rPr lang="en-US" sz="2000" dirty="0" err="1" smtClean="0"/>
              <a:t>Piel</a:t>
            </a:r>
            <a:r>
              <a:rPr lang="en-US" sz="2000" dirty="0" smtClean="0"/>
              <a:t> </a:t>
            </a:r>
            <a:r>
              <a:rPr lang="en-US" sz="2000" dirty="0" err="1" smtClean="0"/>
              <a:t>yiqtol</a:t>
            </a:r>
            <a:r>
              <a:rPr lang="en-US" sz="2000" dirty="0" smtClean="0"/>
              <a:t> also has the </a:t>
            </a:r>
            <a:r>
              <a:rPr lang="en-US" sz="2000" dirty="0" err="1" smtClean="0"/>
              <a:t>i</a:t>
            </a:r>
            <a:r>
              <a:rPr lang="en-US" sz="2000" dirty="0" smtClean="0"/>
              <a:t>-a-ay sound but it will be </a:t>
            </a:r>
            <a:r>
              <a:rPr lang="en-US" sz="2000" dirty="0" err="1" smtClean="0"/>
              <a:t>shewa</a:t>
            </a:r>
            <a:r>
              <a:rPr lang="en-US" sz="2000" dirty="0" smtClean="0"/>
              <a:t>/</a:t>
            </a:r>
            <a:r>
              <a:rPr lang="en-US" sz="2000" dirty="0" err="1" smtClean="0"/>
              <a:t>patach</a:t>
            </a:r>
            <a:r>
              <a:rPr lang="en-US" sz="2000" dirty="0" smtClean="0"/>
              <a:t>/</a:t>
            </a:r>
            <a:r>
              <a:rPr lang="en-US" sz="2000" dirty="0" err="1" smtClean="0"/>
              <a:t>tsere</a:t>
            </a:r>
            <a:r>
              <a:rPr lang="en-US" sz="2000" dirty="0" smtClean="0"/>
              <a:t> and you’ll have the </a:t>
            </a:r>
            <a:r>
              <a:rPr lang="en-US" sz="2000" dirty="0" err="1" smtClean="0"/>
              <a:t>dagesh</a:t>
            </a:r>
            <a:r>
              <a:rPr lang="en-US" sz="2000" dirty="0" smtClean="0"/>
              <a:t> forte in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not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root letter.</a:t>
            </a:r>
          </a:p>
          <a:p>
            <a:r>
              <a:rPr lang="en-US" sz="2000" dirty="0" smtClean="0"/>
              <a:t>Compare: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sz="2000" dirty="0" err="1" smtClean="0"/>
              <a:t>Piel</a:t>
            </a:r>
            <a:r>
              <a:rPr lang="en-US" sz="2000" dirty="0" smtClean="0"/>
              <a:t>	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יְקַטֵּל</a:t>
            </a:r>
            <a:endParaRPr lang="en-US" sz="20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sz="2000" dirty="0" err="1" smtClean="0"/>
              <a:t>Niphal</a:t>
            </a:r>
            <a:r>
              <a:rPr lang="en-US" sz="2000" dirty="0" smtClean="0"/>
              <a:t>	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יִקָּטֵל</a:t>
            </a:r>
            <a:endParaRPr lang="en-US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17273" y="6581001"/>
            <a:ext cx="162672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39 </a:t>
            </a:r>
            <a:r>
              <a:rPr lang="en-US" sz="1200" dirty="0" err="1" smtClean="0"/>
              <a:t>Niphal</a:t>
            </a:r>
            <a:r>
              <a:rPr lang="en-US" sz="1200" dirty="0" smtClean="0"/>
              <a:t> </a:t>
            </a:r>
            <a:r>
              <a:rPr lang="en-US" sz="1200" dirty="0" err="1" smtClean="0"/>
              <a:t>Yiqtol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18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meaning of the </a:t>
            </a:r>
            <a:r>
              <a:rPr lang="en-US" dirty="0" err="1"/>
              <a:t>Hitpael</a:t>
            </a:r>
            <a:r>
              <a:rPr lang="en-US" dirty="0"/>
              <a:t> stem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לִפְנֵי יְהוָה אֵת אַרְבָּעִים הַיּוֹם וְאֶת־אַרְבָּעִים הַלַּ֫יְלָה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הִתְנַפָּ֫לְתִּי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40555"/>
              </p:ext>
            </p:extLst>
          </p:nvPr>
        </p:nvGraphicFramePr>
        <p:xfrm>
          <a:off x="723900" y="2209800"/>
          <a:ext cx="7696200" cy="3698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2222346"/>
                <a:gridCol w="4368954"/>
              </a:tblGrid>
              <a:tr h="468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Hithpael</a:t>
                      </a:r>
                      <a:endParaRPr lang="en-US" dirty="0"/>
                    </a:p>
                  </a:txBody>
                  <a:tcPr marL="274320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</a:t>
                      </a:r>
                      <a:r>
                        <a:rPr lang="en-US" baseline="0" dirty="0" smtClean="0"/>
                        <a:t> at one another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הלך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Walk, go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and fro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לקח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hold of oneself,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Flash</a:t>
                      </a:r>
                      <a:r>
                        <a:rPr lang="en-US" baseline="0" dirty="0" smtClean="0"/>
                        <a:t> about (said of lightening)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חזק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strong</a:t>
                      </a:r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Strengthen oneself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נשׂא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Lift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Exalt oneself</a:t>
                      </a:r>
                      <a:endParaRPr lang="en-US" dirty="0"/>
                    </a:p>
                  </a:txBody>
                  <a:tcPr marL="274320" anchor="ctr"/>
                </a:tc>
              </a:tr>
              <a:tr h="468086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holy</a:t>
                      </a:r>
                      <a:endParaRPr lang="en-US" dirty="0"/>
                    </a:p>
                  </a:txBody>
                  <a:tcPr marL="2743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or celebrate one’s holiness</a:t>
                      </a:r>
                      <a:endParaRPr lang="en-US" dirty="0"/>
                    </a:p>
                  </a:txBody>
                  <a:tcPr marL="27432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034063" y="6581001"/>
            <a:ext cx="210993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42 Meaning of </a:t>
            </a:r>
            <a:r>
              <a:rPr lang="en-US" sz="1200" dirty="0" err="1" smtClean="0"/>
              <a:t>Hithpael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78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/>
              <a:t>Adverbial Accusatives (</a:t>
            </a:r>
            <a:r>
              <a:rPr lang="en-US" sz="3200" dirty="0" err="1"/>
              <a:t>def</a:t>
            </a:r>
            <a:r>
              <a:rPr lang="en-US" sz="3200" dirty="0"/>
              <a:t> and </a:t>
            </a:r>
            <a:r>
              <a:rPr lang="en-US" sz="3200" dirty="0" err="1"/>
              <a:t>indef</a:t>
            </a:r>
            <a:r>
              <a:rPr lang="en-US" sz="3200" dirty="0"/>
              <a:t>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וָאֶתְנַפַּל לִפְנֵי יְהוָה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אַרְבָּעִים הַיּוֹם וְ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־אַרְבָּעִים הַלַּ֫יְלָה אֲשֶׁר הִתְנַפָּ֫לְתִּי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54428"/>
              </p:ext>
            </p:extLst>
          </p:nvPr>
        </p:nvGraphicFramePr>
        <p:xfrm>
          <a:off x="228601" y="2263140"/>
          <a:ext cx="8762999" cy="37566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90999"/>
                <a:gridCol w="762000"/>
                <a:gridCol w="3276600"/>
                <a:gridCol w="533400"/>
              </a:tblGrid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prostrated myself before YHWH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[for]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40 days and 40 nights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Deut</a:t>
                      </a:r>
                      <a:r>
                        <a:rPr lang="en-US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9:25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Lesson verse above</a:t>
                      </a:r>
                      <a:endParaRPr lang="he-IL" sz="1600" b="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He divided [his troops] against them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[in the]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night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i.e. no </a:t>
                      </a:r>
                      <a:r>
                        <a:rPr lang="he-IL" sz="1200" b="0" kern="12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את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 14:15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וַיֵּחָלֵ֙ק עֲלֵיהֶ֧ם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׀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לַ֛יְלָה </a:t>
                      </a:r>
                      <a:endParaRPr lang="en-US" sz="2400" b="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The woman was taken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[to]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house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of Pharaoh</a:t>
                      </a:r>
                      <a:endParaRPr lang="en-US" sz="1200" b="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i.e. no </a:t>
                      </a:r>
                      <a:r>
                        <a:rPr lang="he-IL" sz="1200" b="0" kern="12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את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</a:t>
                      </a:r>
                      <a:r>
                        <a:rPr lang="fr-CA" sz="1200" b="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12:15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וַתֻּקַּ֥ח הָאִשָּׁ֖ה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בֵּ֥ית פַּרְעֹֽה</a:t>
                      </a: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3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The land was filled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[with]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 Kings 3:20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וַתִּמָּלֵ֥א הָאָ֖רֶץ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אֶת־הַמָּֽיִם</a:t>
                      </a: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4</a:t>
                      </a:r>
                      <a:endParaRPr lang="en-US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And YHWH</a:t>
                      </a:r>
                      <a:r>
                        <a:rPr lang="en-US" sz="1200" b="0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God formed </a:t>
                      </a:r>
                      <a:r>
                        <a:rPr lang="en-US" sz="1200" b="0" kern="1200" baseline="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the man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[using]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dust from the ground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200" b="0" kern="1200" baseline="0" dirty="0" smtClean="0">
                          <a:solidFill>
                            <a:srgbClr val="FF00FF"/>
                          </a:solidFill>
                          <a:latin typeface="+mn-lt"/>
                          <a:ea typeface="+mn-ea"/>
                          <a:cs typeface="+mn-cs"/>
                        </a:rPr>
                        <a:t>the man =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DIRECT OBJECT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dust from the ground</a:t>
                      </a:r>
                      <a:r>
                        <a:rPr lang="en-US" sz="12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 Adverbial Accusative of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i.e. no </a:t>
                      </a:r>
                      <a:r>
                        <a:rPr lang="he-IL" sz="1200" b="0" kern="1200" baseline="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את</a:t>
                      </a:r>
                      <a:r>
                        <a:rPr lang="en-US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200" b="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 2:7</a:t>
                      </a:r>
                      <a:endParaRPr lang="en-US" sz="12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וַיִּיצֶר֩ יְהוָ֙ה אֱלֹהִ֜ים </a:t>
                      </a:r>
                      <a:r>
                        <a:rPr lang="he-IL" sz="2400" b="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אֶת־הָֽאָדָ֗ם</a:t>
                      </a: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עָפָר֙ מִן־הָ֣אֲדָמָ֔ה </a:t>
                      </a:r>
                      <a:endParaRPr lang="en-US" sz="2400" b="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5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882140"/>
            <a:ext cx="685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Examples</a:t>
            </a:r>
            <a:r>
              <a:rPr lang="fr-CA" dirty="0" smtClean="0"/>
              <a:t> of Accusatives (Direct </a:t>
            </a:r>
            <a:r>
              <a:rPr lang="fr-CA" dirty="0" err="1" smtClean="0"/>
              <a:t>Objects</a:t>
            </a:r>
            <a:r>
              <a:rPr lang="fr-CA" dirty="0" smtClean="0"/>
              <a:t> and Adverbial Accusatives of …)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58273" y="6581001"/>
            <a:ext cx="218572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</a:t>
            </a:r>
            <a:r>
              <a:rPr lang="en-US" sz="1200" dirty="0"/>
              <a:t>42 Adverbial Accusatives</a:t>
            </a:r>
          </a:p>
        </p:txBody>
      </p:sp>
    </p:spTree>
    <p:extLst>
      <p:ext uri="{BB962C8B-B14F-4D97-AF65-F5344CB8AC3E}">
        <p14:creationId xmlns:p14="http://schemas.microsoft.com/office/powerpoint/2010/main" val="1657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97468"/>
          </a:xfrm>
        </p:spPr>
        <p:txBody>
          <a:bodyPr>
            <a:noAutofit/>
          </a:bodyPr>
          <a:lstStyle/>
          <a:p>
            <a:r>
              <a:rPr lang="en-US" sz="4000" dirty="0"/>
              <a:t>Juridical Discourse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01433"/>
              </p:ext>
            </p:extLst>
          </p:nvPr>
        </p:nvGraphicFramePr>
        <p:xfrm>
          <a:off x="5105400" y="1755841"/>
          <a:ext cx="3886200" cy="32417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1532626"/>
                <a:gridCol w="219974"/>
              </a:tblGrid>
              <a:tr h="287774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 man </a:t>
                      </a:r>
                      <a:r>
                        <a:rPr lang="en-US" sz="1200" i="1" dirty="0" smtClean="0"/>
                        <a:t>who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curses</a:t>
                      </a:r>
                      <a:r>
                        <a:rPr lang="en-US" sz="1200" i="1" dirty="0" smtClean="0"/>
                        <a:t>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אִישׁ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אֲשֶׁר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יְקַלֵּל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3825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Subject</a:t>
                      </a:r>
                      <a:r>
                        <a:rPr lang="en-US" sz="1400" dirty="0" smtClean="0"/>
                        <a:t> &lt;- 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</a:t>
                      </a:r>
                      <a:r>
                        <a:rPr lang="en-US" sz="1200" i="1" dirty="0" smtClean="0">
                          <a:solidFill>
                            <a:srgbClr val="0000FF"/>
                          </a:solidFill>
                        </a:rPr>
                        <a:t>an ox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gores</a:t>
                      </a:r>
                      <a:r>
                        <a:rPr lang="en-US" sz="1200" i="1" dirty="0" smtClean="0"/>
                        <a:t> a man 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יִגַּח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שׁוֹר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אֶת־אִישׁ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followed by</a:t>
                      </a:r>
                      <a:endParaRPr lang="en-US" sz="1400" dirty="0" smtClean="0"/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x-</a:t>
                      </a:r>
                      <a:r>
                        <a:rPr lang="en-US" sz="1400" dirty="0" err="1" smtClean="0"/>
                        <a:t>yiqtols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633549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If your brother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becomes poor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sz="1200" i="1" dirty="0" smtClean="0">
                          <a:solidFill>
                            <a:srgbClr val="FF0000"/>
                          </a:solidFill>
                        </a:rPr>
                        <a:t> sells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his </a:t>
                      </a:r>
                      <a:r>
                        <a:rPr lang="en-US" sz="1200" i="1" dirty="0" smtClean="0"/>
                        <a:t>property…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כִּי־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יָמוּךְ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אָחִיךָ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algn="r" rtl="1"/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וּמָכַר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מֵאֲחֻזָּתוֹ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35629"/>
              </p:ext>
            </p:extLst>
          </p:nvPr>
        </p:nvGraphicFramePr>
        <p:xfrm>
          <a:off x="152400" y="1755841"/>
          <a:ext cx="4800600" cy="4644959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25328"/>
                <a:gridCol w="1875234"/>
                <a:gridCol w="300038"/>
              </a:tblGrid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&lt;- 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Inf. Abs.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…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he shall </a:t>
                      </a:r>
                      <a:r>
                        <a:rPr lang="en-US" sz="1200" i="1" dirty="0" smtClean="0">
                          <a:solidFill>
                            <a:srgbClr val="7030A0"/>
                          </a:solidFill>
                        </a:rPr>
                        <a:t>surely</a:t>
                      </a:r>
                      <a:r>
                        <a:rPr lang="en-US" sz="1200" i="1" dirty="0" smtClean="0"/>
                        <a:t> </a:t>
                      </a:r>
                      <a:r>
                        <a:rPr lang="en-US" sz="1200" i="1" dirty="0" smtClean="0">
                          <a:solidFill>
                            <a:srgbClr val="008000"/>
                          </a:solidFill>
                        </a:rPr>
                        <a:t>be put to death</a:t>
                      </a:r>
                      <a:r>
                        <a:rPr lang="en-US" sz="1200" i="1" dirty="0" smtClean="0"/>
                        <a:t>.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מוֹת</a:t>
                      </a:r>
                      <a:r>
                        <a:rPr lang="he-IL" sz="1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יוּמָת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לֹא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+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856488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he (a slave) continues a day or two,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(an assailant)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will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not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be punished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אִם־יוֹם אוֹ יוֹמַ֫יִם יַעֲמֹד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לֹא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יֻקַּם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FF"/>
                          </a:solidFill>
                        </a:rPr>
                        <a:t>X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</a:rPr>
                        <a:t>yiqtol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565336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If by himself he comes in, 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by himself </a:t>
                      </a:r>
                      <a:r>
                        <a:rPr lang="en-US" sz="1200" i="1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go out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.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אִם־בְּגַפּוֹ יָבֹא </a:t>
                      </a:r>
                      <a:endParaRPr lang="en-US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בְּגַפּוֹ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יֵצֵא </a:t>
                      </a:r>
                      <a:endParaRPr lang="en-US" sz="1600" kern="12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One or more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weqatals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1375143">
                <a:tc>
                  <a:txBody>
                    <a:bodyPr/>
                    <a:lstStyle/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if the one with a discharge spit upon one who is clean,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then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wash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his garments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rinse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in water</a:t>
                      </a:r>
                    </a:p>
                    <a:p>
                      <a:pPr algn="l" rtl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</a:t>
                      </a:r>
                      <a:r>
                        <a:rPr lang="en-US" sz="1200" i="1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he will be unclean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until the evening.</a:t>
                      </a:r>
                      <a:endParaRPr lang="he-IL" sz="1800" i="1" kern="120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וְכִי־יָרֹק הַזָּב בַּטָּהוֹר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וְכִבֶּס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בְּגָדָיו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וְרָחַץ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בַּמַּ֫יִם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וְטָמֵא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עַד־הָעָ֫רֶב׃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66000" y="1066800"/>
            <a:ext cx="1164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Protasis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1066800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Apodosis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05400" y="5208667"/>
            <a:ext cx="388620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Note: If the </a:t>
            </a:r>
            <a:r>
              <a:rPr lang="en-US" sz="1400" dirty="0" err="1" smtClean="0"/>
              <a:t>protasis</a:t>
            </a:r>
            <a:r>
              <a:rPr lang="en-US" sz="1400" dirty="0" smtClean="0"/>
              <a:t> ends with a </a:t>
            </a:r>
            <a:r>
              <a:rPr lang="en-US" sz="1400" dirty="0" err="1" smtClean="0"/>
              <a:t>weqatal</a:t>
            </a:r>
            <a:r>
              <a:rPr lang="en-US" sz="1400" dirty="0" smtClean="0"/>
              <a:t> clause and the apodosis begins with a </a:t>
            </a:r>
            <a:r>
              <a:rPr lang="en-US" sz="1400" dirty="0" err="1" smtClean="0"/>
              <a:t>weqatal</a:t>
            </a:r>
            <a:r>
              <a:rPr lang="en-US" sz="1400" dirty="0" smtClean="0"/>
              <a:t> clause the boundary between the </a:t>
            </a:r>
            <a:r>
              <a:rPr lang="en-US" sz="1400" dirty="0" err="1" smtClean="0"/>
              <a:t>protasis</a:t>
            </a:r>
            <a:r>
              <a:rPr lang="en-US" sz="1400" dirty="0" smtClean="0"/>
              <a:t> and apodosis can be challenging to find. E.g. compare Lev 25:25 in KJV and RSV.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164292" y="6581001"/>
            <a:ext cx="197970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</a:t>
            </a:r>
            <a:r>
              <a:rPr lang="en-US" sz="1200" dirty="0"/>
              <a:t>44 Juridical Discourse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Legal code genre. Found </a:t>
            </a:r>
            <a:r>
              <a:rPr lang="en-US" dirty="0"/>
              <a:t>especially in Exodus – </a:t>
            </a:r>
            <a:r>
              <a:rPr lang="en-US" dirty="0" smtClean="0"/>
              <a:t>Deuteronomy.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6669158" y="1447800"/>
            <a:ext cx="209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 -&gt;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(followed by)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709458"/>
            <a:ext cx="8686800" cy="6072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1771650" algn="l"/>
                <a:tab pos="4114800" algn="l"/>
                <a:tab pos="6172200" algn="l"/>
              </a:tabLst>
            </a:pPr>
            <a:r>
              <a:rPr lang="en-US" sz="2400" b="1" dirty="0" smtClean="0"/>
              <a:t>Mainline</a:t>
            </a:r>
            <a:r>
              <a:rPr lang="en-US" sz="2400" dirty="0"/>
              <a:t>	</a:t>
            </a:r>
            <a:r>
              <a:rPr lang="en-US" sz="2400" dirty="0" smtClean="0"/>
              <a:t>a. Imperative </a:t>
            </a:r>
          </a:p>
          <a:p>
            <a:pPr marL="1771650" indent="0">
              <a:spcBef>
                <a:spcPts val="0"/>
              </a:spcBef>
              <a:buNone/>
              <a:tabLst>
                <a:tab pos="1828800" algn="l"/>
                <a:tab pos="4114800" algn="l"/>
                <a:tab pos="6172200" algn="l"/>
              </a:tabLst>
            </a:pPr>
            <a:r>
              <a:rPr lang="en-US" sz="2400" dirty="0" smtClean="0"/>
              <a:t>b. </a:t>
            </a:r>
            <a:r>
              <a:rPr lang="en-US" sz="2400" dirty="0" err="1" smtClean="0"/>
              <a:t>Weqatal</a:t>
            </a:r>
            <a:r>
              <a:rPr lang="en-US" sz="2400" dirty="0" smtClean="0"/>
              <a:t> (for Mitigated Hortatory Discourse)</a:t>
            </a:r>
          </a:p>
          <a:p>
            <a:pPr marL="1771650" indent="0">
              <a:spcBef>
                <a:spcPts val="0"/>
              </a:spcBef>
              <a:buNone/>
              <a:tabLst>
                <a:tab pos="1828800" algn="l"/>
                <a:tab pos="4114800" algn="l"/>
                <a:tab pos="6172200" algn="l"/>
              </a:tabLst>
            </a:pPr>
            <a:r>
              <a:rPr lang="en-US" sz="2400" dirty="0" smtClean="0"/>
              <a:t>c. Jussive</a:t>
            </a:r>
          </a:p>
          <a:p>
            <a:pPr marL="1771650" indent="0">
              <a:spcBef>
                <a:spcPts val="0"/>
              </a:spcBef>
              <a:buNone/>
              <a:tabLst>
                <a:tab pos="1828800" algn="l"/>
                <a:tab pos="4114800" algn="l"/>
                <a:tab pos="6172200" algn="l"/>
              </a:tabLst>
            </a:pPr>
            <a:r>
              <a:rPr lang="en-US" sz="2400" dirty="0" smtClean="0"/>
              <a:t>d. </a:t>
            </a:r>
            <a:r>
              <a:rPr lang="en-US" sz="2400" dirty="0" err="1" smtClean="0"/>
              <a:t>Cohortative</a:t>
            </a:r>
            <a:endParaRPr lang="en-US" sz="2400" dirty="0"/>
          </a:p>
          <a:p>
            <a:pPr marL="117475" indent="0">
              <a:buNone/>
            </a:pPr>
            <a:r>
              <a:rPr lang="en-US" sz="2400" b="1" dirty="0" smtClean="0"/>
              <a:t>Off-the-line</a:t>
            </a:r>
            <a:r>
              <a:rPr lang="en-US" sz="24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400" b="1" dirty="0"/>
              <a:t>Topicalization</a:t>
            </a:r>
            <a:r>
              <a:rPr lang="en-US" sz="2400" dirty="0"/>
              <a:t>: </a:t>
            </a:r>
            <a:r>
              <a:rPr lang="en-US" sz="2400" dirty="0" smtClean="0"/>
              <a:t>X-Imperative / X-Jussive / X-</a:t>
            </a:r>
            <a:r>
              <a:rPr lang="en-US" sz="2400" dirty="0" err="1" smtClean="0"/>
              <a:t>Cohortative</a:t>
            </a:r>
            <a:endParaRPr lang="en-US" sz="24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400" b="1" dirty="0" smtClean="0"/>
              <a:t>Prohibitive Commands</a:t>
            </a:r>
            <a:r>
              <a:rPr lang="en-US" sz="2400" dirty="0" smtClean="0"/>
              <a:t>: 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400" dirty="0" smtClean="0"/>
              <a:t> or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400" dirty="0" smtClean="0"/>
              <a:t> + </a:t>
            </a:r>
            <a:r>
              <a:rPr lang="en-US" sz="2400" dirty="0" err="1" smtClean="0"/>
              <a:t>yiqtol</a:t>
            </a:r>
            <a:endParaRPr lang="en-US" sz="24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rgbClr val="0000FF"/>
                </a:solidFill>
              </a:rPr>
              <a:t>Express possibility: </a:t>
            </a:r>
            <a:r>
              <a:rPr lang="en-US" sz="2400" b="1" dirty="0" err="1" smtClean="0">
                <a:solidFill>
                  <a:srgbClr val="0000FF"/>
                </a:solidFill>
              </a:rPr>
              <a:t>yiqtol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marL="914400" indent="-457200">
              <a:buFont typeface="+mj-lt"/>
              <a:buAutoNum type="arabicPeriod" startAt="2"/>
            </a:pPr>
            <a:r>
              <a:rPr lang="en-US" sz="2400" b="1" dirty="0" smtClean="0"/>
              <a:t>Consequence</a:t>
            </a:r>
            <a:r>
              <a:rPr lang="en-US" sz="2400" b="1" dirty="0"/>
              <a:t>, purpose</a:t>
            </a:r>
            <a:r>
              <a:rPr lang="en-US" sz="2400" dirty="0" smtClean="0"/>
              <a:t>: </a:t>
            </a:r>
            <a:r>
              <a:rPr lang="en-US" sz="2400" dirty="0" err="1" smtClean="0"/>
              <a:t>Weqatal</a:t>
            </a:r>
            <a:endParaRPr lang="en-US" sz="2400" dirty="0" smtClean="0"/>
          </a:p>
          <a:p>
            <a:pPr marL="1028700" indent="-457200">
              <a:buFont typeface="+mj-lt"/>
              <a:buAutoNum type="arabicPeriod" startAt="2"/>
            </a:pPr>
            <a:r>
              <a:rPr lang="en-US" sz="2400" b="1" dirty="0"/>
              <a:t>Consequence, purpose</a:t>
            </a:r>
            <a:r>
              <a:rPr lang="en-US" sz="2400" dirty="0"/>
              <a:t>: 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400" dirty="0" smtClean="0"/>
              <a:t> or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פֶּן</a:t>
            </a:r>
            <a:r>
              <a:rPr lang="en-US" sz="2400" dirty="0" smtClean="0"/>
              <a:t> + </a:t>
            </a:r>
            <a:r>
              <a:rPr lang="en-US" sz="2400" dirty="0" err="1" smtClean="0"/>
              <a:t>yiqtol</a:t>
            </a:r>
            <a:endParaRPr lang="en-US" sz="2400" dirty="0" smtClean="0"/>
          </a:p>
          <a:p>
            <a:pPr marL="1143000" indent="-457200">
              <a:buFont typeface="+mj-lt"/>
              <a:buAutoNum type="arabicPeriod" startAt="2"/>
            </a:pPr>
            <a:r>
              <a:rPr lang="en-US" sz="2400" b="1" dirty="0"/>
              <a:t>Consequence, purpose</a:t>
            </a:r>
            <a:r>
              <a:rPr lang="en-US" sz="2400" dirty="0"/>
              <a:t>: </a:t>
            </a:r>
            <a:r>
              <a:rPr lang="en-US" sz="2400" dirty="0" smtClean="0"/>
              <a:t>Embedded Predictive Narrative</a:t>
            </a:r>
            <a:endParaRPr lang="en-US" sz="2400" dirty="0"/>
          </a:p>
          <a:p>
            <a:pPr marL="1257300" indent="-457200">
              <a:buFont typeface="+mj-lt"/>
              <a:buAutoNum type="arabicPeriod" startAt="2"/>
            </a:pPr>
            <a:r>
              <a:rPr lang="en-US" sz="2400" b="1" dirty="0"/>
              <a:t>Identification of </a:t>
            </a:r>
            <a:r>
              <a:rPr lang="en-US" sz="2400" b="1" dirty="0" smtClean="0"/>
              <a:t>problem</a:t>
            </a:r>
            <a:r>
              <a:rPr lang="en-US" sz="2400" dirty="0" smtClean="0"/>
              <a:t>: </a:t>
            </a:r>
            <a:r>
              <a:rPr lang="en-US" sz="2400" dirty="0"/>
              <a:t>Embedded </a:t>
            </a:r>
            <a:r>
              <a:rPr lang="en-US" sz="2400" dirty="0" smtClean="0"/>
              <a:t>Historical Narrative</a:t>
            </a: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74775" indent="-457200">
              <a:buFont typeface="+mj-lt"/>
              <a:buAutoNum type="arabicPeriod" startAt="2"/>
            </a:pPr>
            <a:r>
              <a:rPr lang="en-US" sz="2400" b="1" dirty="0" err="1" smtClean="0"/>
              <a:t>Backgrounded</a:t>
            </a:r>
            <a:r>
              <a:rPr lang="en-US" sz="2400" b="1" dirty="0" smtClean="0"/>
              <a:t> activities</a:t>
            </a:r>
            <a:r>
              <a:rPr lang="en-US" sz="2400" dirty="0" smtClean="0"/>
              <a:t>: Participle</a:t>
            </a:r>
            <a:endParaRPr lang="en-US" sz="2400" dirty="0"/>
          </a:p>
          <a:p>
            <a:pPr marL="1482725" indent="-457200">
              <a:buFont typeface="+mj-lt"/>
              <a:buAutoNum type="arabicPeriod" startAt="2"/>
            </a:pPr>
            <a:r>
              <a:rPr lang="en-US" sz="2400" b="1" dirty="0" smtClean="0"/>
              <a:t>Scene setting</a:t>
            </a:r>
            <a:r>
              <a:rPr lang="en-US" sz="2400" dirty="0" smtClean="0"/>
              <a:t>: </a:t>
            </a:r>
            <a:r>
              <a:rPr lang="en-US" sz="2400" dirty="0" err="1"/>
              <a:t>Verbless</a:t>
            </a:r>
            <a:r>
              <a:rPr lang="en-US" sz="2400" dirty="0"/>
              <a:t> </a:t>
            </a:r>
            <a:r>
              <a:rPr lang="en-US" sz="24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2860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010400" y="207061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43800" y="6096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43800" y="35814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48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43800" y="31242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3800" y="14478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43800" y="188595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2209800"/>
            <a:ext cx="1714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21.6b.4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010400" y="16324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010400" y="7942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010400" y="794266"/>
            <a:ext cx="53340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05250" y="25791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10400" y="33147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010400" y="37660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8800" y="2209800"/>
            <a:ext cx="1333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24.4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629400" y="25791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43800" y="4065032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22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010400" y="4249698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196544" y="6581001"/>
            <a:ext cx="194745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48 Subjunctive </a:t>
            </a:r>
            <a:r>
              <a:rPr lang="en-US" sz="1200" dirty="0" err="1" smtClean="0"/>
              <a:t>Yiqtol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0114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dirty="0"/>
              <a:t>Examples </a:t>
            </a:r>
            <a:r>
              <a:rPr lang="en-US" sz="3600" dirty="0" smtClean="0"/>
              <a:t>of Duals</a:t>
            </a:r>
            <a:endParaRPr lang="en-US" sz="36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25921"/>
              </p:ext>
            </p:extLst>
          </p:nvPr>
        </p:nvGraphicFramePr>
        <p:xfrm>
          <a:off x="152400" y="525833"/>
          <a:ext cx="8839199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17"/>
                <a:gridCol w="1549082"/>
                <a:gridCol w="1000443"/>
                <a:gridCol w="1817878"/>
                <a:gridCol w="1370330"/>
                <a:gridCol w="20597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עֵינַ֫יִם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eyes (757x)</a:t>
                      </a:r>
                    </a:p>
                    <a:p>
                      <a:r>
                        <a:rPr lang="en-US" sz="1200" dirty="0" smtClean="0"/>
                        <a:t>Gen 49:12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עַ֫יִן </a:t>
                      </a:r>
                      <a:endParaRPr lang="en-CA" sz="24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Eye (123x)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Ex 21:24 ‘eye for eye’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עֵינֹת </a:t>
                      </a: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עֲיָנֹת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Springs, Fountains (6x)</a:t>
                      </a:r>
                    </a:p>
                    <a:p>
                      <a:r>
                        <a:rPr lang="fr-FR" sz="1200" dirty="0" smtClean="0"/>
                        <a:t>Ex 15:17,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err="1" smtClean="0"/>
                        <a:t>Deut</a:t>
                      </a:r>
                      <a:r>
                        <a:rPr lang="fr-FR" sz="1200" dirty="0" smtClean="0"/>
                        <a:t> 8:7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שְׂפָתַ֫יִם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lips (101x)</a:t>
                      </a:r>
                    </a:p>
                    <a:p>
                      <a:r>
                        <a:rPr lang="en-US" sz="1200" dirty="0" smtClean="0"/>
                        <a:t>Ex</a:t>
                      </a:r>
                      <a:r>
                        <a:rPr lang="en-US" sz="1200" baseline="0" dirty="0" smtClean="0"/>
                        <a:t> 6:12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שָׂפָה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Language, sea shore (68x)</a:t>
                      </a:r>
                    </a:p>
                    <a:p>
                      <a:r>
                        <a:rPr lang="en-US" sz="1200" dirty="0" smtClean="0"/>
                        <a:t>Gen 11:1, 22:17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שִׂפְתוֹת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Lips (7x)</a:t>
                      </a:r>
                    </a:p>
                    <a:p>
                      <a:r>
                        <a:rPr lang="en-US" sz="1200" dirty="0" err="1" smtClean="0"/>
                        <a:t>Ecc</a:t>
                      </a:r>
                      <a:r>
                        <a:rPr lang="en-US" sz="1200" dirty="0" smtClean="0"/>
                        <a:t> 10:12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אָזְנַ֫יִם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ears (108x)</a:t>
                      </a:r>
                    </a:p>
                    <a:p>
                      <a:r>
                        <a:rPr lang="en-US" sz="1200" dirty="0" err="1" smtClean="0"/>
                        <a:t>Deut</a:t>
                      </a:r>
                      <a:r>
                        <a:rPr lang="en-US" sz="1200" dirty="0" smtClean="0"/>
                        <a:t> 29:3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אֹ֫זֶן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Ear (79x)</a:t>
                      </a:r>
                    </a:p>
                    <a:p>
                      <a:r>
                        <a:rPr lang="en-US" sz="1200" dirty="0" smtClean="0"/>
                        <a:t>2 Sam 22:45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אַפַ֫יִם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Nostrils (42x)</a:t>
                      </a:r>
                    </a:p>
                    <a:p>
                      <a:r>
                        <a:rPr lang="en-US" sz="1200" dirty="0" smtClean="0"/>
                        <a:t>Gen 2:7 nostrils</a:t>
                      </a:r>
                    </a:p>
                    <a:p>
                      <a:r>
                        <a:rPr lang="en-US" sz="1200" dirty="0" smtClean="0"/>
                        <a:t>Gen 19:1 face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אַף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Nose, anger (235x)</a:t>
                      </a:r>
                    </a:p>
                    <a:p>
                      <a:r>
                        <a:rPr lang="en-US" sz="1200" dirty="0" smtClean="0"/>
                        <a:t>Gen 24:47 nose</a:t>
                      </a:r>
                    </a:p>
                    <a:p>
                      <a:r>
                        <a:rPr lang="en-US" sz="1200" dirty="0" smtClean="0"/>
                        <a:t>Gen 27:45 anger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שִׁנַּ֫יִם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Teeth (29x)</a:t>
                      </a:r>
                    </a:p>
                    <a:p>
                      <a:r>
                        <a:rPr lang="en-US" sz="1200" dirty="0" smtClean="0"/>
                        <a:t>Gen 49:12 teeth</a:t>
                      </a:r>
                    </a:p>
                    <a:p>
                      <a:r>
                        <a:rPr lang="en-US" sz="1200" dirty="0" smtClean="0"/>
                        <a:t>1 Sam 2:13 ‘3 pronged fork’ ??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שֵׁן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Tooth</a:t>
                      </a:r>
                      <a:r>
                        <a:rPr lang="en-US" sz="1200" baseline="0" dirty="0" smtClean="0"/>
                        <a:t> (26x)</a:t>
                      </a:r>
                    </a:p>
                    <a:p>
                      <a:r>
                        <a:rPr lang="en-US" sz="1200" baseline="0" dirty="0" smtClean="0"/>
                        <a:t>Ex 21:24 ‘tooth for tooth’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Odd that it doesn’t occur</a:t>
                      </a:r>
                      <a:r>
                        <a:rPr lang="en-US" sz="1200" baseline="0" dirty="0" smtClean="0"/>
                        <a:t> in plural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hands (251x)</a:t>
                      </a:r>
                    </a:p>
                    <a:p>
                      <a:r>
                        <a:rPr lang="en-US" sz="1200" dirty="0" smtClean="0"/>
                        <a:t>Gen</a:t>
                      </a:r>
                      <a:r>
                        <a:rPr lang="en-US" sz="1200" baseline="0" dirty="0" smtClean="0"/>
                        <a:t> 27:22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Hand (1346x)</a:t>
                      </a:r>
                    </a:p>
                    <a:p>
                      <a:r>
                        <a:rPr lang="en-US" sz="1200" dirty="0" smtClean="0"/>
                        <a:t>Gen 3:22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יָדוֹת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Hands (20x)</a:t>
                      </a:r>
                    </a:p>
                    <a:p>
                      <a:r>
                        <a:rPr lang="en-US" sz="1200" dirty="0" smtClean="0"/>
                        <a:t>Gen 43:34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רַגְלַ֫יִם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feet (163x)</a:t>
                      </a:r>
                    </a:p>
                    <a:p>
                      <a:r>
                        <a:rPr lang="en-US" sz="1200" dirty="0" smtClean="0"/>
                        <a:t>Lev 11:42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רֶ֫גֶל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Foot, leg</a:t>
                      </a:r>
                      <a:r>
                        <a:rPr lang="en-US" sz="1200" baseline="0" dirty="0" smtClean="0"/>
                        <a:t> (78x)</a:t>
                      </a:r>
                    </a:p>
                    <a:p>
                      <a:r>
                        <a:rPr lang="en-US" sz="1200" baseline="0" dirty="0" smtClean="0"/>
                        <a:t>Gen 8:9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רְגָלִים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Times (4x)</a:t>
                      </a:r>
                    </a:p>
                    <a:p>
                      <a:r>
                        <a:rPr lang="en-US" sz="1200" dirty="0" smtClean="0"/>
                        <a:t>Ex 23:14 ‘3 times a year …’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מָתְנַ֫יִם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Loins (47x)</a:t>
                      </a:r>
                    </a:p>
                    <a:p>
                      <a:r>
                        <a:rPr lang="en-US" sz="1200" dirty="0" smtClean="0"/>
                        <a:t>Ex</a:t>
                      </a:r>
                      <a:r>
                        <a:rPr lang="en-US" sz="1200" baseline="0" dirty="0" smtClean="0"/>
                        <a:t> 28:42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כְּנָפַ֫יִם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wings</a:t>
                      </a:r>
                    </a:p>
                    <a:p>
                      <a:r>
                        <a:rPr lang="en-US" sz="1200" dirty="0" smtClean="0"/>
                        <a:t>Ex 25:20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כָּנָף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Wing (37x)</a:t>
                      </a:r>
                    </a:p>
                    <a:p>
                      <a:r>
                        <a:rPr lang="en-US" sz="1200" dirty="0" smtClean="0"/>
                        <a:t>Gen 1:21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כַּנְפוֹת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Wings, corners (56x)</a:t>
                      </a:r>
                    </a:p>
                    <a:p>
                      <a:r>
                        <a:rPr lang="en-US" sz="1200" dirty="0" err="1" smtClean="0"/>
                        <a:t>Deut</a:t>
                      </a:r>
                      <a:r>
                        <a:rPr lang="en-US" sz="1200" baseline="0" dirty="0" smtClean="0"/>
                        <a:t> 22:12 ‘4 corners of garment’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קַרְנַ֫יִם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Both horns (14x)</a:t>
                      </a:r>
                    </a:p>
                    <a:p>
                      <a:r>
                        <a:rPr lang="en-US" sz="1200" dirty="0" smtClean="0"/>
                        <a:t>Gen 22:13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קֶ֫רֶן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 (29x)</a:t>
                      </a:r>
                    </a:p>
                    <a:p>
                      <a:r>
                        <a:rPr lang="en-US" sz="1200" dirty="0" smtClean="0"/>
                        <a:t>Josh 6:5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קְרָנוֹת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Horns (32x)</a:t>
                      </a:r>
                    </a:p>
                    <a:p>
                      <a:r>
                        <a:rPr lang="en-US" sz="1200" dirty="0" err="1" smtClean="0"/>
                        <a:t>Zech</a:t>
                      </a:r>
                      <a:r>
                        <a:rPr lang="en-US" sz="1200" dirty="0" smtClean="0"/>
                        <a:t> 2:1</a:t>
                      </a:r>
                      <a:endParaRPr lang="en-CA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יוֹמַ֫יִם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 days (5x)</a:t>
                      </a:r>
                    </a:p>
                    <a:p>
                      <a:r>
                        <a:rPr lang="en-US" sz="1200" dirty="0" smtClean="0"/>
                        <a:t>Ex 16:29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Day (1451x)</a:t>
                      </a:r>
                    </a:p>
                    <a:p>
                      <a:r>
                        <a:rPr lang="en-US" sz="1200" dirty="0" smtClean="0"/>
                        <a:t>Gen</a:t>
                      </a:r>
                      <a:r>
                        <a:rPr lang="en-US" sz="1200" baseline="0" dirty="0" smtClean="0"/>
                        <a:t> 1:5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יָמִים</a:t>
                      </a:r>
                      <a:endParaRPr lang="en-CA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Days, time (846x)</a:t>
                      </a:r>
                    </a:p>
                    <a:p>
                      <a:r>
                        <a:rPr lang="en-US" sz="1200" dirty="0" smtClean="0"/>
                        <a:t>Gen 4:3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177884" y="6619877"/>
            <a:ext cx="196611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49 Examples of Duals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3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584537"/>
            <a:ext cx="7696200" cy="10156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So… so far we have seen 3 “functions” for the Topicalization function.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I.e. the “X-something” syntax which topicalizes the “X” has performed 3 roles in Genesis 22 so far.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33925"/>
              </p:ext>
            </p:extLst>
          </p:nvPr>
        </p:nvGraphicFramePr>
        <p:xfrm>
          <a:off x="152401" y="2220869"/>
          <a:ext cx="8839198" cy="410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80"/>
                <a:gridCol w="2371175"/>
                <a:gridCol w="880734"/>
                <a:gridCol w="1222966"/>
                <a:gridCol w="1240186"/>
                <a:gridCol w="2708957"/>
              </a:tblGrid>
              <a:tr h="1055731">
                <a:tc>
                  <a:txBody>
                    <a:bodyPr/>
                    <a:lstStyle/>
                    <a:p>
                      <a:r>
                        <a:rPr lang="en-US" dirty="0" smtClean="0"/>
                        <a:t>V.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Hebrew</a:t>
                      </a:r>
                      <a:r>
                        <a:rPr lang="en-US" baseline="0" dirty="0" smtClean="0"/>
                        <a:t> Text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Function</a:t>
                      </a:r>
                    </a:p>
                    <a:p>
                      <a:r>
                        <a:rPr lang="en-US" baseline="0" dirty="0" smtClean="0"/>
                        <a:t>or Role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b"/>
                </a:tc>
              </a:tr>
              <a:tr h="112883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וְ</a:t>
                      </a:r>
                      <a:r>
                        <a:rPr lang="he-IL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הָ֣אֱלֹהִ֔ים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נִסָּ֖ה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אֶת־אַבְרָהָ֑ם</a:t>
                      </a:r>
                      <a:endParaRPr lang="en-CA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Qatal</a:t>
                      </a:r>
                      <a:endParaRPr lang="en-C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Topicalization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Summary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summary statement that precedes the first </a:t>
                      </a:r>
                      <a:r>
                        <a:rPr lang="en-US" sz="1400" dirty="0" err="1" smtClean="0"/>
                        <a:t>wayyiqtol</a:t>
                      </a:r>
                      <a:r>
                        <a:rPr lang="en-US" sz="1400" dirty="0" smtClean="0"/>
                        <a:t> of the narrative. "Elohim tested Abraham" or "it was Elohim who was a tester of Abraham"</a:t>
                      </a:r>
                    </a:p>
                  </a:txBody>
                  <a:tcPr/>
                </a:tc>
              </a:tr>
              <a:tr h="65400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וַאֲנִ֣י וְהַנַּ֔עַר </a:t>
                      </a:r>
                      <a:r>
                        <a:rPr lang="he-IL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נֵלְכָ֖ה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עַד־כֹּ֑ה</a:t>
                      </a:r>
                      <a:endParaRPr lang="en-CA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r>
                        <a:rPr lang="en-CA" sz="1400" dirty="0" smtClean="0"/>
                        <a:t>-</a:t>
                      </a:r>
                      <a:r>
                        <a:rPr lang="en-CA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Cohort</a:t>
                      </a:r>
                      <a:endParaRPr lang="en-CA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Topicalization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Focus</a:t>
                      </a:r>
                      <a:r>
                        <a:rPr lang="en-US" sz="1400" baseline="0" dirty="0" smtClean="0"/>
                        <a:t> switch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Focus switch from the two servants to Abraham and his son. “You two stay here. Me and the lad, we will go up there.”</a:t>
                      </a:r>
                      <a:endParaRPr lang="en-CA" sz="1400" dirty="0"/>
                    </a:p>
                  </a:txBody>
                  <a:tcPr/>
                </a:tc>
              </a:tr>
              <a:tr h="654008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אֱלֹהִ֞ים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יִרְאֶה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־לּ֥וֹ הַשֶּׂ֛ה לְעֹלָ֖ה בְּנִ֑י</a:t>
                      </a:r>
                      <a:endParaRPr lang="en-CA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X-</a:t>
                      </a:r>
                      <a:r>
                        <a:rPr lang="en-CA" sz="1400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endParaRPr lang="en-CA" sz="1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Topicalization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Focus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a focus switch but focus 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the answer to 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central question in the passage. "It is Elohim who will provide..."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91200" y="6581001"/>
            <a:ext cx="3352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/>
              <a:t>Rocine</a:t>
            </a:r>
            <a:r>
              <a:rPr lang="en-US" sz="1200" dirty="0" smtClean="0"/>
              <a:t> Reading 1 – Genesis 22:1-19 on page 281ff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670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6200"/>
            <a:ext cx="8229600" cy="762000"/>
          </a:xfrm>
        </p:spPr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69530"/>
              </p:ext>
            </p:extLst>
          </p:nvPr>
        </p:nvGraphicFramePr>
        <p:xfrm>
          <a:off x="304800" y="990600"/>
          <a:ext cx="8458200" cy="21336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429000"/>
                <a:gridCol w="5029200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ONE:</a:t>
                      </a:r>
                    </a:p>
                    <a:p>
                      <a:pPr algn="ctr"/>
                      <a:r>
                        <a:rPr lang="en-US" b="0" i="1" dirty="0" smtClean="0"/>
                        <a:t>outside the “quotation marks”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TWO:</a:t>
                      </a:r>
                    </a:p>
                    <a:p>
                      <a:pPr algn="ctr"/>
                      <a:r>
                        <a:rPr lang="en-US" b="0" i="1" dirty="0" smtClean="0"/>
                        <a:t>inside the “quotation marks” or Direct Speech</a:t>
                      </a:r>
                      <a:endParaRPr lang="en-US" b="0" i="1" dirty="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US" dirty="0" smtClean="0"/>
                        <a:t>	Predictive Narrative</a:t>
                      </a:r>
                    </a:p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US" dirty="0" smtClean="0"/>
                        <a:t>	Instructional Discourse</a:t>
                      </a:r>
                    </a:p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Hortatory Discourse</a:t>
                      </a:r>
                    </a:p>
                    <a:p>
                      <a:pPr algn="l">
                        <a:tabLst>
                          <a:tab pos="457200" algn="l"/>
                        </a:tabLst>
                      </a:pPr>
                      <a:r>
                        <a:rPr lang="en-US" dirty="0" smtClean="0"/>
                        <a:t>	Historical Narrative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6553200" y="1905000"/>
            <a:ext cx="304800" cy="76200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85435" y="2024390"/>
            <a:ext cx="187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+projection or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forward-looking genres</a:t>
            </a:r>
            <a:endParaRPr lang="en-US" sz="14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18524"/>
              </p:ext>
            </p:extLst>
          </p:nvPr>
        </p:nvGraphicFramePr>
        <p:xfrm>
          <a:off x="1238250" y="3657600"/>
          <a:ext cx="6667500" cy="199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3962400"/>
              </a:tblGrid>
              <a:tr h="399586">
                <a:tc>
                  <a:txBody>
                    <a:bodyPr/>
                    <a:lstStyle/>
                    <a:p>
                      <a:r>
                        <a:rPr lang="en-US" dirty="0" smtClean="0"/>
                        <a:t>Genre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399586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 a story about the past.</a:t>
                      </a:r>
                      <a:endParaRPr lang="en-US" dirty="0"/>
                    </a:p>
                  </a:txBody>
                  <a:tcPr/>
                </a:tc>
              </a:tr>
              <a:tr h="399586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Predictive 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 a story set in the future.</a:t>
                      </a:r>
                      <a:endParaRPr lang="en-US" dirty="0"/>
                    </a:p>
                  </a:txBody>
                  <a:tcPr/>
                </a:tc>
              </a:tr>
              <a:tr h="399586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Discourse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 how to do something.</a:t>
                      </a:r>
                      <a:endParaRPr lang="en-US" dirty="0"/>
                    </a:p>
                  </a:txBody>
                  <a:tcPr/>
                </a:tc>
              </a:tr>
              <a:tr h="3995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Hortatory Discourse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Influence the behavior of someone.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497844" y="6581001"/>
            <a:ext cx="16461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/>
              <a:t>Module 1 and 2 Genres</a:t>
            </a:r>
          </a:p>
        </p:txBody>
      </p:sp>
    </p:spTree>
    <p:extLst>
      <p:ext uri="{BB962C8B-B14F-4D97-AF65-F5344CB8AC3E}">
        <p14:creationId xmlns:p14="http://schemas.microsoft.com/office/powerpoint/2010/main" val="5724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profile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49868"/>
            <a:ext cx="24033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Advances the narrative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00000">
            <a:off x="6252014" y="3451884"/>
            <a:ext cx="26289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Retards the narrative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685" y="316076"/>
            <a:ext cx="12701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800000">
            <a:off x="7082884" y="3050489"/>
            <a:ext cx="1937719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Increasingly static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76200" y="4953000"/>
            <a:ext cx="8906934" cy="1667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Note: This is </a:t>
            </a:r>
            <a:r>
              <a:rPr lang="en-US" sz="2500" u="sng" dirty="0" smtClean="0"/>
              <a:t>not</a:t>
            </a:r>
            <a:r>
              <a:rPr lang="en-US" sz="2500" dirty="0" smtClean="0"/>
              <a:t> a ranking of importance.</a:t>
            </a:r>
          </a:p>
          <a:p>
            <a:pPr lvl="1"/>
            <a:r>
              <a:rPr lang="en-US" sz="2100" dirty="0" smtClean="0"/>
              <a:t>It is a ranking of movement in the narrative – the lower the rank the more that construction slows the forward progress of the discourse.</a:t>
            </a:r>
          </a:p>
          <a:p>
            <a:pPr lvl="1"/>
            <a:r>
              <a:rPr lang="en-US" sz="2100" dirty="0" smtClean="0"/>
              <a:t>Sometimes off-line constructions contain the most important material: like a “slow-</a:t>
            </a:r>
            <a:r>
              <a:rPr lang="en-US" sz="2100" dirty="0" err="1" smtClean="0"/>
              <a:t>mo</a:t>
            </a:r>
            <a:r>
              <a:rPr lang="en-US" sz="2100" dirty="0" smtClean="0"/>
              <a:t>” section of a video or even a “freeze frame”.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64896" y="6581001"/>
            <a:ext cx="18791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11 Discourse Profile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149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 smtClean="0">
                <a:solidFill>
                  <a:srgbClr val="FF00FF"/>
                </a:solidFill>
              </a:rPr>
              <a:t>Wayyiqtol</a:t>
            </a:r>
            <a:r>
              <a:rPr lang="en-US" sz="2500" dirty="0" smtClean="0"/>
              <a:t>	</a:t>
            </a:r>
            <a:r>
              <a:rPr lang="en-US" sz="2500" dirty="0" err="1">
                <a:solidFill>
                  <a:srgbClr val="0000FF"/>
                </a:solidFill>
              </a:rPr>
              <a:t>W</a:t>
            </a:r>
            <a:r>
              <a:rPr lang="en-US" sz="2500" dirty="0" err="1" smtClean="0">
                <a:solidFill>
                  <a:srgbClr val="0000FF"/>
                </a:solidFill>
              </a:rPr>
              <a:t>eqatal</a:t>
            </a:r>
            <a:r>
              <a:rPr lang="en-US" sz="2500" dirty="0" smtClean="0"/>
              <a:t>	</a:t>
            </a:r>
            <a:r>
              <a:rPr lang="en-US" sz="2500" dirty="0" err="1" smtClean="0">
                <a:solidFill>
                  <a:srgbClr val="0000FF"/>
                </a:solidFill>
              </a:rPr>
              <a:t>Weqatal</a:t>
            </a:r>
            <a:endParaRPr lang="en-US" sz="2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>
                <a:solidFill>
                  <a:srgbClr val="FF00FF"/>
                </a:solidFill>
              </a:rPr>
              <a:t>X-</a:t>
            </a:r>
            <a:r>
              <a:rPr lang="en-US" sz="2500" dirty="0" err="1" smtClean="0">
                <a:solidFill>
                  <a:srgbClr val="FF00FF"/>
                </a:solidFill>
              </a:rPr>
              <a:t>qatal</a:t>
            </a:r>
            <a:r>
              <a:rPr lang="en-US" sz="2500" dirty="0" smtClean="0"/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X-</a:t>
            </a:r>
            <a:r>
              <a:rPr lang="en-US" sz="2500" dirty="0" err="1" smtClean="0">
                <a:solidFill>
                  <a:srgbClr val="0000FF"/>
                </a:solidFill>
              </a:rPr>
              <a:t>yiqtol</a:t>
            </a:r>
            <a:r>
              <a:rPr lang="en-US" sz="2500" dirty="0" smtClean="0"/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X-</a:t>
            </a:r>
            <a:r>
              <a:rPr lang="en-US" sz="2500" dirty="0" err="1" smtClean="0">
                <a:solidFill>
                  <a:srgbClr val="0000FF"/>
                </a:solidFill>
              </a:rPr>
              <a:t>yiqtol</a:t>
            </a:r>
            <a:endParaRPr lang="en-US" sz="2500" dirty="0">
              <a:solidFill>
                <a:srgbClr val="0000FF"/>
              </a:solidFill>
            </a:endParaRP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/>
              <a:t>Transition </a:t>
            </a:r>
            <a:r>
              <a:rPr lang="en-US" sz="2500" b="1" dirty="0" smtClean="0"/>
              <a:t>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50186" y="759021"/>
            <a:ext cx="1641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Predictive Narrative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759021"/>
            <a:ext cx="16307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FF"/>
                </a:solidFill>
              </a:rPr>
              <a:t>Historical Narrative 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4290" y="759021"/>
            <a:ext cx="2008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Instructional Discourse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037478" y="703004"/>
            <a:ext cx="2212525" cy="2298624"/>
          </a:xfrm>
          <a:custGeom>
            <a:avLst/>
            <a:gdLst>
              <a:gd name="connsiteX0" fmla="*/ 1743947 w 2212525"/>
              <a:gd name="connsiteY0" fmla="*/ 116146 h 2298624"/>
              <a:gd name="connsiteX1" fmla="*/ 1134347 w 2212525"/>
              <a:gd name="connsiteY1" fmla="*/ 1846 h 2298624"/>
              <a:gd name="connsiteX2" fmla="*/ 258047 w 2212525"/>
              <a:gd name="connsiteY2" fmla="*/ 58996 h 2298624"/>
              <a:gd name="connsiteX3" fmla="*/ 872 w 2212525"/>
              <a:gd name="connsiteY3" fmla="*/ 230446 h 2298624"/>
              <a:gd name="connsiteX4" fmla="*/ 191372 w 2212525"/>
              <a:gd name="connsiteY4" fmla="*/ 773371 h 2298624"/>
              <a:gd name="connsiteX5" fmla="*/ 629522 w 2212525"/>
              <a:gd name="connsiteY5" fmla="*/ 1602046 h 2298624"/>
              <a:gd name="connsiteX6" fmla="*/ 1010522 w 2212525"/>
              <a:gd name="connsiteY6" fmla="*/ 2183071 h 2298624"/>
              <a:gd name="connsiteX7" fmla="*/ 1686797 w 2212525"/>
              <a:gd name="connsiteY7" fmla="*/ 2297371 h 2298624"/>
              <a:gd name="connsiteX8" fmla="*/ 2182097 w 2212525"/>
              <a:gd name="connsiteY8" fmla="*/ 2154496 h 2298624"/>
              <a:gd name="connsiteX9" fmla="*/ 2134472 w 2212525"/>
              <a:gd name="connsiteY9" fmla="*/ 1592521 h 2298624"/>
              <a:gd name="connsiteX10" fmla="*/ 1934447 w 2212525"/>
              <a:gd name="connsiteY10" fmla="*/ 706696 h 2298624"/>
              <a:gd name="connsiteX11" fmla="*/ 1743947 w 2212525"/>
              <a:gd name="connsiteY11" fmla="*/ 116146 h 229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2525" h="2298624">
                <a:moveTo>
                  <a:pt x="1743947" y="116146"/>
                </a:moveTo>
                <a:cubicBezTo>
                  <a:pt x="1610597" y="-1329"/>
                  <a:pt x="1381997" y="11371"/>
                  <a:pt x="1134347" y="1846"/>
                </a:cubicBezTo>
                <a:cubicBezTo>
                  <a:pt x="886697" y="-7679"/>
                  <a:pt x="446959" y="20896"/>
                  <a:pt x="258047" y="58996"/>
                </a:cubicBezTo>
                <a:cubicBezTo>
                  <a:pt x="69135" y="97096"/>
                  <a:pt x="11984" y="111384"/>
                  <a:pt x="872" y="230446"/>
                </a:cubicBezTo>
                <a:cubicBezTo>
                  <a:pt x="-10240" y="349508"/>
                  <a:pt x="86597" y="544771"/>
                  <a:pt x="191372" y="773371"/>
                </a:cubicBezTo>
                <a:cubicBezTo>
                  <a:pt x="296147" y="1001971"/>
                  <a:pt x="492997" y="1367096"/>
                  <a:pt x="629522" y="1602046"/>
                </a:cubicBezTo>
                <a:cubicBezTo>
                  <a:pt x="766047" y="1836996"/>
                  <a:pt x="834310" y="2067184"/>
                  <a:pt x="1010522" y="2183071"/>
                </a:cubicBezTo>
                <a:cubicBezTo>
                  <a:pt x="1186734" y="2298958"/>
                  <a:pt x="1491535" y="2302133"/>
                  <a:pt x="1686797" y="2297371"/>
                </a:cubicBezTo>
                <a:cubicBezTo>
                  <a:pt x="1882059" y="2292609"/>
                  <a:pt x="2107485" y="2271971"/>
                  <a:pt x="2182097" y="2154496"/>
                </a:cubicBezTo>
                <a:cubicBezTo>
                  <a:pt x="2256709" y="2037021"/>
                  <a:pt x="2175747" y="1833821"/>
                  <a:pt x="2134472" y="1592521"/>
                </a:cubicBezTo>
                <a:cubicBezTo>
                  <a:pt x="2093197" y="1351221"/>
                  <a:pt x="2001122" y="952758"/>
                  <a:pt x="1934447" y="706696"/>
                </a:cubicBezTo>
                <a:cubicBezTo>
                  <a:pt x="1867772" y="460634"/>
                  <a:pt x="1877297" y="233621"/>
                  <a:pt x="1743947" y="116146"/>
                </a:cubicBezTo>
                <a:close/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15420" y="694726"/>
            <a:ext cx="2106284" cy="2310654"/>
          </a:xfrm>
          <a:custGeom>
            <a:avLst/>
            <a:gdLst>
              <a:gd name="connsiteX0" fmla="*/ 1752005 w 2106284"/>
              <a:gd name="connsiteY0" fmla="*/ 57749 h 2310654"/>
              <a:gd name="connsiteX1" fmla="*/ 1009055 w 2106284"/>
              <a:gd name="connsiteY1" fmla="*/ 10124 h 2310654"/>
              <a:gd name="connsiteX2" fmla="*/ 104180 w 2106284"/>
              <a:gd name="connsiteY2" fmla="*/ 38699 h 2310654"/>
              <a:gd name="connsiteX3" fmla="*/ 37505 w 2106284"/>
              <a:gd name="connsiteY3" fmla="*/ 381599 h 2310654"/>
              <a:gd name="connsiteX4" fmla="*/ 266105 w 2106284"/>
              <a:gd name="connsiteY4" fmla="*/ 962624 h 2310654"/>
              <a:gd name="connsiteX5" fmla="*/ 494705 w 2106284"/>
              <a:gd name="connsiteY5" fmla="*/ 1638899 h 2310654"/>
              <a:gd name="connsiteX6" fmla="*/ 713780 w 2106284"/>
              <a:gd name="connsiteY6" fmla="*/ 2162774 h 2310654"/>
              <a:gd name="connsiteX7" fmla="*/ 1037630 w 2106284"/>
              <a:gd name="connsiteY7" fmla="*/ 2296124 h 2310654"/>
              <a:gd name="connsiteX8" fmla="*/ 1913930 w 2106284"/>
              <a:gd name="connsiteY8" fmla="*/ 2277074 h 2310654"/>
              <a:gd name="connsiteX9" fmla="*/ 2104430 w 2106284"/>
              <a:gd name="connsiteY9" fmla="*/ 2029424 h 2310654"/>
              <a:gd name="connsiteX10" fmla="*/ 1999655 w 2106284"/>
              <a:gd name="connsiteY10" fmla="*/ 1276949 h 2310654"/>
              <a:gd name="connsiteX11" fmla="*/ 1818680 w 2106284"/>
              <a:gd name="connsiteY11" fmla="*/ 486374 h 2310654"/>
              <a:gd name="connsiteX12" fmla="*/ 1752005 w 2106284"/>
              <a:gd name="connsiteY12" fmla="*/ 57749 h 231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284" h="2310654">
                <a:moveTo>
                  <a:pt x="1752005" y="57749"/>
                </a:moveTo>
                <a:cubicBezTo>
                  <a:pt x="1617067" y="-21626"/>
                  <a:pt x="1283692" y="13299"/>
                  <a:pt x="1009055" y="10124"/>
                </a:cubicBezTo>
                <a:cubicBezTo>
                  <a:pt x="734418" y="6949"/>
                  <a:pt x="266105" y="-23214"/>
                  <a:pt x="104180" y="38699"/>
                </a:cubicBezTo>
                <a:cubicBezTo>
                  <a:pt x="-57745" y="100612"/>
                  <a:pt x="10518" y="227612"/>
                  <a:pt x="37505" y="381599"/>
                </a:cubicBezTo>
                <a:cubicBezTo>
                  <a:pt x="64492" y="535586"/>
                  <a:pt x="189905" y="753074"/>
                  <a:pt x="266105" y="962624"/>
                </a:cubicBezTo>
                <a:cubicBezTo>
                  <a:pt x="342305" y="1172174"/>
                  <a:pt x="420093" y="1438874"/>
                  <a:pt x="494705" y="1638899"/>
                </a:cubicBezTo>
                <a:cubicBezTo>
                  <a:pt x="569317" y="1838924"/>
                  <a:pt x="623293" y="2053237"/>
                  <a:pt x="713780" y="2162774"/>
                </a:cubicBezTo>
                <a:cubicBezTo>
                  <a:pt x="804267" y="2272311"/>
                  <a:pt x="837605" y="2277074"/>
                  <a:pt x="1037630" y="2296124"/>
                </a:cubicBezTo>
                <a:cubicBezTo>
                  <a:pt x="1237655" y="2315174"/>
                  <a:pt x="1736130" y="2321524"/>
                  <a:pt x="1913930" y="2277074"/>
                </a:cubicBezTo>
                <a:cubicBezTo>
                  <a:pt x="2091730" y="2232624"/>
                  <a:pt x="2090143" y="2196111"/>
                  <a:pt x="2104430" y="2029424"/>
                </a:cubicBezTo>
                <a:cubicBezTo>
                  <a:pt x="2118717" y="1862737"/>
                  <a:pt x="2047280" y="1534124"/>
                  <a:pt x="1999655" y="1276949"/>
                </a:cubicBezTo>
                <a:cubicBezTo>
                  <a:pt x="1952030" y="1019774"/>
                  <a:pt x="1856780" y="689574"/>
                  <a:pt x="1818680" y="486374"/>
                </a:cubicBezTo>
                <a:cubicBezTo>
                  <a:pt x="1780580" y="283174"/>
                  <a:pt x="1886943" y="137124"/>
                  <a:pt x="1752005" y="57749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85266" y="694726"/>
            <a:ext cx="2106284" cy="2310654"/>
          </a:xfrm>
          <a:custGeom>
            <a:avLst/>
            <a:gdLst>
              <a:gd name="connsiteX0" fmla="*/ 1752005 w 2106284"/>
              <a:gd name="connsiteY0" fmla="*/ 57749 h 2310654"/>
              <a:gd name="connsiteX1" fmla="*/ 1009055 w 2106284"/>
              <a:gd name="connsiteY1" fmla="*/ 10124 h 2310654"/>
              <a:gd name="connsiteX2" fmla="*/ 104180 w 2106284"/>
              <a:gd name="connsiteY2" fmla="*/ 38699 h 2310654"/>
              <a:gd name="connsiteX3" fmla="*/ 37505 w 2106284"/>
              <a:gd name="connsiteY3" fmla="*/ 381599 h 2310654"/>
              <a:gd name="connsiteX4" fmla="*/ 266105 w 2106284"/>
              <a:gd name="connsiteY4" fmla="*/ 962624 h 2310654"/>
              <a:gd name="connsiteX5" fmla="*/ 494705 w 2106284"/>
              <a:gd name="connsiteY5" fmla="*/ 1638899 h 2310654"/>
              <a:gd name="connsiteX6" fmla="*/ 713780 w 2106284"/>
              <a:gd name="connsiteY6" fmla="*/ 2162774 h 2310654"/>
              <a:gd name="connsiteX7" fmla="*/ 1037630 w 2106284"/>
              <a:gd name="connsiteY7" fmla="*/ 2296124 h 2310654"/>
              <a:gd name="connsiteX8" fmla="*/ 1913930 w 2106284"/>
              <a:gd name="connsiteY8" fmla="*/ 2277074 h 2310654"/>
              <a:gd name="connsiteX9" fmla="*/ 2104430 w 2106284"/>
              <a:gd name="connsiteY9" fmla="*/ 2029424 h 2310654"/>
              <a:gd name="connsiteX10" fmla="*/ 1999655 w 2106284"/>
              <a:gd name="connsiteY10" fmla="*/ 1276949 h 2310654"/>
              <a:gd name="connsiteX11" fmla="*/ 1818680 w 2106284"/>
              <a:gd name="connsiteY11" fmla="*/ 486374 h 2310654"/>
              <a:gd name="connsiteX12" fmla="*/ 1752005 w 2106284"/>
              <a:gd name="connsiteY12" fmla="*/ 57749 h 231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284" h="2310654">
                <a:moveTo>
                  <a:pt x="1752005" y="57749"/>
                </a:moveTo>
                <a:cubicBezTo>
                  <a:pt x="1617067" y="-21626"/>
                  <a:pt x="1283692" y="13299"/>
                  <a:pt x="1009055" y="10124"/>
                </a:cubicBezTo>
                <a:cubicBezTo>
                  <a:pt x="734418" y="6949"/>
                  <a:pt x="266105" y="-23214"/>
                  <a:pt x="104180" y="38699"/>
                </a:cubicBezTo>
                <a:cubicBezTo>
                  <a:pt x="-57745" y="100612"/>
                  <a:pt x="10518" y="227612"/>
                  <a:pt x="37505" y="381599"/>
                </a:cubicBezTo>
                <a:cubicBezTo>
                  <a:pt x="64492" y="535586"/>
                  <a:pt x="189905" y="753074"/>
                  <a:pt x="266105" y="962624"/>
                </a:cubicBezTo>
                <a:cubicBezTo>
                  <a:pt x="342305" y="1172174"/>
                  <a:pt x="420093" y="1438874"/>
                  <a:pt x="494705" y="1638899"/>
                </a:cubicBezTo>
                <a:cubicBezTo>
                  <a:pt x="569317" y="1838924"/>
                  <a:pt x="623293" y="2053237"/>
                  <a:pt x="713780" y="2162774"/>
                </a:cubicBezTo>
                <a:cubicBezTo>
                  <a:pt x="804267" y="2272311"/>
                  <a:pt x="837605" y="2277074"/>
                  <a:pt x="1037630" y="2296124"/>
                </a:cubicBezTo>
                <a:cubicBezTo>
                  <a:pt x="1237655" y="2315174"/>
                  <a:pt x="1736130" y="2321524"/>
                  <a:pt x="1913930" y="2277074"/>
                </a:cubicBezTo>
                <a:cubicBezTo>
                  <a:pt x="2091730" y="2232624"/>
                  <a:pt x="2090143" y="2196111"/>
                  <a:pt x="2104430" y="2029424"/>
                </a:cubicBezTo>
                <a:cubicBezTo>
                  <a:pt x="2118717" y="1862737"/>
                  <a:pt x="2047280" y="1534124"/>
                  <a:pt x="1999655" y="1276949"/>
                </a:cubicBezTo>
                <a:cubicBezTo>
                  <a:pt x="1952030" y="1019774"/>
                  <a:pt x="1856780" y="689574"/>
                  <a:pt x="1818680" y="486374"/>
                </a:cubicBezTo>
                <a:cubicBezTo>
                  <a:pt x="1780580" y="283174"/>
                  <a:pt x="1886943" y="137124"/>
                  <a:pt x="1752005" y="57749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0636" y="5966936"/>
            <a:ext cx="84085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“Fortunately </a:t>
            </a:r>
            <a:r>
              <a:rPr lang="en-US" sz="1400" dirty="0"/>
              <a:t>for the student of Biblical Hebrew the discourse profile schemes for the different genres are different only at and near the mainline. The lower ranked constructions like dependent clauses, </a:t>
            </a:r>
            <a:r>
              <a:rPr lang="en-US" sz="1400" dirty="0" err="1"/>
              <a:t>verbless</a:t>
            </a:r>
            <a:r>
              <a:rPr lang="en-US" sz="1400" dirty="0"/>
              <a:t> clause, the participle, </a:t>
            </a:r>
            <a:r>
              <a:rPr lang="en-US" sz="1400" dirty="0" smtClean="0"/>
              <a:t>the</a:t>
            </a:r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r>
              <a:rPr lang="he-IL" sz="1400" dirty="0" smtClean="0"/>
              <a:t> </a:t>
            </a:r>
            <a:r>
              <a:rPr lang="en-US" sz="1400" dirty="0" smtClean="0"/>
              <a:t> forms</a:t>
            </a:r>
            <a:r>
              <a:rPr lang="en-US" sz="1400" dirty="0"/>
              <a:t>, and </a:t>
            </a:r>
            <a:r>
              <a:rPr lang="en-US" sz="1400" dirty="0" err="1"/>
              <a:t>irrealis</a:t>
            </a:r>
            <a:r>
              <a:rPr lang="en-US" sz="1400" dirty="0"/>
              <a:t> have the same functions in almost all genres</a:t>
            </a:r>
            <a:r>
              <a:rPr lang="en-US" sz="1400" dirty="0" smtClean="0"/>
              <a:t>.” 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p. 103)</a:t>
            </a:r>
            <a:endParaRPr lang="en-US" sz="1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Discourse Profile – Other Genres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64896" y="6581001"/>
            <a:ext cx="18791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18 Discourse Profile</a:t>
            </a:r>
          </a:p>
        </p:txBody>
      </p:sp>
    </p:spTree>
    <p:extLst>
      <p:ext uri="{BB962C8B-B14F-4D97-AF65-F5344CB8AC3E}">
        <p14:creationId xmlns:p14="http://schemas.microsoft.com/office/powerpoint/2010/main" val="179339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750403"/>
            <a:ext cx="2294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i="1" dirty="0" smtClean="0"/>
              <a:t>will be</a:t>
            </a:r>
            <a:r>
              <a:rPr lang="en-US" sz="1200" dirty="0" smtClean="0"/>
              <a:t>/</a:t>
            </a:r>
            <a:r>
              <a:rPr lang="en-US" sz="1200" i="1" dirty="0" smtClean="0"/>
              <a:t>wants them to 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</a:t>
            </a:r>
            <a:r>
              <a:rPr lang="en-US" sz="1200" dirty="0"/>
              <a:t>Narrative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was </a:t>
            </a:r>
            <a:r>
              <a:rPr lang="en-US" sz="1200" dirty="0"/>
              <a:t>X </a:t>
            </a:r>
            <a:r>
              <a:rPr lang="en-US" sz="1200" i="1" dirty="0"/>
              <a:t>that was a </a:t>
            </a:r>
            <a:r>
              <a:rPr lang="en-US" sz="1200" dirty="0"/>
              <a:t>______ (</a:t>
            </a:r>
            <a:r>
              <a:rPr lang="en-US" sz="1200" i="1" dirty="0"/>
              <a:t>of</a:t>
            </a:r>
            <a:r>
              <a:rPr lang="en-US" sz="12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(</a:t>
            </a:r>
            <a:r>
              <a:rPr lang="en-US" sz="1200" dirty="0"/>
              <a:t>i.e. the “X” is in focus, it is the “topic</a:t>
            </a:r>
            <a:r>
              <a:rPr lang="en-US" sz="1200" dirty="0" smtClean="0"/>
              <a:t>”)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750403"/>
            <a:ext cx="23622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Any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err="1"/>
              <a:t>R</a:t>
            </a:r>
            <a:r>
              <a:rPr lang="en-US" sz="1200" dirty="0" err="1" smtClean="0"/>
              <a:t>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5186481"/>
            <a:ext cx="3352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will be </a:t>
            </a:r>
            <a:r>
              <a:rPr lang="en-US" sz="1200" i="1" u="sng" dirty="0" smtClean="0"/>
              <a:t> </a:t>
            </a:r>
            <a:r>
              <a:rPr lang="en-US" sz="1200" u="sng" dirty="0" smtClean="0"/>
              <a:t>X </a:t>
            </a:r>
            <a:r>
              <a:rPr lang="en-US" sz="1200" dirty="0" smtClean="0"/>
              <a:t> </a:t>
            </a:r>
            <a:r>
              <a:rPr lang="en-US" sz="1200" i="1" dirty="0" smtClean="0"/>
              <a:t>who(that) will </a:t>
            </a:r>
            <a:r>
              <a:rPr lang="en-US" sz="1200" dirty="0" smtClean="0"/>
              <a:t>____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 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is         </a:t>
            </a:r>
            <a:r>
              <a:rPr lang="en-US" sz="1200" i="1" u="sng" dirty="0" smtClean="0"/>
              <a:t> </a:t>
            </a:r>
            <a:r>
              <a:rPr lang="en-US" sz="1200" u="sng" dirty="0"/>
              <a:t>X </a:t>
            </a:r>
            <a:r>
              <a:rPr lang="en-US" sz="1200" dirty="0"/>
              <a:t> </a:t>
            </a:r>
            <a:r>
              <a:rPr lang="en-US" sz="1200" i="1" dirty="0"/>
              <a:t>who(that) </a:t>
            </a:r>
            <a:r>
              <a:rPr lang="en-US" sz="1200" dirty="0" smtClean="0"/>
              <a:t>_______</a:t>
            </a:r>
            <a:endParaRPr lang="en-US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of Verbs (with X-</a:t>
            </a:r>
            <a:r>
              <a:rPr lang="en-US" dirty="0" err="1" smtClean="0"/>
              <a:t>yiqtol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169998" y="6581001"/>
            <a:ext cx="197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 Summary of Verbs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39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33400"/>
            <a:ext cx="914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/>
              <a:t>wayyiqtol</a:t>
            </a:r>
            <a:r>
              <a:rPr lang="en-US" sz="2000" dirty="0"/>
              <a:t>, </a:t>
            </a:r>
            <a:r>
              <a:rPr lang="en-US" sz="2000" dirty="0" err="1"/>
              <a:t>yiqtol</a:t>
            </a:r>
            <a:r>
              <a:rPr lang="en-US" sz="2000" dirty="0"/>
              <a:t>, </a:t>
            </a:r>
            <a:r>
              <a:rPr lang="en-US" sz="2000" dirty="0" err="1"/>
              <a:t>weqatal</a:t>
            </a:r>
            <a:r>
              <a:rPr lang="en-US" sz="2000" dirty="0"/>
              <a:t>, and </a:t>
            </a:r>
            <a:r>
              <a:rPr lang="en-US" sz="2000" dirty="0" err="1"/>
              <a:t>qatal</a:t>
            </a:r>
            <a:r>
              <a:rPr lang="en-US" sz="2000" dirty="0"/>
              <a:t> verb forms </a:t>
            </a:r>
            <a:r>
              <a:rPr lang="en-US" sz="2000" dirty="0" smtClean="0"/>
              <a:t>can be paired in 3 different ways to create a </a:t>
            </a:r>
            <a:r>
              <a:rPr lang="en-US" sz="2000" dirty="0"/>
              <a:t>simple overview of the Hebrew Verbal system as we have learned it so far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Here are the 4 forms. </a:t>
            </a:r>
            <a:r>
              <a:rPr lang="en-US" sz="1400" dirty="0" smtClean="0"/>
              <a:t>(Note that the X-forms are combined with the non-X forms.)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Let us look at each of the 3 pairings in turn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52429" y="6581001"/>
            <a:ext cx="2691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 Four Component 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0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1219199"/>
            <a:ext cx="9144000" cy="28194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9144000" cy="2819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801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7013</TotalTime>
  <Words>3341</Words>
  <Application>Microsoft Office PowerPoint</Application>
  <PresentationFormat>On-screen Show (4:3)</PresentationFormat>
  <Paragraphs>1019</Paragraphs>
  <Slides>39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Key Slides from Rocine</vt:lpstr>
      <vt:lpstr>Summary of Qatal and Wayyiqtol</vt:lpstr>
      <vt:lpstr>4 types of missing letter verbs</vt:lpstr>
      <vt:lpstr>Genres</vt:lpstr>
      <vt:lpstr>Discourse profile</vt:lpstr>
      <vt:lpstr>Discourse Profile – Other Genres</vt:lpstr>
      <vt:lpstr>Summary of Verbs (with X-yiqtol)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Summary of Volitional Forms</vt:lpstr>
      <vt:lpstr>הִנֵּה and הֵן</vt:lpstr>
      <vt:lpstr>Discourse Profile for Hortatory Discourse </vt:lpstr>
      <vt:lpstr>Opening oral Historical Narratives with a qatal</vt:lpstr>
      <vt:lpstr>Opening oral Historical Narratives with a qatal</vt:lpstr>
      <vt:lpstr>Hiphils of motion verbs</vt:lpstr>
      <vt:lpstr>Terms</vt:lpstr>
      <vt:lpstr>ROOTS that are STATIVE in the QAL</vt:lpstr>
      <vt:lpstr>Stative/Intransitive in Qal -&gt; Transitive in Piel</vt:lpstr>
      <vt:lpstr>Historical Narrative Discourse Profile</vt:lpstr>
      <vt:lpstr>Discourse Switch Cues</vt:lpstr>
      <vt:lpstr>The isolated weqatal in a wayyiqtol string</vt:lpstr>
      <vt:lpstr>Historical Narrative Discourse Profile</vt:lpstr>
      <vt:lpstr>PowerPoint Presentation</vt:lpstr>
      <vt:lpstr>PowerPoint Presentation</vt:lpstr>
      <vt:lpstr>PowerPoint Presentation</vt:lpstr>
      <vt:lpstr>Niphal yiqtol</vt:lpstr>
      <vt:lpstr>The meaning of the Hitpael stem</vt:lpstr>
      <vt:lpstr>Adverbial Accusatives (def and indef)</vt:lpstr>
      <vt:lpstr>Juridical Discourse</vt:lpstr>
      <vt:lpstr>Discourse Profile for Hortatory Discourse </vt:lpstr>
      <vt:lpstr>Examples of Duals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619</cp:revision>
  <cp:lastPrinted>2013-11-05T02:18:07Z</cp:lastPrinted>
  <dcterms:created xsi:type="dcterms:W3CDTF">2006-08-16T00:00:00Z</dcterms:created>
  <dcterms:modified xsi:type="dcterms:W3CDTF">2016-10-10T15:12:18Z</dcterms:modified>
</cp:coreProperties>
</file>