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92" r:id="rId2"/>
    <p:sldId id="403" r:id="rId3"/>
    <p:sldId id="404" r:id="rId4"/>
    <p:sldId id="405" r:id="rId5"/>
    <p:sldId id="406" r:id="rId6"/>
    <p:sldId id="407" r:id="rId7"/>
    <p:sldId id="408" r:id="rId8"/>
    <p:sldId id="41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008000"/>
    <a:srgbClr val="FF00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94" autoAdjust="0"/>
  </p:normalViewPr>
  <p:slideViewPr>
    <p:cSldViewPr>
      <p:cViewPr>
        <p:scale>
          <a:sx n="100" d="100"/>
          <a:sy n="100" d="100"/>
        </p:scale>
        <p:origin x="-78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10378-4DCA-47DF-8076-C529ACDFBB54}" type="datetimeFigureOut">
              <a:rPr lang="en-US" smtClean="0"/>
              <a:t>2016-12-13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8993-2BD4-460C-8981-073F9878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1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77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2016-12-13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2016-12-13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2016-12-13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2016-12-13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2016-12-13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2016-12-13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2016-12-13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2016-12-13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2016-12-13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2016-12-13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2016-12-13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2016-12-13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066800"/>
            <a:ext cx="3581400" cy="51985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/>
            <a:r>
              <a:rPr lang="en-US" sz="2800" dirty="0" smtClean="0">
                <a:solidFill>
                  <a:schemeClr val="bg1"/>
                </a:solidFill>
                <a:cs typeface="Times New Roman" pitchFamily="18" charset="0"/>
              </a:rPr>
              <a:t>Genesis </a:t>
            </a:r>
            <a:r>
              <a:rPr lang="en-US" sz="2800" dirty="0" smtClean="0">
                <a:solidFill>
                  <a:schemeClr val="bg1"/>
                </a:solidFill>
                <a:cs typeface="Times New Roman" pitchFamily="18" charset="0"/>
              </a:rPr>
              <a:t>45</a:t>
            </a:r>
            <a:endParaRPr lang="en-US" sz="2800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2" name="Picture 2" descr="D:\My Documents\HebrewCourseBriercrestFirstYear2014\Rocine Readings\08 Genesis 43_1-45_28\pics\Genesis 45 pics\exovervie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33400"/>
            <a:ext cx="4219575" cy="2689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581400" y="3352800"/>
            <a:ext cx="4219575" cy="252814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457200" rtl="1"/>
            <a:r>
              <a:rPr lang="he-IL" sz="3200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רַ֛ב </a:t>
            </a:r>
            <a:endParaRPr lang="he-IL" sz="3200" dirty="0" smtClean="0">
              <a:solidFill>
                <a:schemeClr val="bg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defTabSz="457200" rtl="1"/>
            <a:r>
              <a:rPr lang="he-IL" sz="3200" dirty="0" smtClean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עוֹד־יוֹסֵ֥ף </a:t>
            </a:r>
            <a:r>
              <a:rPr lang="he-IL" sz="3200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בְּנִ֖י חָ֑י </a:t>
            </a:r>
            <a:endParaRPr lang="he-IL" sz="3200" dirty="0" smtClean="0">
              <a:solidFill>
                <a:schemeClr val="bg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defTabSz="457200" rtl="1"/>
            <a:r>
              <a:rPr lang="he-IL" sz="3200" dirty="0" smtClean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אֵֽלְכָ֥ה </a:t>
            </a:r>
            <a:r>
              <a:rPr lang="he-IL" sz="3200" dirty="0">
                <a:solidFill>
                  <a:schemeClr val="bg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וְאֶרְאֶ֖נּוּ בְּטֶ֥רֶם אָמֽוּת׃</a:t>
            </a:r>
            <a:endParaRPr lang="en-US" sz="3200" dirty="0">
              <a:solidFill>
                <a:schemeClr val="bg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75596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620000" y="0"/>
            <a:ext cx="1524000" cy="33496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/>
              <a:t>Genesis </a:t>
            </a:r>
            <a:r>
              <a:rPr lang="en-US" sz="1200" dirty="0" smtClean="0"/>
              <a:t>45:1-3</a:t>
            </a:r>
            <a:endParaRPr lang="en-US" sz="12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219200" y="381000"/>
            <a:ext cx="7772400" cy="6477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וְלֹֽא־יָכֹ֨ל יוֹסֵ֜ף לְהִתְאַפֵּ֗ק לְכֹ֤ל הַנִּצָּבִים֙ עָלָ֔יו </a:t>
            </a:r>
            <a:endParaRPr lang="he-IL" sz="22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 smtClean="0">
                <a:latin typeface="SBL Hebrew" pitchFamily="2" charset="-79"/>
                <a:cs typeface="SBL Hebrew" pitchFamily="2" charset="-79"/>
              </a:rPr>
              <a:t>וַיִּקְרָ֕א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 smtClean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	הוֹצִ֥יאוּ </a:t>
            </a:r>
            <a:r>
              <a:rPr lang="he-IL" sz="2200" dirty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כָל־אִ֖ישׁ מֵעָלָ֑י </a:t>
            </a:r>
            <a:endParaRPr lang="he-IL" sz="2200" dirty="0" smtClean="0">
              <a:solidFill>
                <a:srgbClr val="C0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 smtClean="0">
                <a:latin typeface="SBL Hebrew" pitchFamily="2" charset="-79"/>
                <a:cs typeface="SBL Hebrew" pitchFamily="2" charset="-79"/>
              </a:rPr>
              <a:t>	וְלֹא־עָ֤מַד 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אִישׁ֙ אִתּ֔וֹ בְּהִתְוַדַּ֥ע יוֹסֵ֖ף אֶל־אֶחָֽיו׃ </a:t>
            </a:r>
            <a:endParaRPr lang="he-IL" sz="22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וַיִּתֵּ֥ן אֶת־קֹל֖וֹ בִּבְכִ֑י </a:t>
            </a:r>
            <a:endParaRPr lang="he-IL" sz="22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 smtClean="0">
                <a:latin typeface="SBL Hebrew" pitchFamily="2" charset="-79"/>
                <a:cs typeface="SBL Hebrew" pitchFamily="2" charset="-79"/>
              </a:rPr>
              <a:t>וַיִּשְׁמְע֣וּ 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מִצְרַ֔יִם </a:t>
            </a:r>
            <a:endParaRPr lang="he-IL" sz="22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 smtClean="0">
                <a:latin typeface="SBL Hebrew" pitchFamily="2" charset="-79"/>
                <a:cs typeface="SBL Hebrew" pitchFamily="2" charset="-79"/>
              </a:rPr>
              <a:t>וַיִּשְׁמַ֖ע 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בֵּ֥ית פַּרְעֹֽה׃ </a:t>
            </a:r>
            <a:endParaRPr lang="he-IL" sz="22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וַיֹּ֨אמֶר יוֹסֵ֤ף אֶל־אֶחָיו֙ </a:t>
            </a:r>
            <a:endParaRPr lang="he-IL" sz="22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 smtClean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	אֲנִ֣י </a:t>
            </a:r>
            <a:r>
              <a:rPr lang="he-IL" sz="2200" dirty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יוֹסֵ֔ף </a:t>
            </a:r>
            <a:endParaRPr lang="he-IL" sz="2200" dirty="0" smtClean="0">
              <a:solidFill>
                <a:srgbClr val="C0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 smtClean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	הַע֥וֹד </a:t>
            </a:r>
            <a:r>
              <a:rPr lang="he-IL" sz="2200" dirty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אָבִ֖י חָ֑י </a:t>
            </a:r>
            <a:endParaRPr lang="he-IL" sz="2200" dirty="0" smtClean="0">
              <a:solidFill>
                <a:srgbClr val="C0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 smtClean="0">
                <a:latin typeface="SBL Hebrew" pitchFamily="2" charset="-79"/>
                <a:cs typeface="SBL Hebrew" pitchFamily="2" charset="-79"/>
              </a:rPr>
              <a:t>וְלֹֽא־יָכְל֤וּ 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אֶחָיו֙ לַעֲנ֣וֹת אֹת֔וֹ כִּ֥י נִבְהֲל֖וּ מִפָּנָֽיו׃ </a:t>
            </a:r>
            <a:endParaRPr lang="he-IL" sz="2200" dirty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85431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620000" y="0"/>
            <a:ext cx="1524000" cy="33496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/>
              <a:t>Genesis </a:t>
            </a:r>
            <a:r>
              <a:rPr lang="en-US" sz="1200" dirty="0" smtClean="0"/>
              <a:t>45:4-8</a:t>
            </a:r>
            <a:endParaRPr lang="en-US" sz="12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381000"/>
            <a:ext cx="8534400" cy="6477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וַיֹּ֨אמֶר יוֹסֵ֧ף אֶל־אֶחָ֛יו </a:t>
            </a:r>
            <a:endParaRPr lang="en-US" sz="22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22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 smtClean="0">
                <a:latin typeface="SBL Hebrew" pitchFamily="2" charset="-79"/>
                <a:cs typeface="SBL Hebrew" pitchFamily="2" charset="-79"/>
              </a:rPr>
              <a:t>גְּשׁוּ־נָ֥א 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אֵלַ֖י </a:t>
            </a:r>
            <a:endParaRPr lang="en-US" sz="22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 smtClean="0">
                <a:latin typeface="SBL Hebrew" pitchFamily="2" charset="-79"/>
                <a:cs typeface="SBL Hebrew" pitchFamily="2" charset="-79"/>
              </a:rPr>
              <a:t>וַיִּגָּ֑שׁוּ </a:t>
            </a:r>
            <a:endParaRPr lang="en-US" sz="22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 smtClean="0">
                <a:latin typeface="SBL Hebrew" pitchFamily="2" charset="-79"/>
                <a:cs typeface="SBL Hebrew" pitchFamily="2" charset="-79"/>
              </a:rPr>
              <a:t>וַיֹּ֗אמֶר </a:t>
            </a:r>
            <a:endParaRPr lang="en-US" sz="22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2200" dirty="0" smtClean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 smtClean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אֲנִי֙ </a:t>
            </a:r>
            <a:r>
              <a:rPr lang="he-IL" sz="2200" dirty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יוֹסֵ֣ף אֲחִיכֶ֔ם אֲשֶׁר־מְכַרְתֶּ֥ם אֹתִ֖י מִצְרָֽיְמָה׃ </a:t>
            </a:r>
            <a:endParaRPr lang="en-US" sz="2200" dirty="0" smtClean="0">
              <a:solidFill>
                <a:srgbClr val="C0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en-US" sz="2200" dirty="0">
              <a:solidFill>
                <a:srgbClr val="C0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 smtClean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		</a:t>
            </a:r>
            <a:r>
              <a:rPr lang="he-IL" sz="2200" dirty="0" smtClean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וְעַתָּ֣ה </a:t>
            </a:r>
            <a:r>
              <a:rPr lang="he-IL" sz="2200" dirty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׀ אַל־תֵּעָ֣צְב֗וּ וְאַל־יִ֙חַר֙ בְּעֵ֣ינֵיכֶ֔ם כִּֽי־מְכַרְתֶּ֥ם אֹתִ֖י הֵ֑נָּה </a:t>
            </a:r>
            <a:endParaRPr lang="en-US" sz="2200" dirty="0" smtClean="0">
              <a:solidFill>
                <a:srgbClr val="C0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 smtClean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2200" dirty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 smtClean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כִּ֣י </a:t>
            </a:r>
            <a:r>
              <a:rPr lang="he-IL" sz="2200" dirty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לְמִֽחְיָ֔ה שְׁלָחַ֥נִי אֱלֹהִ֖ים לִפְנֵיכֶֽם׃ </a:t>
            </a:r>
            <a:endParaRPr lang="en-US" sz="2200" dirty="0" smtClean="0">
              <a:solidFill>
                <a:srgbClr val="C0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en-US" sz="2200" dirty="0">
              <a:solidFill>
                <a:srgbClr val="C0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 smtClean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		</a:t>
            </a:r>
            <a:r>
              <a:rPr lang="he-IL" sz="2200" dirty="0" smtClean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כִּי־זֶ֛ה </a:t>
            </a:r>
            <a:r>
              <a:rPr lang="he-IL" sz="2200" dirty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שְׁנָתַ֥יִם הָרָעָ֖ב בְּקֶ֣רֶב הָאָ֑רֶץ וְעוֹד֙ חָמֵ֣שׁ שָׁנִ֔ים אֲשֶׁ֥ר אֵין־חָרִ֖ישׁ וְקָצִּֽיר׃ </a:t>
            </a:r>
            <a:endParaRPr lang="en-US" sz="2200" dirty="0" smtClean="0">
              <a:solidFill>
                <a:srgbClr val="C0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en-US" sz="2200" dirty="0">
              <a:solidFill>
                <a:srgbClr val="C0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 smtClean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		</a:t>
            </a:r>
            <a:r>
              <a:rPr lang="he-IL" sz="2200" dirty="0" smtClean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וַיִּשְׁלָחֵ֤נִי </a:t>
            </a:r>
            <a:r>
              <a:rPr lang="he-IL" sz="2200" dirty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אֱלֹהִים֙ לִפְנֵיכֶ֔ם לָשׂ֥וּם לָכֶ֛ם שְׁאֵרִ֖ית בָּאָ֑רֶץ וּלְהַחֲי֣וֹת לָכֶ֔ם לִפְלֵיטָ֖ה גְּדֹלָֽה׃ </a:t>
            </a:r>
            <a:endParaRPr lang="en-US" sz="2200" dirty="0" smtClean="0">
              <a:solidFill>
                <a:srgbClr val="C0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en-US" sz="2200" dirty="0">
              <a:solidFill>
                <a:srgbClr val="C0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 smtClean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		</a:t>
            </a:r>
            <a:r>
              <a:rPr lang="he-IL" sz="2200" dirty="0" smtClean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וְעַתָּ֗ה </a:t>
            </a:r>
            <a:r>
              <a:rPr lang="he-IL" sz="2200" dirty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לֹֽא־אַתֶּ֞ם שְׁלַחְתֶּ֤ם אֹתִי֙ הֵ֔נָּה כִּ֖י הָאֱלֹהִ֑ים </a:t>
            </a:r>
            <a:endParaRPr lang="en-US" sz="2200" dirty="0" smtClean="0">
              <a:solidFill>
                <a:srgbClr val="C0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2200" dirty="0" smtClean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 smtClean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וַיְשִׂימֵ֨נִֽי </a:t>
            </a:r>
            <a:r>
              <a:rPr lang="he-IL" sz="2200" dirty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לְאָ֜ב לְפַרְעֹ֗ה וּלְאָדוֹן֙ לְכָל־בֵּית֔וֹ וּמֹשֵׁ֖ל בְּכָל־אֶ֥רֶץ מִצְרָֽיִם׃ </a:t>
            </a:r>
            <a:endParaRPr lang="he-IL" sz="2200" dirty="0">
              <a:solidFill>
                <a:srgbClr val="C00000"/>
              </a:solidFill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19772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620000" y="0"/>
            <a:ext cx="1524000" cy="33496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/>
              <a:t>Genesis </a:t>
            </a:r>
            <a:r>
              <a:rPr lang="en-US" sz="1200" dirty="0" smtClean="0"/>
              <a:t>45:9-13</a:t>
            </a:r>
            <a:endParaRPr lang="en-US" sz="12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219200" y="381000"/>
            <a:ext cx="7772400" cy="6477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 smtClean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		</a:t>
            </a:r>
            <a:r>
              <a:rPr lang="he-IL" sz="2200" dirty="0" smtClean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מַהֲרוּ֮ </a:t>
            </a:r>
            <a:r>
              <a:rPr lang="he-IL" sz="2200" dirty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וַעֲל֣וּ אֶל־אָבִי֒ וַאֲמַרְתֶּ֣ם אֵלָ֗יו כֹּ֤ה אָמַר֙ בִּנְךָ֣ יוֹסֵ֔ף </a:t>
            </a:r>
            <a:endParaRPr lang="en-US" sz="2200" dirty="0" smtClean="0">
              <a:solidFill>
                <a:srgbClr val="C0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22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22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שָׂמַ֧נִי </a:t>
            </a:r>
            <a:r>
              <a:rPr lang="he-IL" sz="2200" dirty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אֱלֹהִ֛ים לְאָד֖וֹן לְכָל־מִצְרָ֑יִם </a:t>
            </a:r>
            <a:endParaRPr lang="en-US" sz="2200" dirty="0" smtClean="0">
              <a:solidFill>
                <a:srgbClr val="008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22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22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רְדָ֥ה </a:t>
            </a:r>
            <a:r>
              <a:rPr lang="he-IL" sz="2200" dirty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אֵלַ֖י </a:t>
            </a:r>
            <a:endParaRPr lang="en-US" sz="2200" dirty="0" smtClean="0">
              <a:solidFill>
                <a:srgbClr val="008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22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22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אַֽל־תַּעֲמֹֽד</a:t>
            </a:r>
            <a:r>
              <a:rPr lang="he-IL" sz="2200" dirty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׃ </a:t>
            </a:r>
            <a:endParaRPr lang="en-US" sz="2200" dirty="0" smtClean="0">
              <a:solidFill>
                <a:srgbClr val="008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en-US" sz="2200" dirty="0">
              <a:solidFill>
                <a:srgbClr val="008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				</a:t>
            </a:r>
            <a:r>
              <a:rPr lang="he-IL" sz="22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וְיָשַׁבְתָּ֣ </a:t>
            </a:r>
            <a:r>
              <a:rPr lang="he-IL" sz="2200" dirty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בְאֶֽרֶץ־גֹּ֗שֶׁן וְהָיִ֤יתָ קָרוֹב֙ אֵלַ֔י </a:t>
            </a:r>
            <a:endParaRPr lang="en-US" sz="2200" dirty="0" smtClean="0">
              <a:solidFill>
                <a:srgbClr val="008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22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22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אַתָּ֕ה </a:t>
            </a:r>
            <a:r>
              <a:rPr lang="he-IL" sz="2200" dirty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וּבָנֶ֖יךָ וּבְנֵ֣י בָנֶ֑יךָ וְצֹאנְךָ֥ וּבְקָרְךָ֖ וְכָל־אֲשֶׁר־לָֽךְ׃ </a:t>
            </a:r>
            <a:endParaRPr lang="en-US" sz="2200" dirty="0" smtClean="0">
              <a:solidFill>
                <a:srgbClr val="008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en-US" sz="2200" dirty="0">
              <a:solidFill>
                <a:srgbClr val="008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				</a:t>
            </a:r>
            <a:r>
              <a:rPr lang="he-IL" sz="22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וְכִלְכַּלְתִּ֤י </a:t>
            </a:r>
            <a:r>
              <a:rPr lang="he-IL" sz="2200" dirty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אֹֽתְךָ֙ שָׁ֔ם כִּי־ע֛וֹד חָמֵ֥שׁ שָׁנִ֖ים רָעָ֑ב פֶּן־תִּוָּרֵ֛שׁ </a:t>
            </a:r>
            <a:endParaRPr lang="en-US" sz="2200" dirty="0" smtClean="0">
              <a:solidFill>
                <a:srgbClr val="008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22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22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אַתָּ֥ה </a:t>
            </a:r>
            <a:r>
              <a:rPr lang="he-IL" sz="2200" dirty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וּבֵֽיתְךָ֖ וְכָל־אֲשֶׁר־לָֽךְ׃ </a:t>
            </a:r>
            <a:endParaRPr lang="en-US" sz="2200" dirty="0" smtClean="0">
              <a:solidFill>
                <a:srgbClr val="008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 smtClean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		</a:t>
            </a:r>
            <a:r>
              <a:rPr lang="he-IL" sz="2200" dirty="0" smtClean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וְהִנֵּ֤ה </a:t>
            </a:r>
            <a:r>
              <a:rPr lang="he-IL" sz="2200" dirty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עֵֽינֵיכֶם֙ רֹא֔וֹת וְעֵינֵ֖י אָחִ֣י בִנְיָמִ֑ין כִּי־פִ֖י הַֽמְדַבֵּ֥ר אֲלֵיכֶֽם׃ </a:t>
            </a:r>
            <a:endParaRPr lang="en-US" sz="2200" dirty="0" smtClean="0">
              <a:solidFill>
                <a:srgbClr val="C0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en-US" sz="2200" dirty="0">
              <a:solidFill>
                <a:srgbClr val="C0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 smtClean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		</a:t>
            </a:r>
            <a:r>
              <a:rPr lang="he-IL" sz="2200" dirty="0" smtClean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וְהִגַּדְתֶּ֣ם </a:t>
            </a:r>
            <a:r>
              <a:rPr lang="he-IL" sz="2200" dirty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לְאָבִ֗י אֶת־כָּל־כְּבוֹדִי֙ בְּמִצְרַ֔יִם וְאֵ֖ת כָּל־אֲשֶׁ֣ר רְאִיתֶ֑ם </a:t>
            </a:r>
            <a:endParaRPr lang="en-US" sz="2200" dirty="0" smtClean="0">
              <a:solidFill>
                <a:srgbClr val="C0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2200" dirty="0" smtClean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 smtClean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וּמִֽהַרְתֶּ֛ם </a:t>
            </a:r>
            <a:r>
              <a:rPr lang="he-IL" sz="2200" dirty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וְהוֹרַדְתֶּ֥ם אֶת־אָבִ֖י הֵֽנָּה׃ </a:t>
            </a:r>
            <a:endParaRPr lang="he-IL" sz="2200" dirty="0">
              <a:solidFill>
                <a:srgbClr val="C00000"/>
              </a:solidFill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75986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620000" y="0"/>
            <a:ext cx="1524000" cy="33496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/>
              <a:t>Genesis </a:t>
            </a:r>
            <a:r>
              <a:rPr lang="en-US" sz="1200" dirty="0" smtClean="0"/>
              <a:t>45:14-16</a:t>
            </a:r>
            <a:endParaRPr lang="en-US" sz="12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219200" y="381000"/>
            <a:ext cx="7772400" cy="6477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וַיִּפֹּ֛ל עַל־צַוְּארֵ֥י בִנְיָמִֽן־אָחִ֖יו </a:t>
            </a:r>
            <a:endParaRPr lang="he-IL" sz="22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 smtClean="0">
                <a:latin typeface="SBL Hebrew" pitchFamily="2" charset="-79"/>
                <a:cs typeface="SBL Hebrew" pitchFamily="2" charset="-79"/>
              </a:rPr>
              <a:t>וַיֵּ֑בְךְּ </a:t>
            </a:r>
            <a:endParaRPr lang="en-US" sz="22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 smtClean="0">
                <a:latin typeface="SBL Hebrew" pitchFamily="2" charset="-79"/>
                <a:cs typeface="SBL Hebrew" pitchFamily="2" charset="-79"/>
              </a:rPr>
              <a:t>וּבִנְיָמִ֔ן 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בָּכָ֖ה עַל־צַוָּארָֽיו׃ </a:t>
            </a:r>
            <a:endParaRPr lang="en-US" sz="22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וַיְנַשֵּׁ֥ק לְכָל־אֶחָ֖יו </a:t>
            </a:r>
            <a:endParaRPr lang="en-US" sz="22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 smtClean="0">
                <a:latin typeface="SBL Hebrew" pitchFamily="2" charset="-79"/>
                <a:cs typeface="SBL Hebrew" pitchFamily="2" charset="-79"/>
              </a:rPr>
              <a:t>וַיֵּ֣בְךְּ 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עֲלֵיהֶ֑ם </a:t>
            </a:r>
            <a:endParaRPr lang="en-US" sz="22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 smtClean="0">
                <a:latin typeface="SBL Hebrew" pitchFamily="2" charset="-79"/>
                <a:cs typeface="SBL Hebrew" pitchFamily="2" charset="-79"/>
              </a:rPr>
              <a:t>וְאַ֣חֲרֵי 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כֵ֔ן דִּבְּר֥וּ אֶחָ֖יו אִתּֽוֹ׃ </a:t>
            </a:r>
            <a:endParaRPr lang="en-US" sz="22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 smtClean="0">
                <a:latin typeface="SBL Hebrew" pitchFamily="2" charset="-79"/>
                <a:cs typeface="SBL Hebrew" pitchFamily="2" charset="-79"/>
              </a:rPr>
              <a:t>וְהַקֹּ֣ל 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נִשְׁמַ֗ע בֵּ֤ית פַּרְעֹה֙ לֵאמֹ֔ר </a:t>
            </a:r>
            <a:endParaRPr lang="en-US" sz="22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solidFill>
                  <a:srgbClr val="FF00FF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2200" dirty="0" smtClean="0">
                <a:solidFill>
                  <a:srgbClr val="FF00FF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 smtClean="0">
                <a:solidFill>
                  <a:srgbClr val="FF00FF"/>
                </a:solidFill>
                <a:latin typeface="SBL Hebrew" pitchFamily="2" charset="-79"/>
                <a:cs typeface="SBL Hebrew" pitchFamily="2" charset="-79"/>
              </a:rPr>
              <a:t>בָּ֖אוּ </a:t>
            </a:r>
            <a:r>
              <a:rPr lang="he-IL" sz="2200" dirty="0">
                <a:solidFill>
                  <a:srgbClr val="FF00FF"/>
                </a:solidFill>
                <a:latin typeface="SBL Hebrew" pitchFamily="2" charset="-79"/>
                <a:cs typeface="SBL Hebrew" pitchFamily="2" charset="-79"/>
              </a:rPr>
              <a:t>אֲחֵ֣י יוֹסֵ֑ף </a:t>
            </a:r>
            <a:endParaRPr lang="en-US" sz="2200" dirty="0" smtClean="0">
              <a:solidFill>
                <a:srgbClr val="FF00FF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 smtClean="0">
                <a:latin typeface="SBL Hebrew" pitchFamily="2" charset="-79"/>
                <a:cs typeface="SBL Hebrew" pitchFamily="2" charset="-79"/>
              </a:rPr>
              <a:t>וַיִּיטַב֙ 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בְּעֵינֵ֣י פַרְעֹ֔ה וּבְעֵינֵ֖י עֲבָדָֽיו׃ </a:t>
            </a:r>
            <a:endParaRPr lang="en-US" sz="22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en-US" sz="2200" dirty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5214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620000" y="0"/>
            <a:ext cx="1524000" cy="33496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/>
              <a:t>Genesis </a:t>
            </a:r>
            <a:r>
              <a:rPr lang="en-US" sz="1200" dirty="0" smtClean="0"/>
              <a:t>45:17-20</a:t>
            </a:r>
            <a:endParaRPr lang="en-US" sz="12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219200" y="381000"/>
            <a:ext cx="7772400" cy="6477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וַיֹּ֤אמֶר פַּרְעֹה֙ אֶל־יוֹסֵ֔ף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		אֱמֹ֥ר אֶל־אַחֶ֖יךָ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solidFill>
                  <a:schemeClr val="accent6">
                    <a:lumMod val="50000"/>
                  </a:schemeClr>
                </a:solidFill>
                <a:latin typeface="SBL Hebrew" pitchFamily="2" charset="-79"/>
                <a:cs typeface="SBL Hebrew" pitchFamily="2" charset="-79"/>
              </a:rPr>
              <a:t>				זֹ֣את עֲשׂ֑וּ טַֽעֲנוּ֙ אֶת־בְּעִ֣ירְכֶ֔ם וּלְכוּ־בֹ֖אוּ אַ֥רְצָה כְּנָֽעַן׃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 smtClean="0">
                <a:solidFill>
                  <a:schemeClr val="accent6">
                    <a:lumMod val="50000"/>
                  </a:schemeClr>
                </a:solidFill>
                <a:latin typeface="SBL Hebrew" pitchFamily="2" charset="-79"/>
                <a:cs typeface="SBL Hebrew" pitchFamily="2" charset="-79"/>
              </a:rPr>
              <a:t>				וּקְח֧וּ </a:t>
            </a:r>
            <a:r>
              <a:rPr lang="he-IL" sz="2200" dirty="0">
                <a:solidFill>
                  <a:schemeClr val="accent6">
                    <a:lumMod val="50000"/>
                  </a:schemeClr>
                </a:solidFill>
                <a:latin typeface="SBL Hebrew" pitchFamily="2" charset="-79"/>
                <a:cs typeface="SBL Hebrew" pitchFamily="2" charset="-79"/>
              </a:rPr>
              <a:t>אֶת־אֲבִיכֶ֛ם וְאֶת־בָּתֵּיכֶ֖ם וּבֹ֣אוּ אֵלָ֑י </a:t>
            </a:r>
            <a:endParaRPr lang="he-IL" sz="2200" dirty="0" smtClean="0">
              <a:solidFill>
                <a:schemeClr val="accent6">
                  <a:lumMod val="50000"/>
                </a:schemeClr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solidFill>
                  <a:schemeClr val="accent6">
                    <a:lumMod val="50000"/>
                  </a:schemeClr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 smtClean="0">
                <a:solidFill>
                  <a:schemeClr val="accent6">
                    <a:lumMod val="50000"/>
                  </a:schemeClr>
                </a:solidFill>
                <a:latin typeface="SBL Hebrew" pitchFamily="2" charset="-79"/>
                <a:cs typeface="SBL Hebrew" pitchFamily="2" charset="-79"/>
              </a:rPr>
              <a:t>			וְאֶתְּנָ֣ה </a:t>
            </a:r>
            <a:r>
              <a:rPr lang="he-IL" sz="2200" dirty="0">
                <a:solidFill>
                  <a:schemeClr val="accent6">
                    <a:lumMod val="50000"/>
                  </a:schemeClr>
                </a:solidFill>
                <a:latin typeface="SBL Hebrew" pitchFamily="2" charset="-79"/>
                <a:cs typeface="SBL Hebrew" pitchFamily="2" charset="-79"/>
              </a:rPr>
              <a:t>לָכֶ֗ם אֶת־טוּב֙ אֶ֣רֶץ מִצְרַ֔יִם </a:t>
            </a:r>
            <a:endParaRPr lang="he-IL" sz="2200" dirty="0" smtClean="0">
              <a:solidFill>
                <a:schemeClr val="accent6">
                  <a:lumMod val="50000"/>
                </a:schemeClr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solidFill>
                  <a:schemeClr val="accent6">
                    <a:lumMod val="50000"/>
                  </a:schemeClr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 smtClean="0">
                <a:solidFill>
                  <a:schemeClr val="accent6">
                    <a:lumMod val="50000"/>
                  </a:schemeClr>
                </a:solidFill>
                <a:latin typeface="SBL Hebrew" pitchFamily="2" charset="-79"/>
                <a:cs typeface="SBL Hebrew" pitchFamily="2" charset="-79"/>
              </a:rPr>
              <a:t>			וְאִכְל֖וּ </a:t>
            </a:r>
            <a:r>
              <a:rPr lang="he-IL" sz="2200" dirty="0">
                <a:solidFill>
                  <a:schemeClr val="accent6">
                    <a:lumMod val="50000"/>
                  </a:schemeClr>
                </a:solidFill>
                <a:latin typeface="SBL Hebrew" pitchFamily="2" charset="-79"/>
                <a:cs typeface="SBL Hebrew" pitchFamily="2" charset="-79"/>
              </a:rPr>
              <a:t>אֶת־חֵ֥לֶב הָאָֽרֶץ׃ </a:t>
            </a:r>
            <a:endParaRPr lang="he-IL" sz="2200" dirty="0" smtClean="0">
              <a:solidFill>
                <a:schemeClr val="accent6">
                  <a:lumMod val="50000"/>
                </a:schemeClr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		וְאַתָּ֥ה </a:t>
            </a:r>
            <a:r>
              <a:rPr lang="he-IL" sz="22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צֻוֵּ֖יתָה </a:t>
            </a:r>
            <a:endParaRPr lang="he-IL" sz="2200" dirty="0" smtClean="0">
              <a:solidFill>
                <a:srgbClr val="0000FF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solidFill>
                  <a:schemeClr val="accent6">
                    <a:lumMod val="50000"/>
                  </a:schemeClr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 smtClean="0">
                <a:solidFill>
                  <a:schemeClr val="accent6">
                    <a:lumMod val="50000"/>
                  </a:schemeClr>
                </a:solidFill>
                <a:latin typeface="SBL Hebrew" pitchFamily="2" charset="-79"/>
                <a:cs typeface="SBL Hebrew" pitchFamily="2" charset="-79"/>
              </a:rPr>
              <a:t>			זֹ֣את </a:t>
            </a:r>
            <a:r>
              <a:rPr lang="he-IL" sz="2200" dirty="0">
                <a:solidFill>
                  <a:schemeClr val="accent6">
                    <a:lumMod val="50000"/>
                  </a:schemeClr>
                </a:solidFill>
                <a:latin typeface="SBL Hebrew" pitchFamily="2" charset="-79"/>
                <a:cs typeface="SBL Hebrew" pitchFamily="2" charset="-79"/>
              </a:rPr>
              <a:t>עֲשׂ֑וּ </a:t>
            </a:r>
            <a:endParaRPr lang="he-IL" sz="2200" dirty="0" smtClean="0">
              <a:solidFill>
                <a:schemeClr val="accent6">
                  <a:lumMod val="50000"/>
                </a:schemeClr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solidFill>
                  <a:schemeClr val="accent6">
                    <a:lumMod val="50000"/>
                  </a:schemeClr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 smtClean="0">
                <a:solidFill>
                  <a:schemeClr val="accent6">
                    <a:lumMod val="50000"/>
                  </a:schemeClr>
                </a:solidFill>
                <a:latin typeface="SBL Hebrew" pitchFamily="2" charset="-79"/>
                <a:cs typeface="SBL Hebrew" pitchFamily="2" charset="-79"/>
              </a:rPr>
              <a:t>			קְחוּ־לָכֶם֩ </a:t>
            </a:r>
            <a:r>
              <a:rPr lang="he-IL" sz="2200" dirty="0">
                <a:solidFill>
                  <a:schemeClr val="accent6">
                    <a:lumMod val="50000"/>
                  </a:schemeClr>
                </a:solidFill>
                <a:latin typeface="SBL Hebrew" pitchFamily="2" charset="-79"/>
                <a:cs typeface="SBL Hebrew" pitchFamily="2" charset="-79"/>
              </a:rPr>
              <a:t>מֵאֶ֨רֶץ מִצְרַ֜יִם עֲגָל֗וֹת לְטַפְּכֶם֙ וְלִנְשֵׁיכֶ֔ם </a:t>
            </a:r>
            <a:endParaRPr lang="he-IL" sz="2200" dirty="0" smtClean="0">
              <a:solidFill>
                <a:schemeClr val="accent6">
                  <a:lumMod val="50000"/>
                </a:schemeClr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solidFill>
                  <a:schemeClr val="accent6">
                    <a:lumMod val="50000"/>
                  </a:schemeClr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 smtClean="0">
                <a:solidFill>
                  <a:schemeClr val="accent6">
                    <a:lumMod val="50000"/>
                  </a:schemeClr>
                </a:solidFill>
                <a:latin typeface="SBL Hebrew" pitchFamily="2" charset="-79"/>
                <a:cs typeface="SBL Hebrew" pitchFamily="2" charset="-79"/>
              </a:rPr>
              <a:t>			וּנְשָׂאתֶ֥ם </a:t>
            </a:r>
            <a:r>
              <a:rPr lang="he-IL" sz="2200" dirty="0">
                <a:solidFill>
                  <a:schemeClr val="accent6">
                    <a:lumMod val="50000"/>
                  </a:schemeClr>
                </a:solidFill>
                <a:latin typeface="SBL Hebrew" pitchFamily="2" charset="-79"/>
                <a:cs typeface="SBL Hebrew" pitchFamily="2" charset="-79"/>
              </a:rPr>
              <a:t>אֶת־אֲבִיכֶ֖ם וּבָאתֶֽם׃ </a:t>
            </a:r>
            <a:endParaRPr lang="he-IL" sz="2200" dirty="0" smtClean="0">
              <a:solidFill>
                <a:schemeClr val="accent6">
                  <a:lumMod val="50000"/>
                </a:schemeClr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>
              <a:solidFill>
                <a:schemeClr val="accent6">
                  <a:lumMod val="50000"/>
                </a:schemeClr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 smtClean="0">
                <a:solidFill>
                  <a:schemeClr val="accent6">
                    <a:lumMod val="50000"/>
                  </a:schemeClr>
                </a:solidFill>
                <a:latin typeface="SBL Hebrew" pitchFamily="2" charset="-79"/>
                <a:cs typeface="SBL Hebrew" pitchFamily="2" charset="-79"/>
              </a:rPr>
              <a:t>				וְעֵ֣ינְכֶ֔ם </a:t>
            </a:r>
            <a:r>
              <a:rPr lang="he-IL" sz="2200" dirty="0">
                <a:solidFill>
                  <a:schemeClr val="accent6">
                    <a:lumMod val="50000"/>
                  </a:schemeClr>
                </a:solidFill>
                <a:latin typeface="SBL Hebrew" pitchFamily="2" charset="-79"/>
                <a:cs typeface="SBL Hebrew" pitchFamily="2" charset="-79"/>
              </a:rPr>
              <a:t>אַל־תָּחֹ֖ס עַל־כְּלֵיכֶ֑ם כִּי־ט֛וּב כָּל־אֶ֥רֶץ מִצְרַ֖יִם לָכֶ֥ם הֽוּא׃ </a:t>
            </a:r>
            <a:endParaRPr lang="he-IL" sz="2200" dirty="0">
              <a:solidFill>
                <a:schemeClr val="accent6">
                  <a:lumMod val="50000"/>
                </a:schemeClr>
              </a:solidFill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10568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620000" y="0"/>
            <a:ext cx="1524000" cy="33496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/>
              <a:t>Genesis </a:t>
            </a:r>
            <a:r>
              <a:rPr lang="en-US" sz="1200" dirty="0" smtClean="0"/>
              <a:t>45:21-24</a:t>
            </a:r>
            <a:endParaRPr lang="en-US" sz="12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219200" y="381000"/>
            <a:ext cx="7772400" cy="6477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וַיַּֽעֲשׂוּ־כֵן֙ בְּנֵ֣י יִשְׂרָאֵ֔ל </a:t>
            </a:r>
            <a:endParaRPr lang="he-IL" sz="22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 smtClean="0">
                <a:latin typeface="SBL Hebrew" pitchFamily="2" charset="-79"/>
                <a:cs typeface="SBL Hebrew" pitchFamily="2" charset="-79"/>
              </a:rPr>
              <a:t>וַיִּתֵּ֨ן 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לָהֶ֥ם יוֹסֵ֛ף עֲגָל֖וֹת עַל־פִּ֣י פַרְעֹ֑ה </a:t>
            </a:r>
            <a:endParaRPr lang="he-IL" sz="22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 smtClean="0">
                <a:latin typeface="SBL Hebrew" pitchFamily="2" charset="-79"/>
                <a:cs typeface="SBL Hebrew" pitchFamily="2" charset="-79"/>
              </a:rPr>
              <a:t>וַיִּתֵּ֥ן 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לָהֶ֛ם צֵדָ֖ה לַדָּֽרֶךְ׃ </a:t>
            </a:r>
            <a:endParaRPr lang="he-IL" sz="22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 smtClean="0">
                <a:latin typeface="SBL Hebrew" pitchFamily="2" charset="-79"/>
                <a:cs typeface="SBL Hebrew" pitchFamily="2" charset="-79"/>
              </a:rPr>
              <a:t>	לְכֻלָּ֥ם 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נָתַ֛ן לָאִ֖ישׁ חֲלִפ֣וֹת שְׂמָלֹ֑ת </a:t>
            </a:r>
            <a:endParaRPr lang="he-IL" sz="22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 smtClean="0">
                <a:latin typeface="SBL Hebrew" pitchFamily="2" charset="-79"/>
                <a:cs typeface="SBL Hebrew" pitchFamily="2" charset="-79"/>
              </a:rPr>
              <a:t>וּלְבִנְיָמִ֤ן 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נָתַן֙ שְׁלֹ֣שׁ מֵא֣וֹת כֶּ֔סֶף וְחָמֵ֖שׁ חֲלִפֹ֥ת שְׂמָלֹֽת׃ </a:t>
            </a:r>
            <a:endParaRPr lang="he-IL" sz="22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 smtClean="0">
                <a:latin typeface="SBL Hebrew" pitchFamily="2" charset="-79"/>
                <a:cs typeface="SBL Hebrew" pitchFamily="2" charset="-79"/>
              </a:rPr>
              <a:t>	וּלְאָבִ֞יו 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שָׁלַ֤ח כְּזֹאת֙ </a:t>
            </a:r>
            <a:endParaRPr lang="he-IL" sz="22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 smtClean="0">
                <a:latin typeface="SBL Hebrew" pitchFamily="2" charset="-79"/>
                <a:cs typeface="SBL Hebrew" pitchFamily="2" charset="-79"/>
              </a:rPr>
              <a:t>	עֲשָׂרָ֣ה 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חֲמֹרִ֔ים נֹשְׂאִ֖ים מִטּ֣וּב מִצְרָ֑יִם </a:t>
            </a:r>
            <a:endParaRPr lang="he-IL" sz="22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 smtClean="0">
                <a:latin typeface="SBL Hebrew" pitchFamily="2" charset="-79"/>
                <a:cs typeface="SBL Hebrew" pitchFamily="2" charset="-79"/>
              </a:rPr>
              <a:t>וְעֶ֣שֶׂר 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אֲתֹנֹ֡ת נֹֽ֠שְׂאֹת בָּ֣ר וָלֶ֧חֶם וּמָז֛וֹן לְאָבִ֖יו לַדָּֽרֶךְ׃ </a:t>
            </a:r>
            <a:endParaRPr lang="he-IL" sz="22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וַיְשַׁלַּ֥ח אֶת־אֶחָ֖יו </a:t>
            </a:r>
            <a:endParaRPr lang="he-IL" sz="22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 smtClean="0">
                <a:latin typeface="SBL Hebrew" pitchFamily="2" charset="-79"/>
                <a:cs typeface="SBL Hebrew" pitchFamily="2" charset="-79"/>
              </a:rPr>
              <a:t>וַיֵּלֵ֑כוּ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 smtClean="0">
                <a:latin typeface="SBL Hebrew" pitchFamily="2" charset="-79"/>
                <a:cs typeface="SBL Hebrew" pitchFamily="2" charset="-79"/>
              </a:rPr>
              <a:t>וַיֹּ֣אמֶר 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אֲלֵהֶ֔ם </a:t>
            </a:r>
            <a:endParaRPr lang="he-IL" sz="22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 smtClean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	אַֽל־תִּרְגְּז֖וּ </a:t>
            </a:r>
            <a:r>
              <a:rPr lang="he-IL" sz="2200" dirty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בַּדָּֽרֶךְ׃ </a:t>
            </a:r>
            <a:endParaRPr lang="he-IL" sz="2200" dirty="0">
              <a:solidFill>
                <a:srgbClr val="C00000"/>
              </a:solidFill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55903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620000" y="0"/>
            <a:ext cx="1524000" cy="33496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/>
              <a:t>Genesis </a:t>
            </a:r>
            <a:r>
              <a:rPr lang="en-US" sz="1200" dirty="0" smtClean="0"/>
              <a:t>45:25-28</a:t>
            </a:r>
            <a:endParaRPr lang="en-US" sz="12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219200" y="381000"/>
            <a:ext cx="7772400" cy="6477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וַֽיַּעֲל֖וּ מִמִּצְרָ֑יִם </a:t>
            </a:r>
            <a:endParaRPr lang="en-US" sz="22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 smtClean="0">
                <a:latin typeface="SBL Hebrew" pitchFamily="2" charset="-79"/>
                <a:cs typeface="SBL Hebrew" pitchFamily="2" charset="-79"/>
              </a:rPr>
              <a:t>וַיָּבֹ֙אוּ֙ 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אֶ֣רֶץ כְּנַ֔עַן אֶֽל־יַעֲקֹ֖ב אֲבִיהֶֽם׃ </a:t>
            </a:r>
            <a:endParaRPr lang="en-US" sz="22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וַיַּגִּ֨דוּ ל֜וֹ לֵאמֹ֗ר </a:t>
            </a:r>
            <a:endParaRPr lang="en-US" sz="22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solidFill>
                  <a:srgbClr val="7030A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2200" dirty="0" smtClean="0">
                <a:solidFill>
                  <a:srgbClr val="7030A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 smtClean="0">
                <a:solidFill>
                  <a:srgbClr val="7030A0"/>
                </a:solidFill>
                <a:latin typeface="SBL Hebrew" pitchFamily="2" charset="-79"/>
                <a:cs typeface="SBL Hebrew" pitchFamily="2" charset="-79"/>
              </a:rPr>
              <a:t>ע֚וֹד </a:t>
            </a:r>
            <a:r>
              <a:rPr lang="he-IL" sz="2200" dirty="0">
                <a:solidFill>
                  <a:srgbClr val="7030A0"/>
                </a:solidFill>
                <a:latin typeface="SBL Hebrew" pitchFamily="2" charset="-79"/>
                <a:cs typeface="SBL Hebrew" pitchFamily="2" charset="-79"/>
              </a:rPr>
              <a:t>יוֹסֵ֣ף חַ֔י וְכִֽי־ה֥וּא מֹשֵׁ֖ל בְּכָל־אֶ֣רֶץ מִצְרָ֑יִם </a:t>
            </a:r>
            <a:endParaRPr lang="en-US" sz="2200" dirty="0" smtClean="0">
              <a:solidFill>
                <a:srgbClr val="7030A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 smtClean="0">
                <a:latin typeface="SBL Hebrew" pitchFamily="2" charset="-79"/>
                <a:cs typeface="SBL Hebrew" pitchFamily="2" charset="-79"/>
              </a:rPr>
              <a:t>וַיָּ֣פָג 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לִבּ֔וֹ כִּ֥י לֹא־הֶאֱמִ֖ין לָהֶֽם׃ </a:t>
            </a:r>
            <a:endParaRPr lang="en-US" sz="22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וַיְדַבְּר֣וּ אֵלָ֗יו אֵ֣ת כָּל־דִּבְרֵ֤י יוֹסֵף֙ אֲשֶׁ֣ר דִּבֶּ֣ר אֲלֵהֶ֔ם </a:t>
            </a:r>
            <a:endParaRPr lang="en-US" sz="22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 smtClean="0">
                <a:latin typeface="SBL Hebrew" pitchFamily="2" charset="-79"/>
                <a:cs typeface="SBL Hebrew" pitchFamily="2" charset="-79"/>
              </a:rPr>
              <a:t>וַיַּרְא֙ 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אֶת־הָ֣עֲגָל֔וֹת אֲשֶׁר־שָׁלַ֥ח יוֹסֵ֖ף לָשֵׂ֣את אֹת֑וֹ </a:t>
            </a:r>
            <a:endParaRPr lang="en-US" sz="22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 smtClean="0">
                <a:latin typeface="SBL Hebrew" pitchFamily="2" charset="-79"/>
                <a:cs typeface="SBL Hebrew" pitchFamily="2" charset="-79"/>
              </a:rPr>
              <a:t>וַתְּחִ֕י 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ר֖וּחַ יַעֲקֹ֥ב אֲבִיהֶֽם׃ </a:t>
            </a:r>
            <a:endParaRPr lang="en-US" sz="22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וַיֹּ֙אמֶר֙ יִשְׂרָאֵ֔ל </a:t>
            </a:r>
            <a:endParaRPr lang="en-US" sz="22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solidFill>
                  <a:srgbClr val="0070C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2200" dirty="0" smtClean="0">
                <a:solidFill>
                  <a:srgbClr val="0070C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 smtClean="0">
                <a:solidFill>
                  <a:srgbClr val="0070C0"/>
                </a:solidFill>
                <a:latin typeface="SBL Hebrew" pitchFamily="2" charset="-79"/>
                <a:cs typeface="SBL Hebrew" pitchFamily="2" charset="-79"/>
              </a:rPr>
              <a:t>רַ֛ב </a:t>
            </a:r>
            <a:endParaRPr lang="en-US" sz="2200" dirty="0" smtClean="0">
              <a:solidFill>
                <a:srgbClr val="0070C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solidFill>
                  <a:srgbClr val="0070C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2200" dirty="0" smtClean="0">
                <a:solidFill>
                  <a:srgbClr val="0070C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 smtClean="0">
                <a:solidFill>
                  <a:srgbClr val="0070C0"/>
                </a:solidFill>
                <a:latin typeface="SBL Hebrew" pitchFamily="2" charset="-79"/>
                <a:cs typeface="SBL Hebrew" pitchFamily="2" charset="-79"/>
              </a:rPr>
              <a:t>עוֹד־יוֹסֵ֥ף </a:t>
            </a:r>
            <a:r>
              <a:rPr lang="he-IL" sz="2200" dirty="0">
                <a:solidFill>
                  <a:srgbClr val="0070C0"/>
                </a:solidFill>
                <a:latin typeface="SBL Hebrew" pitchFamily="2" charset="-79"/>
                <a:cs typeface="SBL Hebrew" pitchFamily="2" charset="-79"/>
              </a:rPr>
              <a:t>בְּנִ֖י חָ֑י </a:t>
            </a:r>
            <a:endParaRPr lang="en-US" sz="2200" dirty="0" smtClean="0">
              <a:solidFill>
                <a:srgbClr val="0070C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solidFill>
                  <a:srgbClr val="0070C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2200" dirty="0" smtClean="0">
                <a:solidFill>
                  <a:srgbClr val="0070C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 smtClean="0">
                <a:solidFill>
                  <a:srgbClr val="0070C0"/>
                </a:solidFill>
                <a:latin typeface="SBL Hebrew" pitchFamily="2" charset="-79"/>
                <a:cs typeface="SBL Hebrew" pitchFamily="2" charset="-79"/>
              </a:rPr>
              <a:t>אֵֽלְכָ֥ה </a:t>
            </a:r>
            <a:r>
              <a:rPr lang="he-IL" sz="2200" dirty="0">
                <a:solidFill>
                  <a:srgbClr val="0070C0"/>
                </a:solidFill>
                <a:latin typeface="SBL Hebrew" pitchFamily="2" charset="-79"/>
                <a:cs typeface="SBL Hebrew" pitchFamily="2" charset="-79"/>
              </a:rPr>
              <a:t>וְאֶרְאֶ֖נּוּ בְּטֶ֥רֶם אָמֽוּת׃</a:t>
            </a:r>
            <a:endParaRPr lang="he-IL" sz="2200" dirty="0">
              <a:solidFill>
                <a:srgbClr val="0070C0"/>
              </a:solidFill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55736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7956</TotalTime>
  <Words>68</Words>
  <Application>Microsoft Office PowerPoint</Application>
  <PresentationFormat>On-screen Show (4:3)</PresentationFormat>
  <Paragraphs>110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782</cp:revision>
  <dcterms:created xsi:type="dcterms:W3CDTF">2006-08-16T00:00:00Z</dcterms:created>
  <dcterms:modified xsi:type="dcterms:W3CDTF">2016-12-14T02:00:36Z</dcterms:modified>
</cp:coreProperties>
</file>