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697" r:id="rId2"/>
    <p:sldId id="816" r:id="rId3"/>
    <p:sldId id="817" r:id="rId4"/>
    <p:sldId id="819" r:id="rId5"/>
    <p:sldId id="820" r:id="rId6"/>
    <p:sldId id="822" r:id="rId7"/>
    <p:sldId id="825" r:id="rId8"/>
    <p:sldId id="824" r:id="rId9"/>
    <p:sldId id="830" r:id="rId10"/>
    <p:sldId id="833" r:id="rId11"/>
    <p:sldId id="848" r:id="rId12"/>
    <p:sldId id="863" r:id="rId13"/>
    <p:sldId id="831" r:id="rId14"/>
    <p:sldId id="832" r:id="rId15"/>
    <p:sldId id="834" r:id="rId16"/>
    <p:sldId id="846" r:id="rId17"/>
    <p:sldId id="837" r:id="rId18"/>
    <p:sldId id="840" r:id="rId19"/>
    <p:sldId id="841" r:id="rId20"/>
    <p:sldId id="838" r:id="rId21"/>
    <p:sldId id="842" r:id="rId22"/>
    <p:sldId id="843" r:id="rId23"/>
    <p:sldId id="847" r:id="rId24"/>
    <p:sldId id="844" r:id="rId25"/>
    <p:sldId id="845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3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7630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5:8–9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288" y="3505200"/>
            <a:ext cx="1608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יַקְטִיל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200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910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6660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931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3265" y="3505200"/>
            <a:ext cx="146706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3375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08085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614775" y="4352925"/>
            <a:ext cx="462300" cy="752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408435" y="43434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4301" y="4322981"/>
            <a:ext cx="136653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Usually </a:t>
            </a:r>
            <a:r>
              <a:rPr lang="en-US" sz="1200" b="1" dirty="0" err="1" smtClean="0"/>
              <a:t>qamets</a:t>
            </a:r>
            <a:r>
              <a:rPr lang="en-US" sz="1200" dirty="0" smtClean="0"/>
              <a:t> in Geminate </a:t>
            </a:r>
            <a:r>
              <a:rPr lang="en-US" sz="1200" dirty="0" err="1" smtClean="0"/>
              <a:t>Hiphils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dirty="0" smtClean="0"/>
              <a:t>(see verb tables)</a:t>
            </a:r>
          </a:p>
        </p:txBody>
      </p:sp>
      <p:cxnSp>
        <p:nvCxnSpPr>
          <p:cNvPr id="16" name="Straight Arrow Connector 15"/>
          <p:cNvCxnSpPr>
            <a:stCxn id="15" idx="1"/>
            <a:endCxn id="18" idx="5"/>
          </p:cNvCxnSpPr>
          <p:nvPr/>
        </p:nvCxnSpPr>
        <p:spPr>
          <a:xfrm flipH="1" flipV="1">
            <a:off x="7521599" y="4298763"/>
            <a:ext cx="212702" cy="347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258050" y="4038600"/>
            <a:ext cx="308767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908" y="5708896"/>
            <a:ext cx="7620425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“The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/>
              <a:t>wayyiqtols</a:t>
            </a:r>
            <a:r>
              <a:rPr lang="en-US" sz="1400" dirty="0"/>
              <a:t> of geminate roots that have </a:t>
            </a:r>
            <a:r>
              <a:rPr lang="en-US" sz="1400" dirty="0" err="1"/>
              <a:t>patakh</a:t>
            </a:r>
            <a:r>
              <a:rPr lang="en-US" sz="1400" dirty="0"/>
              <a:t> under the prefixed pronoun </a:t>
            </a:r>
            <a:r>
              <a:rPr lang="en-US" sz="1400" b="1" dirty="0">
                <a:solidFill>
                  <a:srgbClr val="FF0000"/>
                </a:solidFill>
              </a:rPr>
              <a:t>far out number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the </a:t>
            </a:r>
            <a:r>
              <a:rPr lang="en-US" sz="1400" dirty="0" err="1"/>
              <a:t>wayyiqtols</a:t>
            </a:r>
            <a:r>
              <a:rPr lang="en-US" sz="1400" dirty="0"/>
              <a:t> and </a:t>
            </a:r>
            <a:r>
              <a:rPr lang="en-US" sz="1400" dirty="0" err="1"/>
              <a:t>yiqtols</a:t>
            </a:r>
            <a:r>
              <a:rPr lang="en-US" sz="1400" dirty="0"/>
              <a:t> which do not. However, there are a few </a:t>
            </a:r>
            <a:r>
              <a:rPr lang="en-US" sz="1400" dirty="0" err="1"/>
              <a:t>Hiphil</a:t>
            </a:r>
            <a:r>
              <a:rPr lang="en-US" sz="1400" dirty="0"/>
              <a:t> </a:t>
            </a:r>
            <a:r>
              <a:rPr lang="en-US" sz="1400" dirty="0" err="1"/>
              <a:t>wayyiqtols</a:t>
            </a:r>
            <a:r>
              <a:rPr lang="en-US" sz="1400" dirty="0"/>
              <a:t> and </a:t>
            </a:r>
            <a:r>
              <a:rPr lang="en-US" sz="1400" dirty="0" err="1"/>
              <a:t>yiqtols</a:t>
            </a:r>
            <a:r>
              <a:rPr lang="en-US" sz="1400" dirty="0"/>
              <a:t> of geminate roots which you are here warned may have </a:t>
            </a:r>
            <a:r>
              <a:rPr lang="en-US" sz="1400" dirty="0" err="1"/>
              <a:t>qamets</a:t>
            </a:r>
            <a:r>
              <a:rPr lang="en-US" sz="1400" dirty="0"/>
              <a:t> under the prefixed subject pronoun rather than the </a:t>
            </a:r>
            <a:r>
              <a:rPr lang="en-US" sz="1400" dirty="0" err="1"/>
              <a:t>Hiphil’s</a:t>
            </a:r>
            <a:r>
              <a:rPr lang="en-US" sz="1400" dirty="0"/>
              <a:t> customary </a:t>
            </a:r>
            <a:r>
              <a:rPr lang="en-US" sz="1400" dirty="0" err="1" smtClean="0"/>
              <a:t>patakh</a:t>
            </a:r>
            <a:r>
              <a:rPr lang="en-US" sz="1400" dirty="0" smtClean="0"/>
              <a:t>.”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47.2b, p 260.)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972103" y="5708896"/>
            <a:ext cx="1128728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NOTE: I don’t think this is correct. See next slide.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734301" y="5857875"/>
            <a:ext cx="23780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5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080" y="838200"/>
            <a:ext cx="8668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did an Accordance search of </a:t>
            </a:r>
            <a:r>
              <a:rPr lang="en-US" dirty="0" err="1" smtClean="0"/>
              <a:t>yiqtols</a:t>
            </a:r>
            <a:r>
              <a:rPr lang="en-US" dirty="0" smtClean="0"/>
              <a:t> and </a:t>
            </a:r>
            <a:r>
              <a:rPr lang="en-US" dirty="0" err="1" smtClean="0"/>
              <a:t>wayyiqtols</a:t>
            </a:r>
            <a:r>
              <a:rPr lang="en-US" dirty="0" smtClean="0"/>
              <a:t> of frequently occurring Geminates and it yielded prefix vowels in the following proportions: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dirty="0" err="1" smtClean="0"/>
              <a:t>Qamets</a:t>
            </a:r>
            <a:r>
              <a:rPr lang="en-US" dirty="0"/>
              <a:t>	</a:t>
            </a:r>
            <a:r>
              <a:rPr lang="en-US" dirty="0" smtClean="0"/>
              <a:t>59%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dirty="0" err="1" smtClean="0"/>
              <a:t>Patach</a:t>
            </a:r>
            <a:r>
              <a:rPr lang="en-US" dirty="0"/>
              <a:t>	</a:t>
            </a:r>
            <a:r>
              <a:rPr lang="en-US" dirty="0" smtClean="0"/>
              <a:t>25%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dirty="0" err="1" smtClean="0"/>
              <a:t>Sheva</a:t>
            </a:r>
            <a:r>
              <a:rPr lang="en-US" dirty="0"/>
              <a:t>	</a:t>
            </a:r>
            <a:r>
              <a:rPr lang="en-US" dirty="0" smtClean="0"/>
              <a:t>13%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 err="1" smtClean="0"/>
              <a:t>shevas</a:t>
            </a:r>
            <a:r>
              <a:rPr lang="en-US" dirty="0" smtClean="0"/>
              <a:t>	2%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dirty="0" err="1" smtClean="0"/>
              <a:t>Tsere</a:t>
            </a:r>
            <a:r>
              <a:rPr lang="en-US" dirty="0"/>
              <a:t>	</a:t>
            </a:r>
            <a:r>
              <a:rPr lang="en-US" dirty="0" smtClean="0"/>
              <a:t>1%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Most common Geminate Prefix Vowel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2605" y="3021925"/>
            <a:ext cx="3629795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Accordance Search</a:t>
            </a:r>
          </a:p>
          <a:p>
            <a:pPr>
              <a:tabLst>
                <a:tab pos="571500" algn="l"/>
              </a:tabLst>
            </a:pPr>
            <a:r>
              <a:rPr lang="en-US" sz="1600" dirty="0" smtClean="0"/>
              <a:t>Verb</a:t>
            </a:r>
            <a:r>
              <a:rPr lang="en-US" sz="1600" dirty="0"/>
              <a:t>:	</a:t>
            </a:r>
            <a:r>
              <a:rPr lang="en-US" sz="1600" dirty="0" err="1"/>
              <a:t>hifil</a:t>
            </a:r>
            <a:r>
              <a:rPr lang="en-US" sz="1600" dirty="0"/>
              <a:t> (</a:t>
            </a:r>
            <a:r>
              <a:rPr lang="en-US" sz="1600" dirty="0" err="1"/>
              <a:t>wawConsecutive</a:t>
            </a:r>
            <a:r>
              <a:rPr lang="en-US" sz="1600" dirty="0"/>
              <a:t>, imperfect</a:t>
            </a:r>
            <a:r>
              <a:rPr lang="en-US" sz="16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600" dirty="0"/>
              <a:t>Root: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?בב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לל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עע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מם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דד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נן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?רר</a:t>
            </a:r>
            <a:endParaRPr lang="en-US" sz="1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tabLst>
                <a:tab pos="571500" algn="l"/>
              </a:tabLst>
            </a:pPr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tabLst>
                <a:tab pos="571500" algn="l"/>
              </a:tabLst>
            </a:pPr>
            <a:r>
              <a:rPr lang="en-US" sz="1600" dirty="0"/>
              <a:t>This </a:t>
            </a:r>
            <a:r>
              <a:rPr lang="en-US" sz="1600" dirty="0" smtClean="0"/>
              <a:t>search would include the common Geminates listed to the right (also listed in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46.5).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83588"/>
              </p:ext>
            </p:extLst>
          </p:nvPr>
        </p:nvGraphicFramePr>
        <p:xfrm>
          <a:off x="4038600" y="3021925"/>
          <a:ext cx="5029200" cy="36836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3931"/>
                <a:gridCol w="983445"/>
                <a:gridCol w="643789"/>
                <a:gridCol w="1013049"/>
                <a:gridCol w="612628"/>
                <a:gridCol w="1182358"/>
              </a:tblGrid>
              <a:tr h="428971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Surround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תמם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complete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מדד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71751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רבב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Become great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desolate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שׁדד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Lay waste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97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חמם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Become warm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971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הלל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Praise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המם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a noise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חנן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favour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8098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חלל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Profane</a:t>
                      </a:r>
                    </a:p>
                    <a:p>
                      <a:r>
                        <a:rPr lang="en-US" sz="1100" dirty="0" smtClean="0"/>
                        <a:t>Begin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רנן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a piercing cry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971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פלל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9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צרר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hostile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971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רעע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evil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ארר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Curse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23080" y="6443990"/>
            <a:ext cx="3629795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100" dirty="0"/>
              <a:t>D</a:t>
            </a:r>
            <a:r>
              <a:rPr lang="en-US" sz="1100" dirty="0" smtClean="0"/>
              <a:t>etailed results on next slide.</a:t>
            </a:r>
          </a:p>
        </p:txBody>
      </p:sp>
    </p:spTree>
    <p:extLst>
      <p:ext uri="{BB962C8B-B14F-4D97-AF65-F5344CB8AC3E}">
        <p14:creationId xmlns:p14="http://schemas.microsoft.com/office/powerpoint/2010/main" val="414832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30861"/>
              </p:ext>
            </p:extLst>
          </p:nvPr>
        </p:nvGraphicFramePr>
        <p:xfrm>
          <a:off x="304800" y="304800"/>
          <a:ext cx="8381998" cy="6384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216"/>
                <a:gridCol w="1207797"/>
                <a:gridCol w="1207797"/>
                <a:gridCol w="1207797"/>
                <a:gridCol w="1207797"/>
                <a:gridCol w="1207797"/>
                <a:gridCol w="1207797"/>
              </a:tblGrid>
              <a:tr h="290213">
                <a:tc>
                  <a:txBody>
                    <a:bodyPr/>
                    <a:lstStyle/>
                    <a:p>
                      <a:pPr algn="ct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Qamets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Patach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Sheva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Hataph-patach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Tsere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‏אָפִיר‎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‏תָּחֵלּוּ‎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‏אַחֵל‎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‏יְהֵילִילוּ‎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‏אֲיֵלִיל‎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‏אֵילִילָה‎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‏אָפֵר‎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‏תָפֵר‎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‏אַרְנִן‎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‏יְהָתֵלּוּ‎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‏אֲשִׁמּ‎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‏יָהֵל‎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‏תָּפֵרוּ‎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‏יַחַד‎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‏יְיֵלִילוּ‎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‏יָהֵלּוּ‎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‏תָרֵעוּ‎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‏יַחֵל‎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‏יְנִדֻּ‎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‏יָחַד‎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‏אָחֵל‎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‏יַתֵּם‎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‏יְסִבּ‎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‏יָּחֶל‎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‏אָרַע‎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‏נַּשִּׁים‎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‏יְפֵר‎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‏יָּפֶר‎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‏יָגֵן‎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‏תַּמֵּר‎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‏יְשִׁמּ‎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‏יָּפֵרוּ‎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‏יָחֵל‎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‏תַּרְנִין‎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‏תְּהָתֵלּוּ‎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‏יָּצַר‎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‏יָצַר־‎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‏תַתֵּם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‏תְּחִלֶּינָה‎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‏יָּצֵרוּ‎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‏יָּרֵעוּ‎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‏יַשִּׁים‎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‏תְּיֵלִילוּ‎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‏יָקֵל‎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‏תָּחֶל‎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‏יַּסֵּבּוּ‎ = 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‏יְיֵלִיל‎ = 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‏יָּרֶד‎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‏תָּרַע‎ = 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‏יַּסֵּב‎ = 12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‏יָּרַע‎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‏יָפֵר‎ = 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‏יָרֵעַ‎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‏תָּפֵר‎ = 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‏נָסֵב‎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‏יָּחֵלּוּ‎ = 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‏נָסֵבָּה‎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‏יָרֵעוּ‎ = 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‏נָרַע‎ = 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‏יָּחֶל‎ = 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‏תָּהֶל‎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‏תָּרֵעוּ‎ = 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‏תָּחֵל‎ = 1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TOTALS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63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R="13716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R="13716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R="13716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R="1371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0" marR="1371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TOTALS %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59%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L="4218" marR="4218" marT="42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2938467" y="6362696"/>
            <a:ext cx="5334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57350" y="228600"/>
            <a:ext cx="8001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76343" y="561975"/>
            <a:ext cx="1533532" cy="6051792"/>
          </a:xfrm>
          <a:custGeom>
            <a:avLst/>
            <a:gdLst>
              <a:gd name="connsiteX0" fmla="*/ 495307 w 1533532"/>
              <a:gd name="connsiteY0" fmla="*/ 0 h 6051792"/>
              <a:gd name="connsiteX1" fmla="*/ 7 w 1533532"/>
              <a:gd name="connsiteY1" fmla="*/ 3133725 h 6051792"/>
              <a:gd name="connsiteX2" fmla="*/ 504832 w 1533532"/>
              <a:gd name="connsiteY2" fmla="*/ 5610225 h 6051792"/>
              <a:gd name="connsiteX3" fmla="*/ 1533532 w 1533532"/>
              <a:gd name="connsiteY3" fmla="*/ 6038850 h 605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532" h="6051792">
                <a:moveTo>
                  <a:pt x="495307" y="0"/>
                </a:moveTo>
                <a:cubicBezTo>
                  <a:pt x="246863" y="1099344"/>
                  <a:pt x="-1580" y="2198688"/>
                  <a:pt x="7" y="3133725"/>
                </a:cubicBezTo>
                <a:cubicBezTo>
                  <a:pt x="1594" y="4068762"/>
                  <a:pt x="249245" y="5126038"/>
                  <a:pt x="504832" y="5610225"/>
                </a:cubicBezTo>
                <a:cubicBezTo>
                  <a:pt x="760419" y="6094412"/>
                  <a:pt x="1146975" y="6066631"/>
                  <a:pt x="1533532" y="603885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Accordance Search Detailed Results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3182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try and translate the first phrase above.</a:t>
            </a:r>
          </a:p>
          <a:p>
            <a:pPr marL="0" indent="0">
              <a:buNone/>
            </a:pPr>
            <a:r>
              <a:rPr lang="en-US" dirty="0" smtClean="0"/>
              <a:t>Remember, the first word is a </a:t>
            </a:r>
            <a:r>
              <a:rPr lang="en-US" dirty="0" err="1" smtClean="0"/>
              <a:t>Hiphil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00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try and translate the first phrase above.</a:t>
            </a:r>
          </a:p>
          <a:p>
            <a:pPr marL="0" indent="0">
              <a:buNone/>
            </a:pPr>
            <a:r>
              <a:rPr lang="en-US" dirty="0" smtClean="0"/>
              <a:t>Remember, the first word is a </a:t>
            </a:r>
            <a:r>
              <a:rPr lang="en-US" dirty="0" err="1" smtClean="0"/>
              <a:t>Hiphil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65944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they carried around/brought around the ark of the God of Israel…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/>
              <a:t>What is the discourse function of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/>
              <a:t>What is the discourse function of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057400"/>
            <a:ext cx="24763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it happened after 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124200"/>
            <a:ext cx="368979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 Narrative Transition Marker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11.2)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הֵסַבּוּ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06063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0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הֵסַבּוּ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89131"/>
              </p:ext>
            </p:extLst>
          </p:nvPr>
        </p:nvGraphicFramePr>
        <p:xfrm>
          <a:off x="228600" y="2951018"/>
          <a:ext cx="86868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Hiphil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turn about,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go around,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4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הֵסַבּוּ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78234"/>
              </p:ext>
            </p:extLst>
          </p:nvPr>
        </p:nvGraphicFramePr>
        <p:xfrm>
          <a:off x="228600" y="2951018"/>
          <a:ext cx="86868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Hiphil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turn about,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go around,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4724400"/>
            <a:ext cx="41359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simply an X-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>
                <a:solidFill>
                  <a:srgbClr val="FF0000"/>
                </a:solidFill>
              </a:rPr>
              <a:t> as the “X”.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Geminate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 smtClean="0"/>
              <a:t>wayyiqtol</a:t>
            </a:r>
            <a:endParaRPr lang="en-US" dirty="0"/>
          </a:p>
          <a:p>
            <a:r>
              <a:rPr lang="en-US" dirty="0" err="1"/>
              <a:t>Q</a:t>
            </a:r>
            <a:r>
              <a:rPr lang="en-US" dirty="0" err="1" smtClean="0"/>
              <a:t>atal</a:t>
            </a:r>
            <a:r>
              <a:rPr lang="en-US" dirty="0" smtClean="0"/>
              <a:t> </a:t>
            </a:r>
            <a:r>
              <a:rPr lang="en-US" dirty="0"/>
              <a:t>form </a:t>
            </a:r>
            <a:r>
              <a:rPr lang="en-US" dirty="0" smtClean="0"/>
              <a:t>used for scene-setting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הֵסַבּוּ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284250"/>
              </p:ext>
            </p:extLst>
          </p:nvPr>
        </p:nvGraphicFramePr>
        <p:xfrm>
          <a:off x="228600" y="2951018"/>
          <a:ext cx="86868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Hiphil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turn about,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go around,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33800" y="4724400"/>
            <a:ext cx="41359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simply an X-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>
                <a:solidFill>
                  <a:srgbClr val="FF0000"/>
                </a:solidFill>
              </a:rPr>
              <a:t> as the “X”.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257800"/>
            <a:ext cx="87629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phrase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together </a:t>
            </a:r>
            <a:r>
              <a:rPr lang="en-US" dirty="0"/>
              <a:t>with the following </a:t>
            </a:r>
            <a:r>
              <a:rPr lang="en-US" dirty="0" err="1" smtClean="0"/>
              <a:t>qatal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/>
              <a:t> </a:t>
            </a:r>
            <a:r>
              <a:rPr lang="en-US" dirty="0" smtClean="0"/>
              <a:t> create </a:t>
            </a:r>
            <a:r>
              <a:rPr lang="en-US" dirty="0"/>
              <a:t>a temporal clause much like the temporal adverbial phrases you learned about in (34.4a) which are constructed with the prefixed </a:t>
            </a:r>
            <a:r>
              <a:rPr lang="en-US" dirty="0" smtClean="0"/>
              <a:t>preposition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dirty="0" smtClean="0"/>
              <a:t> </a:t>
            </a:r>
            <a:r>
              <a:rPr lang="en-US" dirty="0" smtClean="0"/>
              <a:t> or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כְּ</a:t>
            </a:r>
            <a:r>
              <a:rPr lang="en-US" dirty="0" smtClean="0"/>
              <a:t> plus </a:t>
            </a:r>
            <a:r>
              <a:rPr lang="en-US" dirty="0"/>
              <a:t>the infinitive. Only this time the prefixed preposition plus infinitive is replaced by the independent preposition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/>
              <a:t> plus </a:t>
            </a:r>
            <a:r>
              <a:rPr lang="en-US" dirty="0"/>
              <a:t>the </a:t>
            </a:r>
            <a:r>
              <a:rPr lang="en-US" dirty="0" err="1"/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הֵסַבּוּ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94060"/>
              </p:ext>
            </p:extLst>
          </p:nvPr>
        </p:nvGraphicFramePr>
        <p:xfrm>
          <a:off x="228600" y="2951018"/>
          <a:ext cx="86868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895096"/>
                <a:gridCol w="1600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Hiphil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וַיְהִי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+ preposition + </a:t>
                      </a:r>
                      <a:r>
                        <a:rPr lang="en-US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qatal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Temporal scene-setting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008000"/>
                          </a:solidFill>
                        </a:rPr>
                        <a:t>Qal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turn about,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go around,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33800" y="4724400"/>
            <a:ext cx="41359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simply an X-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>
                <a:solidFill>
                  <a:srgbClr val="FF0000"/>
                </a:solidFill>
              </a:rPr>
              <a:t> as the “X”.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257800"/>
            <a:ext cx="87629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phrase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together </a:t>
            </a:r>
            <a:r>
              <a:rPr lang="en-US" dirty="0"/>
              <a:t>with the following </a:t>
            </a:r>
            <a:r>
              <a:rPr lang="en-US" dirty="0" err="1" smtClean="0"/>
              <a:t>qatal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/>
              <a:t> </a:t>
            </a:r>
            <a:r>
              <a:rPr lang="en-US" dirty="0" smtClean="0"/>
              <a:t> create </a:t>
            </a:r>
            <a:r>
              <a:rPr lang="en-US" dirty="0"/>
              <a:t>a temporal clause much like the temporal adverbial phrases you learned about in (34.4a) which are constructed with the prefixed </a:t>
            </a:r>
            <a:r>
              <a:rPr lang="en-US" dirty="0" smtClean="0"/>
              <a:t>preposition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dirty="0" smtClean="0"/>
              <a:t> </a:t>
            </a:r>
            <a:r>
              <a:rPr lang="en-US" dirty="0" smtClean="0"/>
              <a:t> or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כְּ</a:t>
            </a:r>
            <a:r>
              <a:rPr lang="en-US" dirty="0" smtClean="0"/>
              <a:t> plus </a:t>
            </a:r>
            <a:r>
              <a:rPr lang="en-US" dirty="0"/>
              <a:t>the infinitive. Only this time the prefixed preposition plus infinitive is replaced by the independent preposition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אַחֲרֵי</a:t>
            </a:r>
            <a:r>
              <a:rPr lang="en-US" dirty="0" smtClean="0"/>
              <a:t> plus </a:t>
            </a:r>
            <a:r>
              <a:rPr lang="en-US" dirty="0"/>
              <a:t>the </a:t>
            </a:r>
            <a:r>
              <a:rPr lang="en-US" dirty="0" err="1"/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438400"/>
            <a:ext cx="8610600" cy="4031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When </a:t>
            </a:r>
            <a:r>
              <a:rPr lang="en-US" sz="3200" dirty="0"/>
              <a:t>a preposition plus </a:t>
            </a:r>
            <a:r>
              <a:rPr lang="en-US" sz="3200" dirty="0" err="1"/>
              <a:t>qatal</a:t>
            </a:r>
            <a:r>
              <a:rPr lang="en-US" sz="3200" dirty="0"/>
              <a:t> </a:t>
            </a:r>
            <a:r>
              <a:rPr lang="en-US" sz="3200" dirty="0" smtClean="0"/>
              <a:t>follows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sz="3200" dirty="0" smtClean="0"/>
              <a:t> </a:t>
            </a:r>
            <a:r>
              <a:rPr lang="en-US" sz="3200" dirty="0" smtClean="0"/>
              <a:t> in </a:t>
            </a:r>
            <a:r>
              <a:rPr lang="en-US" sz="3200" dirty="0"/>
              <a:t>Historical Narrative, the entire construction has a </a:t>
            </a:r>
            <a:r>
              <a:rPr lang="en-US" sz="3200" i="1" dirty="0"/>
              <a:t>scene-setting function</a:t>
            </a:r>
            <a:r>
              <a:rPr lang="en-US" sz="3200" dirty="0"/>
              <a:t>, usually identifying the time of the scene.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construction places the </a:t>
            </a:r>
            <a:r>
              <a:rPr lang="en-US" sz="3200" dirty="0" err="1"/>
              <a:t>qatal</a:t>
            </a:r>
            <a:r>
              <a:rPr lang="en-US" sz="3200" dirty="0"/>
              <a:t> in a low-ranking function in Historical Narrative like the participle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89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438400"/>
            <a:ext cx="8610600" cy="4031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When </a:t>
            </a:r>
            <a:r>
              <a:rPr lang="en-US" sz="3200" dirty="0"/>
              <a:t>a preposition plus </a:t>
            </a:r>
            <a:r>
              <a:rPr lang="en-US" sz="3200" dirty="0" err="1"/>
              <a:t>qatal</a:t>
            </a:r>
            <a:r>
              <a:rPr lang="en-US" sz="3200" dirty="0"/>
              <a:t> </a:t>
            </a:r>
            <a:r>
              <a:rPr lang="en-US" sz="3200" dirty="0" smtClean="0"/>
              <a:t>follows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sz="3200" dirty="0" smtClean="0"/>
              <a:t> </a:t>
            </a:r>
            <a:r>
              <a:rPr lang="en-US" sz="3200" dirty="0" smtClean="0"/>
              <a:t> in </a:t>
            </a:r>
            <a:r>
              <a:rPr lang="en-US" sz="3200" dirty="0"/>
              <a:t>Historical Narrative, the entire construction has a </a:t>
            </a:r>
            <a:r>
              <a:rPr lang="en-US" sz="3200" i="1" dirty="0"/>
              <a:t>scene-setting function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usually</a:t>
            </a:r>
            <a:r>
              <a:rPr lang="en-US" sz="3200" dirty="0"/>
              <a:t> identifying the </a:t>
            </a:r>
            <a:r>
              <a:rPr lang="en-US" sz="3200" dirty="0">
                <a:solidFill>
                  <a:srgbClr val="FF0000"/>
                </a:solidFill>
              </a:rPr>
              <a:t>time</a:t>
            </a:r>
            <a:r>
              <a:rPr lang="en-US" sz="3200" dirty="0"/>
              <a:t> of the scene.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construction places the </a:t>
            </a:r>
            <a:r>
              <a:rPr lang="en-US" sz="3200" dirty="0" err="1"/>
              <a:t>qatal</a:t>
            </a:r>
            <a:r>
              <a:rPr lang="en-US" sz="3200" dirty="0"/>
              <a:t> in a low-ranking function in Historical Narrative like the participle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4454336"/>
            <a:ext cx="44196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The scene-setting isn’t always temporal.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For an example see the last sentence in exercise 47.6b.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Scene-setting with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sz="2800" dirty="0" smtClean="0"/>
              <a:t> </a:t>
            </a:r>
            <a:r>
              <a:rPr lang="en-US" sz="3200" dirty="0" smtClean="0"/>
              <a:t>plus </a:t>
            </a:r>
            <a:r>
              <a:rPr lang="en-US" sz="3200" dirty="0"/>
              <a:t>preposition plus </a:t>
            </a:r>
            <a:r>
              <a:rPr lang="en-US" sz="3200" dirty="0" err="1"/>
              <a:t>qatal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 אֶת־אֲרוֹן אֱלֹהֵי יִשְׂרָאֵל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אַחֲרֵי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הֵסַבּוּ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438400"/>
            <a:ext cx="8610600" cy="4031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When </a:t>
            </a:r>
            <a:r>
              <a:rPr lang="en-US" sz="3200" dirty="0"/>
              <a:t>a preposition plus </a:t>
            </a:r>
            <a:r>
              <a:rPr lang="en-US" sz="3200" dirty="0" err="1"/>
              <a:t>qatal</a:t>
            </a:r>
            <a:r>
              <a:rPr lang="en-US" sz="3200" dirty="0"/>
              <a:t> </a:t>
            </a:r>
            <a:r>
              <a:rPr lang="en-US" sz="3200" dirty="0" smtClean="0"/>
              <a:t>follows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sz="3200" dirty="0" smtClean="0"/>
              <a:t> </a:t>
            </a:r>
            <a:r>
              <a:rPr lang="en-US" sz="3200" dirty="0" smtClean="0"/>
              <a:t> in </a:t>
            </a:r>
            <a:r>
              <a:rPr lang="en-US" sz="3200" dirty="0"/>
              <a:t>Historical Narrative, the entire construction has a </a:t>
            </a:r>
            <a:r>
              <a:rPr lang="en-US" sz="3200" i="1" dirty="0"/>
              <a:t>scene-setting function</a:t>
            </a:r>
            <a:r>
              <a:rPr lang="en-US" sz="3200" dirty="0"/>
              <a:t>, usually identifying the time of the scene.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construction places the </a:t>
            </a:r>
            <a:r>
              <a:rPr lang="en-US" sz="3200" dirty="0" err="1"/>
              <a:t>qatal</a:t>
            </a:r>
            <a:r>
              <a:rPr lang="en-US" sz="3200" dirty="0"/>
              <a:t> in a low-ranking function in Historical Narrative like the participle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03648" y="6019800"/>
            <a:ext cx="5359352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Note also that this rule applies for </a:t>
            </a:r>
            <a:r>
              <a:rPr lang="en-US" sz="1400" b="1" dirty="0" smtClean="0">
                <a:solidFill>
                  <a:srgbClr val="FF0000"/>
                </a:solidFill>
              </a:rPr>
              <a:t>ALL </a:t>
            </a:r>
            <a:r>
              <a:rPr lang="en-US" sz="1400" dirty="0" err="1" smtClean="0">
                <a:solidFill>
                  <a:srgbClr val="FF0000"/>
                </a:solidFill>
              </a:rPr>
              <a:t>qatals</a:t>
            </a:r>
            <a:r>
              <a:rPr lang="en-US" sz="1400" dirty="0" smtClean="0">
                <a:solidFill>
                  <a:srgbClr val="FF0000"/>
                </a:solidFill>
              </a:rPr>
              <a:t>, not just Geminate </a:t>
            </a:r>
            <a:r>
              <a:rPr lang="en-US" sz="1400" dirty="0" err="1" smtClean="0">
                <a:solidFill>
                  <a:srgbClr val="FF0000"/>
                </a:solidFill>
              </a:rPr>
              <a:t>qatals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Geminate Forms</a:t>
            </a:r>
            <a:endParaRPr lang="en-US" sz="3200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Geminates are a bit messy.</a:t>
            </a:r>
          </a:p>
          <a:p>
            <a:pPr marL="0" indent="0">
              <a:buNone/>
            </a:pPr>
            <a:r>
              <a:rPr lang="en-US" dirty="0" smtClean="0"/>
              <a:t>A good way to start to learn them is to do the </a:t>
            </a:r>
            <a:r>
              <a:rPr lang="en-US" dirty="0" err="1" smtClean="0"/>
              <a:t>Rocine</a:t>
            </a:r>
            <a:r>
              <a:rPr lang="en-US" dirty="0" smtClean="0"/>
              <a:t> 47.6a exercise with the Geminate verb table in front of you </a:t>
            </a:r>
            <a:r>
              <a:rPr lang="en-US" dirty="0"/>
              <a:t>(</a:t>
            </a:r>
            <a:r>
              <a:rPr lang="en-US" dirty="0" err="1"/>
              <a:t>Rocine</a:t>
            </a:r>
            <a:r>
              <a:rPr lang="en-US" dirty="0"/>
              <a:t> p. 403)</a:t>
            </a:r>
            <a:r>
              <a:rPr lang="en-US" dirty="0" smtClean="0"/>
              <a:t>. Use the verb tables to help with the parsing. Then check the answer key.</a:t>
            </a:r>
          </a:p>
        </p:txBody>
      </p:sp>
    </p:spTree>
    <p:extLst>
      <p:ext uri="{BB962C8B-B14F-4D97-AF65-F5344CB8AC3E}">
        <p14:creationId xmlns:p14="http://schemas.microsoft.com/office/powerpoint/2010/main" val="27447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1"/>
            <a:ext cx="8610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first word. (Guess the stem/</a:t>
            </a:r>
            <a:r>
              <a:rPr lang="en-US" dirty="0" err="1" smtClean="0"/>
              <a:t>binyan</a:t>
            </a:r>
            <a:r>
              <a:rPr lang="en-US" dirty="0" smtClean="0"/>
              <a:t>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58689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8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1"/>
            <a:ext cx="8610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first word. (Guess the stem/</a:t>
            </a:r>
            <a:r>
              <a:rPr lang="en-US" dirty="0" err="1" smtClean="0"/>
              <a:t>binyan</a:t>
            </a:r>
            <a:r>
              <a:rPr lang="en-US" dirty="0" smtClean="0"/>
              <a:t>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31556"/>
              </p:ext>
            </p:extLst>
          </p:nvPr>
        </p:nvGraphicFramePr>
        <p:xfrm>
          <a:off x="228600" y="2951018"/>
          <a:ext cx="86868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FF"/>
                          </a:solidFill>
                        </a:rPr>
                        <a:t>Hiphil</a:t>
                      </a:r>
                      <a:endParaRPr lang="en-US" sz="1800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3mp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turn about,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go around,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FF"/>
                          </a:solidFill>
                        </a:rPr>
                        <a:t>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</p:spTree>
    <p:extLst>
      <p:ext uri="{BB962C8B-B14F-4D97-AF65-F5344CB8AC3E}">
        <p14:creationId xmlns:p14="http://schemas.microsoft.com/office/powerpoint/2010/main" val="42464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19200" y="3429000"/>
            <a:ext cx="226991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A-class prefix vowel.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I/E class theme vowel.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288" y="3505200"/>
            <a:ext cx="1608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יַקְטִיל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200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910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6660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931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5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288" y="3505200"/>
            <a:ext cx="1608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יַקְטִיל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200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910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6660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931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3265" y="3505200"/>
            <a:ext cx="146706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3375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08085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614775" y="4352925"/>
            <a:ext cx="462300" cy="752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408435" y="43434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אֶת־אֲרוֹן אֱלֹהֵי יִשְׂרָאֵל וַיְהִי אַחֲרֵי הֵסַבּוּ אֹתוֹ וַתְּהִי יַד־יְהוָה בָּעִיר מְהוּמָה גְּדוֹלָה מְאֹד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chief sign of the </a:t>
            </a:r>
            <a:r>
              <a:rPr lang="en-US" dirty="0" err="1" smtClean="0"/>
              <a:t>Hiphil</a:t>
            </a:r>
            <a:r>
              <a:rPr lang="en-US" dirty="0" smtClean="0"/>
              <a:t> prefix verbs forms (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etc.)?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288" y="3505200"/>
            <a:ext cx="1608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יַקְטִיל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200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910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6660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9310" y="4495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3265" y="3505200"/>
            <a:ext cx="146706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 rtl="1"/>
            <a:r>
              <a:rPr lang="he-IL" sz="54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וַיַּסֵּ֫בּוּ</a:t>
            </a:r>
            <a:endParaRPr lang="en-US" sz="5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3375" y="5105400"/>
            <a:ext cx="202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A-class prefix vowel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08085" y="5105400"/>
            <a:ext cx="221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I/E class theme vowel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614775" y="4352925"/>
            <a:ext cx="462300" cy="752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408435" y="43434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4301" y="4322981"/>
            <a:ext cx="136653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Usually </a:t>
            </a:r>
            <a:r>
              <a:rPr lang="en-US" sz="1200" b="1" dirty="0" err="1" smtClean="0"/>
              <a:t>qamets</a:t>
            </a:r>
            <a:r>
              <a:rPr lang="en-US" sz="1200" dirty="0" smtClean="0"/>
              <a:t> in Geminate </a:t>
            </a:r>
            <a:r>
              <a:rPr lang="en-US" sz="1200" dirty="0" err="1" smtClean="0"/>
              <a:t>Hiphils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dirty="0" smtClean="0"/>
              <a:t>(see verb tables)</a:t>
            </a:r>
          </a:p>
        </p:txBody>
      </p:sp>
      <p:cxnSp>
        <p:nvCxnSpPr>
          <p:cNvPr id="16" name="Straight Arrow Connector 15"/>
          <p:cNvCxnSpPr>
            <a:stCxn id="15" idx="1"/>
            <a:endCxn id="18" idx="5"/>
          </p:cNvCxnSpPr>
          <p:nvPr/>
        </p:nvCxnSpPr>
        <p:spPr>
          <a:xfrm flipH="1" flipV="1">
            <a:off x="7521599" y="4298763"/>
            <a:ext cx="212702" cy="347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258050" y="4038600"/>
            <a:ext cx="308767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8716</TotalTime>
  <Words>1770</Words>
  <Application>Microsoft Office PowerPoint</Application>
  <PresentationFormat>On-screen Show (4:3)</PresentationFormat>
  <Paragraphs>337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Rocine Lesson 47</vt:lpstr>
      <vt:lpstr>Goals</vt:lpstr>
      <vt:lpstr>What we already know</vt:lpstr>
      <vt:lpstr>What we already know</vt:lpstr>
      <vt:lpstr>Hiphil yiqtol and wayyiqtol of geminates</vt:lpstr>
      <vt:lpstr>Hiphil yiqtol and wayyiqtol of geminates</vt:lpstr>
      <vt:lpstr>Hiphil yiqtol and wayyiqtol of geminates</vt:lpstr>
      <vt:lpstr>Hiphil yiqtol and wayyiqtol of geminates</vt:lpstr>
      <vt:lpstr>Hiphil yiqtol and wayyiqtol of geminates</vt:lpstr>
      <vt:lpstr>Hiphil yiqtol and wayyiqtol of geminates</vt:lpstr>
      <vt:lpstr>PowerPoint Presentation</vt:lpstr>
      <vt:lpstr>PowerPoint Presentation</vt:lpstr>
      <vt:lpstr>Hiphil yiqtol and wayyiqtol of geminates</vt:lpstr>
      <vt:lpstr>Hiphil yiqtol and wayyiqtol of geminates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Scene-setting with וַיְהִי plus preposition plus qatal</vt:lpstr>
      <vt:lpstr>Geminate 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821</cp:revision>
  <cp:lastPrinted>2013-11-05T02:18:07Z</cp:lastPrinted>
  <dcterms:created xsi:type="dcterms:W3CDTF">2006-08-16T00:00:00Z</dcterms:created>
  <dcterms:modified xsi:type="dcterms:W3CDTF">2015-06-09T20:57:31Z</dcterms:modified>
</cp:coreProperties>
</file>