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386" r:id="rId2"/>
    <p:sldId id="387" r:id="rId3"/>
    <p:sldId id="406" r:id="rId4"/>
    <p:sldId id="407" r:id="rId5"/>
    <p:sldId id="393" r:id="rId6"/>
    <p:sldId id="394" r:id="rId7"/>
    <p:sldId id="402" r:id="rId8"/>
    <p:sldId id="403" r:id="rId9"/>
    <p:sldId id="388" r:id="rId10"/>
    <p:sldId id="410" r:id="rId11"/>
    <p:sldId id="411" r:id="rId12"/>
    <p:sldId id="413" r:id="rId13"/>
    <p:sldId id="412" r:id="rId14"/>
    <p:sldId id="414" r:id="rId15"/>
    <p:sldId id="415" r:id="rId16"/>
    <p:sldId id="417" r:id="rId17"/>
    <p:sldId id="416" r:id="rId18"/>
    <p:sldId id="418" r:id="rId19"/>
    <p:sldId id="419" r:id="rId20"/>
    <p:sldId id="420" r:id="rId21"/>
    <p:sldId id="421" r:id="rId22"/>
    <p:sldId id="422" r:id="rId23"/>
    <p:sldId id="423" r:id="rId24"/>
    <p:sldId id="424" r:id="rId25"/>
    <p:sldId id="425" r:id="rId26"/>
    <p:sldId id="408" r:id="rId27"/>
    <p:sldId id="426" r:id="rId28"/>
    <p:sldId id="404" r:id="rId29"/>
    <p:sldId id="396" r:id="rId30"/>
    <p:sldId id="430" r:id="rId31"/>
    <p:sldId id="432" r:id="rId32"/>
    <p:sldId id="433" r:id="rId33"/>
    <p:sldId id="427" r:id="rId34"/>
    <p:sldId id="398" r:id="rId35"/>
    <p:sldId id="437" r:id="rId36"/>
    <p:sldId id="438" r:id="rId37"/>
    <p:sldId id="436" r:id="rId38"/>
    <p:sldId id="439" r:id="rId39"/>
    <p:sldId id="434" r:id="rId40"/>
    <p:sldId id="442" r:id="rId41"/>
    <p:sldId id="444" r:id="rId42"/>
    <p:sldId id="443" r:id="rId43"/>
    <p:sldId id="445" r:id="rId44"/>
    <p:sldId id="44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8000"/>
    <a:srgbClr val="660066"/>
    <a:srgbClr val="0000FF"/>
    <a:srgbClr val="FFFF00"/>
    <a:srgbClr val="FF99FF"/>
    <a:srgbClr val="0099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94" autoAdjust="0"/>
  </p:normalViewPr>
  <p:slideViewPr>
    <p:cSldViewPr>
      <p:cViewPr>
        <p:scale>
          <a:sx n="100" d="100"/>
          <a:sy n="100" d="100"/>
        </p:scale>
        <p:origin x="-396"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10/5/2016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1</a:t>
            </a:fld>
            <a:endParaRPr lang="en-US"/>
          </a:p>
        </p:txBody>
      </p:sp>
    </p:spTree>
    <p:extLst>
      <p:ext uri="{BB962C8B-B14F-4D97-AF65-F5344CB8AC3E}">
        <p14:creationId xmlns:p14="http://schemas.microsoft.com/office/powerpoint/2010/main" val="381237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biblegateway.com/passage/?search=1%20Maccabees+1&amp;version=NRSV#fen-NRSV-34079d" TargetMode="External"/><Relationship Id="rId2" Type="http://schemas.openxmlformats.org/officeDocument/2006/relationships/hyperlink" Target="https://www.biblegateway.com/passage/?search=1%20Maccabees+1&amp;version=NRSV#fen-NRSV-34063c"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biblegateway.com/passage/?search=1%20Maccabees+1&amp;version=NRSV#fen-NRSV-34097f" TargetMode="External"/><Relationship Id="rId2" Type="http://schemas.openxmlformats.org/officeDocument/2006/relationships/hyperlink" Target="https://www.biblegateway.com/passage/?search=1%20Maccabees+1&amp;version=NRSV#fen-NRSV-34093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228600" y="6328619"/>
            <a:ext cx="2971800" cy="376981"/>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2800" dirty="0" smtClean="0">
                <a:solidFill>
                  <a:schemeClr val="bg1"/>
                </a:solidFill>
                <a:cs typeface="Times New Roman" pitchFamily="18" charset="0"/>
              </a:rPr>
              <a:t>Ezekiel 36</a:t>
            </a:r>
            <a:endParaRPr lang="en-US" sz="2800" dirty="0">
              <a:solidFill>
                <a:schemeClr val="bg1"/>
              </a:solidFill>
              <a:cs typeface="Times New Roman" pitchFamily="18" charset="0"/>
            </a:endParaRPr>
          </a:p>
        </p:txBody>
      </p:sp>
      <p:sp>
        <p:nvSpPr>
          <p:cNvPr id="6" name="Title 1"/>
          <p:cNvSpPr txBox="1">
            <a:spLocks/>
          </p:cNvSpPr>
          <p:nvPr/>
        </p:nvSpPr>
        <p:spPr>
          <a:xfrm>
            <a:off x="5105400" y="6273556"/>
            <a:ext cx="3810000" cy="39687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defTabSz="457200" rtl="1"/>
            <a:r>
              <a:rPr lang="he-IL" sz="2800" dirty="0" smtClean="0">
                <a:solidFill>
                  <a:schemeClr val="bg1"/>
                </a:solidFill>
                <a:latin typeface="SBL Hebrew" pitchFamily="2" charset="-79"/>
                <a:cs typeface="SBL Hebrew" pitchFamily="2" charset="-79"/>
              </a:rPr>
              <a:t>יחזקאל לו</a:t>
            </a:r>
            <a:endParaRPr lang="en-US" sz="2800" dirty="0">
              <a:solidFill>
                <a:schemeClr val="bg1"/>
              </a:solidFill>
              <a:latin typeface="SBL Hebrew" pitchFamily="2" charset="-79"/>
              <a:cs typeface="SBL Hebrew" pitchFamily="2" charset="-79"/>
            </a:endParaRPr>
          </a:p>
        </p:txBody>
      </p:sp>
      <p:pic>
        <p:nvPicPr>
          <p:cNvPr id="2" name="Picture 2" descr="D:\My Documents\HebrewCourseBriercrestFirstYear2014\Rocine Readings\07 Ezekiel 37_1-14\pics\dove-symbol-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933450"/>
            <a:ext cx="4114800" cy="3714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9775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7" name="TextBox 6"/>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8" name="TextBox 7"/>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1" name="TextBox 10"/>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2" name="TextBox 11"/>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3" name="TextBox 12"/>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Tree>
    <p:extLst>
      <p:ext uri="{BB962C8B-B14F-4D97-AF65-F5344CB8AC3E}">
        <p14:creationId xmlns:p14="http://schemas.microsoft.com/office/powerpoint/2010/main" val="1383527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7" name="TextBox 6"/>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8" name="TextBox 7"/>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1" name="TextBox 10"/>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2" name="TextBox 11"/>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3" name="TextBox 12"/>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5" name="TextBox 14"/>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6" name="TextBox 15"/>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When is this?</a:t>
            </a:r>
          </a:p>
        </p:txBody>
      </p:sp>
    </p:spTree>
    <p:extLst>
      <p:ext uri="{BB962C8B-B14F-4D97-AF65-F5344CB8AC3E}">
        <p14:creationId xmlns:p14="http://schemas.microsoft.com/office/powerpoint/2010/main" val="1982727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7" name="TextBox 6"/>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8" name="TextBox 7"/>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1" name="TextBox 10"/>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2" name="TextBox 11"/>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3" name="TextBox 12"/>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5" name="TextBox 14"/>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4" name="TextBox 13"/>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Tree>
    <p:extLst>
      <p:ext uri="{BB962C8B-B14F-4D97-AF65-F5344CB8AC3E}">
        <p14:creationId xmlns:p14="http://schemas.microsoft.com/office/powerpoint/2010/main" val="1610947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7" name="TextBox 6"/>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8" name="TextBox 7"/>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1" name="TextBox 10"/>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2" name="TextBox 11"/>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3" name="TextBox 12"/>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5" name="TextBox 14"/>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4" name="TextBox 13"/>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17" name="Rounded Rectangle 16"/>
          <p:cNvSpPr/>
          <p:nvPr/>
        </p:nvSpPr>
        <p:spPr>
          <a:xfrm>
            <a:off x="5943600" y="1228725"/>
            <a:ext cx="1600200"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ounded Rectangle 17"/>
          <p:cNvSpPr/>
          <p:nvPr/>
        </p:nvSpPr>
        <p:spPr>
          <a:xfrm>
            <a:off x="7134044" y="3701623"/>
            <a:ext cx="1552755"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Freeform 18"/>
          <p:cNvSpPr/>
          <p:nvPr/>
        </p:nvSpPr>
        <p:spPr>
          <a:xfrm>
            <a:off x="7575550" y="1485900"/>
            <a:ext cx="1262759" cy="2318349"/>
          </a:xfrm>
          <a:custGeom>
            <a:avLst/>
            <a:gdLst>
              <a:gd name="connsiteX0" fmla="*/ 0 w 1238437"/>
              <a:gd name="connsiteY0" fmla="*/ 0 h 2303253"/>
              <a:gd name="connsiteX1" fmla="*/ 750498 w 1238437"/>
              <a:gd name="connsiteY1" fmla="*/ 25879 h 2303253"/>
              <a:gd name="connsiteX2" fmla="*/ 1112807 w 1238437"/>
              <a:gd name="connsiteY2" fmla="*/ 138023 h 2303253"/>
              <a:gd name="connsiteX3" fmla="*/ 1224951 w 1238437"/>
              <a:gd name="connsiteY3" fmla="*/ 664234 h 2303253"/>
              <a:gd name="connsiteX4" fmla="*/ 1233577 w 1238437"/>
              <a:gd name="connsiteY4" fmla="*/ 1863306 h 2303253"/>
              <a:gd name="connsiteX5" fmla="*/ 1199071 w 1238437"/>
              <a:gd name="connsiteY5" fmla="*/ 2225615 h 2303253"/>
              <a:gd name="connsiteX6" fmla="*/ 1121434 w 1238437"/>
              <a:gd name="connsiteY6"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437" h="2303253">
                <a:moveTo>
                  <a:pt x="0" y="0"/>
                </a:moveTo>
                <a:cubicBezTo>
                  <a:pt x="282515" y="1437"/>
                  <a:pt x="565030" y="2875"/>
                  <a:pt x="750498" y="25879"/>
                </a:cubicBezTo>
                <a:cubicBezTo>
                  <a:pt x="935966" y="48883"/>
                  <a:pt x="1033732" y="31631"/>
                  <a:pt x="1112807" y="138023"/>
                </a:cubicBezTo>
                <a:cubicBezTo>
                  <a:pt x="1191882" y="244415"/>
                  <a:pt x="1204823" y="376687"/>
                  <a:pt x="1224951" y="664234"/>
                </a:cubicBezTo>
                <a:cubicBezTo>
                  <a:pt x="1245079" y="951781"/>
                  <a:pt x="1237890" y="1603076"/>
                  <a:pt x="1233577" y="1863306"/>
                </a:cubicBezTo>
                <a:cubicBezTo>
                  <a:pt x="1229264" y="2123536"/>
                  <a:pt x="1217762" y="2152290"/>
                  <a:pt x="1199071" y="2225615"/>
                </a:cubicBezTo>
                <a:cubicBezTo>
                  <a:pt x="1180380" y="2298940"/>
                  <a:pt x="1150907" y="2301096"/>
                  <a:pt x="1121434" y="2303253"/>
                </a:cubicBezTo>
              </a:path>
            </a:pathLst>
          </a:custGeom>
          <a:noFill/>
          <a:ln w="12700">
            <a:solidFill>
              <a:schemeClr val="accent6">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p:cNvSpPr txBox="1"/>
          <p:nvPr/>
        </p:nvSpPr>
        <p:spPr>
          <a:xfrm rot="16200000">
            <a:off x="8583267" y="2500700"/>
            <a:ext cx="762000" cy="230832"/>
          </a:xfrm>
          <a:prstGeom prst="rect">
            <a:avLst/>
          </a:prstGeom>
          <a:noFill/>
        </p:spPr>
        <p:txBody>
          <a:bodyPr wrap="square" rtlCol="0">
            <a:spAutoFit/>
          </a:bodyPr>
          <a:lstStyle/>
          <a:p>
            <a:pPr algn="ctr"/>
            <a:r>
              <a:rPr lang="en-US" sz="900" dirty="0" err="1" smtClean="0">
                <a:solidFill>
                  <a:schemeClr val="accent6">
                    <a:lumMod val="50000"/>
                  </a:schemeClr>
                </a:solidFill>
              </a:rPr>
              <a:t>inclusio</a:t>
            </a:r>
            <a:endParaRPr lang="en-US" sz="900" dirty="0" smtClean="0">
              <a:solidFill>
                <a:schemeClr val="accent6">
                  <a:lumMod val="50000"/>
                </a:schemeClr>
              </a:solidFill>
            </a:endParaRPr>
          </a:p>
        </p:txBody>
      </p:sp>
      <p:sp>
        <p:nvSpPr>
          <p:cNvPr id="21" name="TextBox 20"/>
          <p:cNvSpPr txBox="1"/>
          <p:nvPr/>
        </p:nvSpPr>
        <p:spPr>
          <a:xfrm>
            <a:off x="5257800" y="3708487"/>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Tree>
    <p:extLst>
      <p:ext uri="{BB962C8B-B14F-4D97-AF65-F5344CB8AC3E}">
        <p14:creationId xmlns:p14="http://schemas.microsoft.com/office/powerpoint/2010/main" val="2484841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7" name="TextBox 6"/>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8" name="TextBox 7"/>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1" name="TextBox 10"/>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2" name="TextBox 11"/>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3" name="TextBox 12"/>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5" name="TextBox 14"/>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4" name="TextBox 13"/>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17" name="Rounded Rectangle 16"/>
          <p:cNvSpPr/>
          <p:nvPr/>
        </p:nvSpPr>
        <p:spPr>
          <a:xfrm>
            <a:off x="5943600" y="1228725"/>
            <a:ext cx="1600200"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ounded Rectangle 17"/>
          <p:cNvSpPr/>
          <p:nvPr/>
        </p:nvSpPr>
        <p:spPr>
          <a:xfrm>
            <a:off x="7134044" y="3701623"/>
            <a:ext cx="1552755"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Freeform 18"/>
          <p:cNvSpPr/>
          <p:nvPr/>
        </p:nvSpPr>
        <p:spPr>
          <a:xfrm>
            <a:off x="7575550" y="1485900"/>
            <a:ext cx="1262759" cy="2318349"/>
          </a:xfrm>
          <a:custGeom>
            <a:avLst/>
            <a:gdLst>
              <a:gd name="connsiteX0" fmla="*/ 0 w 1238437"/>
              <a:gd name="connsiteY0" fmla="*/ 0 h 2303253"/>
              <a:gd name="connsiteX1" fmla="*/ 750498 w 1238437"/>
              <a:gd name="connsiteY1" fmla="*/ 25879 h 2303253"/>
              <a:gd name="connsiteX2" fmla="*/ 1112807 w 1238437"/>
              <a:gd name="connsiteY2" fmla="*/ 138023 h 2303253"/>
              <a:gd name="connsiteX3" fmla="*/ 1224951 w 1238437"/>
              <a:gd name="connsiteY3" fmla="*/ 664234 h 2303253"/>
              <a:gd name="connsiteX4" fmla="*/ 1233577 w 1238437"/>
              <a:gd name="connsiteY4" fmla="*/ 1863306 h 2303253"/>
              <a:gd name="connsiteX5" fmla="*/ 1199071 w 1238437"/>
              <a:gd name="connsiteY5" fmla="*/ 2225615 h 2303253"/>
              <a:gd name="connsiteX6" fmla="*/ 1121434 w 1238437"/>
              <a:gd name="connsiteY6"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437" h="2303253">
                <a:moveTo>
                  <a:pt x="0" y="0"/>
                </a:moveTo>
                <a:cubicBezTo>
                  <a:pt x="282515" y="1437"/>
                  <a:pt x="565030" y="2875"/>
                  <a:pt x="750498" y="25879"/>
                </a:cubicBezTo>
                <a:cubicBezTo>
                  <a:pt x="935966" y="48883"/>
                  <a:pt x="1033732" y="31631"/>
                  <a:pt x="1112807" y="138023"/>
                </a:cubicBezTo>
                <a:cubicBezTo>
                  <a:pt x="1191882" y="244415"/>
                  <a:pt x="1204823" y="376687"/>
                  <a:pt x="1224951" y="664234"/>
                </a:cubicBezTo>
                <a:cubicBezTo>
                  <a:pt x="1245079" y="951781"/>
                  <a:pt x="1237890" y="1603076"/>
                  <a:pt x="1233577" y="1863306"/>
                </a:cubicBezTo>
                <a:cubicBezTo>
                  <a:pt x="1229264" y="2123536"/>
                  <a:pt x="1217762" y="2152290"/>
                  <a:pt x="1199071" y="2225615"/>
                </a:cubicBezTo>
                <a:cubicBezTo>
                  <a:pt x="1180380" y="2298940"/>
                  <a:pt x="1150907" y="2301096"/>
                  <a:pt x="1121434" y="2303253"/>
                </a:cubicBezTo>
              </a:path>
            </a:pathLst>
          </a:custGeom>
          <a:noFill/>
          <a:ln w="12700">
            <a:solidFill>
              <a:schemeClr val="accent6">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p:cNvSpPr txBox="1"/>
          <p:nvPr/>
        </p:nvSpPr>
        <p:spPr>
          <a:xfrm rot="16200000">
            <a:off x="8583267" y="2500700"/>
            <a:ext cx="762000" cy="230832"/>
          </a:xfrm>
          <a:prstGeom prst="rect">
            <a:avLst/>
          </a:prstGeom>
          <a:noFill/>
        </p:spPr>
        <p:txBody>
          <a:bodyPr wrap="square" rtlCol="0">
            <a:spAutoFit/>
          </a:bodyPr>
          <a:lstStyle/>
          <a:p>
            <a:pPr algn="ctr"/>
            <a:r>
              <a:rPr lang="en-US" sz="900" dirty="0" err="1" smtClean="0">
                <a:solidFill>
                  <a:schemeClr val="accent6">
                    <a:lumMod val="50000"/>
                  </a:schemeClr>
                </a:solidFill>
              </a:rPr>
              <a:t>inclusio</a:t>
            </a:r>
            <a:endParaRPr lang="en-US" sz="900" dirty="0" smtClean="0">
              <a:solidFill>
                <a:schemeClr val="accent6">
                  <a:lumMod val="50000"/>
                </a:schemeClr>
              </a:solidFill>
            </a:endParaRPr>
          </a:p>
        </p:txBody>
      </p:sp>
      <p:sp>
        <p:nvSpPr>
          <p:cNvPr id="21" name="TextBox 20"/>
          <p:cNvSpPr txBox="1"/>
          <p:nvPr/>
        </p:nvSpPr>
        <p:spPr>
          <a:xfrm>
            <a:off x="5257800" y="3708487"/>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22" name="TextBox 21"/>
          <p:cNvSpPr txBox="1"/>
          <p:nvPr/>
        </p:nvSpPr>
        <p:spPr>
          <a:xfrm>
            <a:off x="4800600" y="4245173"/>
            <a:ext cx="1371600" cy="276999"/>
          </a:xfrm>
          <a:prstGeom prst="rect">
            <a:avLst/>
          </a:prstGeom>
          <a:noFill/>
        </p:spPr>
        <p:txBody>
          <a:bodyPr wrap="square" rtlCol="0">
            <a:spAutoFit/>
          </a:bodyPr>
          <a:lstStyle/>
          <a:p>
            <a:r>
              <a:rPr lang="en-US" sz="1200" b="1" dirty="0" smtClean="0">
                <a:solidFill>
                  <a:srgbClr val="0070C0"/>
                </a:solidFill>
              </a:rPr>
              <a:t>When is this?</a:t>
            </a:r>
          </a:p>
        </p:txBody>
      </p:sp>
    </p:spTree>
    <p:extLst>
      <p:ext uri="{BB962C8B-B14F-4D97-AF65-F5344CB8AC3E}">
        <p14:creationId xmlns:p14="http://schemas.microsoft.com/office/powerpoint/2010/main" val="3932071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7" name="TextBox 6"/>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8" name="TextBox 7"/>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1" name="TextBox 10"/>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2" name="TextBox 11"/>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3" name="TextBox 12"/>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5" name="TextBox 14"/>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4" name="TextBox 13"/>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17" name="Rounded Rectangle 16"/>
          <p:cNvSpPr/>
          <p:nvPr/>
        </p:nvSpPr>
        <p:spPr>
          <a:xfrm>
            <a:off x="5943600" y="1228725"/>
            <a:ext cx="1600200"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ounded Rectangle 17"/>
          <p:cNvSpPr/>
          <p:nvPr/>
        </p:nvSpPr>
        <p:spPr>
          <a:xfrm>
            <a:off x="7134044" y="3701623"/>
            <a:ext cx="1552755"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Freeform 18"/>
          <p:cNvSpPr/>
          <p:nvPr/>
        </p:nvSpPr>
        <p:spPr>
          <a:xfrm>
            <a:off x="7575550" y="1485900"/>
            <a:ext cx="1262759" cy="2318349"/>
          </a:xfrm>
          <a:custGeom>
            <a:avLst/>
            <a:gdLst>
              <a:gd name="connsiteX0" fmla="*/ 0 w 1238437"/>
              <a:gd name="connsiteY0" fmla="*/ 0 h 2303253"/>
              <a:gd name="connsiteX1" fmla="*/ 750498 w 1238437"/>
              <a:gd name="connsiteY1" fmla="*/ 25879 h 2303253"/>
              <a:gd name="connsiteX2" fmla="*/ 1112807 w 1238437"/>
              <a:gd name="connsiteY2" fmla="*/ 138023 h 2303253"/>
              <a:gd name="connsiteX3" fmla="*/ 1224951 w 1238437"/>
              <a:gd name="connsiteY3" fmla="*/ 664234 h 2303253"/>
              <a:gd name="connsiteX4" fmla="*/ 1233577 w 1238437"/>
              <a:gd name="connsiteY4" fmla="*/ 1863306 h 2303253"/>
              <a:gd name="connsiteX5" fmla="*/ 1199071 w 1238437"/>
              <a:gd name="connsiteY5" fmla="*/ 2225615 h 2303253"/>
              <a:gd name="connsiteX6" fmla="*/ 1121434 w 1238437"/>
              <a:gd name="connsiteY6"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437" h="2303253">
                <a:moveTo>
                  <a:pt x="0" y="0"/>
                </a:moveTo>
                <a:cubicBezTo>
                  <a:pt x="282515" y="1437"/>
                  <a:pt x="565030" y="2875"/>
                  <a:pt x="750498" y="25879"/>
                </a:cubicBezTo>
                <a:cubicBezTo>
                  <a:pt x="935966" y="48883"/>
                  <a:pt x="1033732" y="31631"/>
                  <a:pt x="1112807" y="138023"/>
                </a:cubicBezTo>
                <a:cubicBezTo>
                  <a:pt x="1191882" y="244415"/>
                  <a:pt x="1204823" y="376687"/>
                  <a:pt x="1224951" y="664234"/>
                </a:cubicBezTo>
                <a:cubicBezTo>
                  <a:pt x="1245079" y="951781"/>
                  <a:pt x="1237890" y="1603076"/>
                  <a:pt x="1233577" y="1863306"/>
                </a:cubicBezTo>
                <a:cubicBezTo>
                  <a:pt x="1229264" y="2123536"/>
                  <a:pt x="1217762" y="2152290"/>
                  <a:pt x="1199071" y="2225615"/>
                </a:cubicBezTo>
                <a:cubicBezTo>
                  <a:pt x="1180380" y="2298940"/>
                  <a:pt x="1150907" y="2301096"/>
                  <a:pt x="1121434" y="2303253"/>
                </a:cubicBezTo>
              </a:path>
            </a:pathLst>
          </a:custGeom>
          <a:noFill/>
          <a:ln w="12700">
            <a:solidFill>
              <a:schemeClr val="accent6">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p:cNvSpPr txBox="1"/>
          <p:nvPr/>
        </p:nvSpPr>
        <p:spPr>
          <a:xfrm rot="16200000">
            <a:off x="8583267" y="2500700"/>
            <a:ext cx="762000" cy="230832"/>
          </a:xfrm>
          <a:prstGeom prst="rect">
            <a:avLst/>
          </a:prstGeom>
          <a:noFill/>
        </p:spPr>
        <p:txBody>
          <a:bodyPr wrap="square" rtlCol="0">
            <a:spAutoFit/>
          </a:bodyPr>
          <a:lstStyle/>
          <a:p>
            <a:pPr algn="ctr"/>
            <a:r>
              <a:rPr lang="en-US" sz="900" dirty="0" err="1" smtClean="0">
                <a:solidFill>
                  <a:schemeClr val="accent6">
                    <a:lumMod val="50000"/>
                  </a:schemeClr>
                </a:solidFill>
              </a:rPr>
              <a:t>inclusio</a:t>
            </a:r>
            <a:endParaRPr lang="en-US" sz="900" dirty="0" smtClean="0">
              <a:solidFill>
                <a:schemeClr val="accent6">
                  <a:lumMod val="50000"/>
                </a:schemeClr>
              </a:solidFill>
            </a:endParaRPr>
          </a:p>
        </p:txBody>
      </p:sp>
      <p:sp>
        <p:nvSpPr>
          <p:cNvPr id="21" name="TextBox 20"/>
          <p:cNvSpPr txBox="1"/>
          <p:nvPr/>
        </p:nvSpPr>
        <p:spPr>
          <a:xfrm>
            <a:off x="5257800" y="3708487"/>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22" name="TextBox 21"/>
          <p:cNvSpPr txBox="1"/>
          <p:nvPr/>
        </p:nvSpPr>
        <p:spPr>
          <a:xfrm>
            <a:off x="4800600" y="4245173"/>
            <a:ext cx="1371600" cy="276999"/>
          </a:xfrm>
          <a:prstGeom prst="rect">
            <a:avLst/>
          </a:prstGeom>
          <a:noFill/>
        </p:spPr>
        <p:txBody>
          <a:bodyPr wrap="square" rtlCol="0">
            <a:spAutoFit/>
          </a:bodyPr>
          <a:lstStyle/>
          <a:p>
            <a:r>
              <a:rPr lang="en-US" sz="1200" b="1" dirty="0" smtClean="0">
                <a:solidFill>
                  <a:srgbClr val="0070C0"/>
                </a:solidFill>
              </a:rPr>
              <a:t>When is this?</a:t>
            </a:r>
          </a:p>
        </p:txBody>
      </p:sp>
      <p:sp>
        <p:nvSpPr>
          <p:cNvPr id="23" name="TextBox 22"/>
          <p:cNvSpPr txBox="1"/>
          <p:nvPr/>
        </p:nvSpPr>
        <p:spPr>
          <a:xfrm>
            <a:off x="4952999" y="5421867"/>
            <a:ext cx="2329851" cy="415498"/>
          </a:xfrm>
          <a:prstGeom prst="rect">
            <a:avLst/>
          </a:prstGeom>
          <a:noFill/>
        </p:spPr>
        <p:txBody>
          <a:bodyPr wrap="square" rtlCol="0">
            <a:spAutoFit/>
          </a:bodyPr>
          <a:lstStyle/>
          <a:p>
            <a:r>
              <a:rPr lang="en-US" sz="1050" dirty="0" smtClean="0">
                <a:solidFill>
                  <a:srgbClr val="0070C0"/>
                </a:solidFill>
              </a:rPr>
              <a:t>profaned God’s name by being in exile</a:t>
            </a:r>
          </a:p>
          <a:p>
            <a:r>
              <a:rPr lang="en-US" sz="1050" dirty="0" smtClean="0">
                <a:solidFill>
                  <a:srgbClr val="0070C0"/>
                </a:solidFill>
              </a:rPr>
              <a:t>God will defend his reputation</a:t>
            </a:r>
          </a:p>
        </p:txBody>
      </p:sp>
    </p:spTree>
    <p:extLst>
      <p:ext uri="{BB962C8B-B14F-4D97-AF65-F5344CB8AC3E}">
        <p14:creationId xmlns:p14="http://schemas.microsoft.com/office/powerpoint/2010/main" val="2641092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7" name="TextBox 6"/>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8" name="TextBox 7"/>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1" name="TextBox 10"/>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2" name="TextBox 11"/>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3" name="TextBox 12"/>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5" name="TextBox 14"/>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4" name="TextBox 13"/>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17" name="Rounded Rectangle 16"/>
          <p:cNvSpPr/>
          <p:nvPr/>
        </p:nvSpPr>
        <p:spPr>
          <a:xfrm>
            <a:off x="5943600" y="1228725"/>
            <a:ext cx="1600200"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ounded Rectangle 17"/>
          <p:cNvSpPr/>
          <p:nvPr/>
        </p:nvSpPr>
        <p:spPr>
          <a:xfrm>
            <a:off x="7134044" y="3701623"/>
            <a:ext cx="1552755"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Freeform 18"/>
          <p:cNvSpPr/>
          <p:nvPr/>
        </p:nvSpPr>
        <p:spPr>
          <a:xfrm>
            <a:off x="7575550" y="1485900"/>
            <a:ext cx="1262759" cy="2318349"/>
          </a:xfrm>
          <a:custGeom>
            <a:avLst/>
            <a:gdLst>
              <a:gd name="connsiteX0" fmla="*/ 0 w 1238437"/>
              <a:gd name="connsiteY0" fmla="*/ 0 h 2303253"/>
              <a:gd name="connsiteX1" fmla="*/ 750498 w 1238437"/>
              <a:gd name="connsiteY1" fmla="*/ 25879 h 2303253"/>
              <a:gd name="connsiteX2" fmla="*/ 1112807 w 1238437"/>
              <a:gd name="connsiteY2" fmla="*/ 138023 h 2303253"/>
              <a:gd name="connsiteX3" fmla="*/ 1224951 w 1238437"/>
              <a:gd name="connsiteY3" fmla="*/ 664234 h 2303253"/>
              <a:gd name="connsiteX4" fmla="*/ 1233577 w 1238437"/>
              <a:gd name="connsiteY4" fmla="*/ 1863306 h 2303253"/>
              <a:gd name="connsiteX5" fmla="*/ 1199071 w 1238437"/>
              <a:gd name="connsiteY5" fmla="*/ 2225615 h 2303253"/>
              <a:gd name="connsiteX6" fmla="*/ 1121434 w 1238437"/>
              <a:gd name="connsiteY6"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437" h="2303253">
                <a:moveTo>
                  <a:pt x="0" y="0"/>
                </a:moveTo>
                <a:cubicBezTo>
                  <a:pt x="282515" y="1437"/>
                  <a:pt x="565030" y="2875"/>
                  <a:pt x="750498" y="25879"/>
                </a:cubicBezTo>
                <a:cubicBezTo>
                  <a:pt x="935966" y="48883"/>
                  <a:pt x="1033732" y="31631"/>
                  <a:pt x="1112807" y="138023"/>
                </a:cubicBezTo>
                <a:cubicBezTo>
                  <a:pt x="1191882" y="244415"/>
                  <a:pt x="1204823" y="376687"/>
                  <a:pt x="1224951" y="664234"/>
                </a:cubicBezTo>
                <a:cubicBezTo>
                  <a:pt x="1245079" y="951781"/>
                  <a:pt x="1237890" y="1603076"/>
                  <a:pt x="1233577" y="1863306"/>
                </a:cubicBezTo>
                <a:cubicBezTo>
                  <a:pt x="1229264" y="2123536"/>
                  <a:pt x="1217762" y="2152290"/>
                  <a:pt x="1199071" y="2225615"/>
                </a:cubicBezTo>
                <a:cubicBezTo>
                  <a:pt x="1180380" y="2298940"/>
                  <a:pt x="1150907" y="2301096"/>
                  <a:pt x="1121434" y="2303253"/>
                </a:cubicBezTo>
              </a:path>
            </a:pathLst>
          </a:custGeom>
          <a:noFill/>
          <a:ln w="12700">
            <a:solidFill>
              <a:schemeClr val="accent6">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p:cNvSpPr txBox="1"/>
          <p:nvPr/>
        </p:nvSpPr>
        <p:spPr>
          <a:xfrm rot="16200000">
            <a:off x="8583267" y="2500700"/>
            <a:ext cx="762000" cy="230832"/>
          </a:xfrm>
          <a:prstGeom prst="rect">
            <a:avLst/>
          </a:prstGeom>
          <a:noFill/>
        </p:spPr>
        <p:txBody>
          <a:bodyPr wrap="square" rtlCol="0">
            <a:spAutoFit/>
          </a:bodyPr>
          <a:lstStyle/>
          <a:p>
            <a:pPr algn="ctr"/>
            <a:r>
              <a:rPr lang="en-US" sz="900" dirty="0" err="1" smtClean="0">
                <a:solidFill>
                  <a:schemeClr val="accent6">
                    <a:lumMod val="50000"/>
                  </a:schemeClr>
                </a:solidFill>
              </a:rPr>
              <a:t>inclusio</a:t>
            </a:r>
            <a:endParaRPr lang="en-US" sz="900" dirty="0" smtClean="0">
              <a:solidFill>
                <a:schemeClr val="accent6">
                  <a:lumMod val="50000"/>
                </a:schemeClr>
              </a:solidFill>
            </a:endParaRPr>
          </a:p>
        </p:txBody>
      </p:sp>
      <p:sp>
        <p:nvSpPr>
          <p:cNvPr id="21" name="TextBox 20"/>
          <p:cNvSpPr txBox="1"/>
          <p:nvPr/>
        </p:nvSpPr>
        <p:spPr>
          <a:xfrm>
            <a:off x="5257800" y="3708487"/>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23" name="TextBox 22"/>
          <p:cNvSpPr txBox="1"/>
          <p:nvPr/>
        </p:nvSpPr>
        <p:spPr>
          <a:xfrm>
            <a:off x="4952999" y="5421867"/>
            <a:ext cx="2329851" cy="415498"/>
          </a:xfrm>
          <a:prstGeom prst="rect">
            <a:avLst/>
          </a:prstGeom>
          <a:noFill/>
        </p:spPr>
        <p:txBody>
          <a:bodyPr wrap="square" rtlCol="0">
            <a:spAutoFit/>
          </a:bodyPr>
          <a:lstStyle/>
          <a:p>
            <a:r>
              <a:rPr lang="en-US" sz="1050" dirty="0" smtClean="0">
                <a:solidFill>
                  <a:srgbClr val="0070C0"/>
                </a:solidFill>
              </a:rPr>
              <a:t>profaned God’s name by being in exile</a:t>
            </a:r>
          </a:p>
          <a:p>
            <a:r>
              <a:rPr lang="en-US" sz="1050" dirty="0" smtClean="0">
                <a:solidFill>
                  <a:srgbClr val="0070C0"/>
                </a:solidFill>
              </a:rPr>
              <a:t>God will defend his reputation</a:t>
            </a:r>
          </a:p>
        </p:txBody>
      </p:sp>
      <p:sp>
        <p:nvSpPr>
          <p:cNvPr id="24" name="TextBox 23"/>
          <p:cNvSpPr txBox="1"/>
          <p:nvPr/>
        </p:nvSpPr>
        <p:spPr>
          <a:xfrm>
            <a:off x="4800600" y="4245173"/>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Tree>
    <p:extLst>
      <p:ext uri="{BB962C8B-B14F-4D97-AF65-F5344CB8AC3E}">
        <p14:creationId xmlns:p14="http://schemas.microsoft.com/office/powerpoint/2010/main" val="3886889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7" name="TextBox 6"/>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8" name="TextBox 7"/>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1" name="TextBox 10"/>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2" name="TextBox 11"/>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3" name="TextBox 12"/>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5" name="TextBox 14"/>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4" name="TextBox 13"/>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17" name="Rounded Rectangle 16"/>
          <p:cNvSpPr/>
          <p:nvPr/>
        </p:nvSpPr>
        <p:spPr>
          <a:xfrm>
            <a:off x="5943600" y="1228725"/>
            <a:ext cx="1600200"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ounded Rectangle 17"/>
          <p:cNvSpPr/>
          <p:nvPr/>
        </p:nvSpPr>
        <p:spPr>
          <a:xfrm>
            <a:off x="7134044" y="3701623"/>
            <a:ext cx="1552755"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Freeform 18"/>
          <p:cNvSpPr/>
          <p:nvPr/>
        </p:nvSpPr>
        <p:spPr>
          <a:xfrm>
            <a:off x="7575550" y="1485900"/>
            <a:ext cx="1262759" cy="2318349"/>
          </a:xfrm>
          <a:custGeom>
            <a:avLst/>
            <a:gdLst>
              <a:gd name="connsiteX0" fmla="*/ 0 w 1238437"/>
              <a:gd name="connsiteY0" fmla="*/ 0 h 2303253"/>
              <a:gd name="connsiteX1" fmla="*/ 750498 w 1238437"/>
              <a:gd name="connsiteY1" fmla="*/ 25879 h 2303253"/>
              <a:gd name="connsiteX2" fmla="*/ 1112807 w 1238437"/>
              <a:gd name="connsiteY2" fmla="*/ 138023 h 2303253"/>
              <a:gd name="connsiteX3" fmla="*/ 1224951 w 1238437"/>
              <a:gd name="connsiteY3" fmla="*/ 664234 h 2303253"/>
              <a:gd name="connsiteX4" fmla="*/ 1233577 w 1238437"/>
              <a:gd name="connsiteY4" fmla="*/ 1863306 h 2303253"/>
              <a:gd name="connsiteX5" fmla="*/ 1199071 w 1238437"/>
              <a:gd name="connsiteY5" fmla="*/ 2225615 h 2303253"/>
              <a:gd name="connsiteX6" fmla="*/ 1121434 w 1238437"/>
              <a:gd name="connsiteY6"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437" h="2303253">
                <a:moveTo>
                  <a:pt x="0" y="0"/>
                </a:moveTo>
                <a:cubicBezTo>
                  <a:pt x="282515" y="1437"/>
                  <a:pt x="565030" y="2875"/>
                  <a:pt x="750498" y="25879"/>
                </a:cubicBezTo>
                <a:cubicBezTo>
                  <a:pt x="935966" y="48883"/>
                  <a:pt x="1033732" y="31631"/>
                  <a:pt x="1112807" y="138023"/>
                </a:cubicBezTo>
                <a:cubicBezTo>
                  <a:pt x="1191882" y="244415"/>
                  <a:pt x="1204823" y="376687"/>
                  <a:pt x="1224951" y="664234"/>
                </a:cubicBezTo>
                <a:cubicBezTo>
                  <a:pt x="1245079" y="951781"/>
                  <a:pt x="1237890" y="1603076"/>
                  <a:pt x="1233577" y="1863306"/>
                </a:cubicBezTo>
                <a:cubicBezTo>
                  <a:pt x="1229264" y="2123536"/>
                  <a:pt x="1217762" y="2152290"/>
                  <a:pt x="1199071" y="2225615"/>
                </a:cubicBezTo>
                <a:cubicBezTo>
                  <a:pt x="1180380" y="2298940"/>
                  <a:pt x="1150907" y="2301096"/>
                  <a:pt x="1121434" y="2303253"/>
                </a:cubicBezTo>
              </a:path>
            </a:pathLst>
          </a:custGeom>
          <a:noFill/>
          <a:ln w="12700">
            <a:solidFill>
              <a:schemeClr val="accent6">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p:cNvSpPr txBox="1"/>
          <p:nvPr/>
        </p:nvSpPr>
        <p:spPr>
          <a:xfrm rot="16200000">
            <a:off x="8583267" y="2500700"/>
            <a:ext cx="762000" cy="230832"/>
          </a:xfrm>
          <a:prstGeom prst="rect">
            <a:avLst/>
          </a:prstGeom>
          <a:noFill/>
        </p:spPr>
        <p:txBody>
          <a:bodyPr wrap="square" rtlCol="0">
            <a:spAutoFit/>
          </a:bodyPr>
          <a:lstStyle/>
          <a:p>
            <a:pPr algn="ctr"/>
            <a:r>
              <a:rPr lang="en-US" sz="900" dirty="0" err="1" smtClean="0">
                <a:solidFill>
                  <a:schemeClr val="accent6">
                    <a:lumMod val="50000"/>
                  </a:schemeClr>
                </a:solidFill>
              </a:rPr>
              <a:t>inclusio</a:t>
            </a:r>
            <a:endParaRPr lang="en-US" sz="900" dirty="0" smtClean="0">
              <a:solidFill>
                <a:schemeClr val="accent6">
                  <a:lumMod val="50000"/>
                </a:schemeClr>
              </a:solidFill>
            </a:endParaRPr>
          </a:p>
        </p:txBody>
      </p:sp>
      <p:sp>
        <p:nvSpPr>
          <p:cNvPr id="21" name="TextBox 20"/>
          <p:cNvSpPr txBox="1"/>
          <p:nvPr/>
        </p:nvSpPr>
        <p:spPr>
          <a:xfrm>
            <a:off x="5257800" y="3708487"/>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23" name="TextBox 22"/>
          <p:cNvSpPr txBox="1"/>
          <p:nvPr/>
        </p:nvSpPr>
        <p:spPr>
          <a:xfrm>
            <a:off x="4952999" y="5421867"/>
            <a:ext cx="2329851" cy="415498"/>
          </a:xfrm>
          <a:prstGeom prst="rect">
            <a:avLst/>
          </a:prstGeom>
          <a:noFill/>
        </p:spPr>
        <p:txBody>
          <a:bodyPr wrap="square" rtlCol="0">
            <a:spAutoFit/>
          </a:bodyPr>
          <a:lstStyle/>
          <a:p>
            <a:r>
              <a:rPr lang="en-US" sz="1050" dirty="0" smtClean="0">
                <a:solidFill>
                  <a:srgbClr val="0070C0"/>
                </a:solidFill>
              </a:rPr>
              <a:t>profaned God’s name by being in exile</a:t>
            </a:r>
          </a:p>
          <a:p>
            <a:r>
              <a:rPr lang="en-US" sz="1050" dirty="0" smtClean="0">
                <a:solidFill>
                  <a:srgbClr val="0070C0"/>
                </a:solidFill>
              </a:rPr>
              <a:t>God will defend his reputation</a:t>
            </a:r>
          </a:p>
        </p:txBody>
      </p:sp>
      <p:sp>
        <p:nvSpPr>
          <p:cNvPr id="24" name="Rounded Rectangle 23"/>
          <p:cNvSpPr/>
          <p:nvPr/>
        </p:nvSpPr>
        <p:spPr>
          <a:xfrm>
            <a:off x="6448245" y="4246971"/>
            <a:ext cx="1669212"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ounded Rectangle 24"/>
          <p:cNvSpPr/>
          <p:nvPr/>
        </p:nvSpPr>
        <p:spPr>
          <a:xfrm>
            <a:off x="6814868" y="6172200"/>
            <a:ext cx="1880557"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Freeform 25"/>
          <p:cNvSpPr/>
          <p:nvPr/>
        </p:nvSpPr>
        <p:spPr>
          <a:xfrm>
            <a:off x="8126083" y="4168606"/>
            <a:ext cx="905774" cy="2223568"/>
          </a:xfrm>
          <a:custGeom>
            <a:avLst/>
            <a:gdLst>
              <a:gd name="connsiteX0" fmla="*/ 0 w 942482"/>
              <a:gd name="connsiteY0" fmla="*/ 66964 h 2223568"/>
              <a:gd name="connsiteX1" fmla="*/ 336430 w 942482"/>
              <a:gd name="connsiteY1" fmla="*/ 6579 h 2223568"/>
              <a:gd name="connsiteX2" fmla="*/ 741872 w 942482"/>
              <a:gd name="connsiteY2" fmla="*/ 15205 h 2223568"/>
              <a:gd name="connsiteX3" fmla="*/ 854015 w 942482"/>
              <a:gd name="connsiteY3" fmla="*/ 127349 h 2223568"/>
              <a:gd name="connsiteX4" fmla="*/ 879894 w 942482"/>
              <a:gd name="connsiteY4" fmla="*/ 282624 h 2223568"/>
              <a:gd name="connsiteX5" fmla="*/ 905774 w 942482"/>
              <a:gd name="connsiteY5" fmla="*/ 498285 h 2223568"/>
              <a:gd name="connsiteX6" fmla="*/ 923026 w 942482"/>
              <a:gd name="connsiteY6" fmla="*/ 739824 h 2223568"/>
              <a:gd name="connsiteX7" fmla="*/ 940279 w 942482"/>
              <a:gd name="connsiteY7" fmla="*/ 1317794 h 2223568"/>
              <a:gd name="connsiteX8" fmla="*/ 931653 w 942482"/>
              <a:gd name="connsiteY8" fmla="*/ 1938896 h 2223568"/>
              <a:gd name="connsiteX9" fmla="*/ 845389 w 942482"/>
              <a:gd name="connsiteY9" fmla="*/ 2137303 h 2223568"/>
              <a:gd name="connsiteX10" fmla="*/ 612475 w 942482"/>
              <a:gd name="connsiteY10" fmla="*/ 2223568 h 22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2482" h="2223568">
                <a:moveTo>
                  <a:pt x="0" y="66964"/>
                </a:moveTo>
                <a:cubicBezTo>
                  <a:pt x="106392" y="41084"/>
                  <a:pt x="212785" y="15205"/>
                  <a:pt x="336430" y="6579"/>
                </a:cubicBezTo>
                <a:cubicBezTo>
                  <a:pt x="460075" y="-2047"/>
                  <a:pt x="655608" y="-4923"/>
                  <a:pt x="741872" y="15205"/>
                </a:cubicBezTo>
                <a:cubicBezTo>
                  <a:pt x="828136" y="35333"/>
                  <a:pt x="831011" y="82779"/>
                  <a:pt x="854015" y="127349"/>
                </a:cubicBezTo>
                <a:cubicBezTo>
                  <a:pt x="877019" y="171919"/>
                  <a:pt x="871268" y="220801"/>
                  <a:pt x="879894" y="282624"/>
                </a:cubicBezTo>
                <a:cubicBezTo>
                  <a:pt x="888520" y="344447"/>
                  <a:pt x="898585" y="422085"/>
                  <a:pt x="905774" y="498285"/>
                </a:cubicBezTo>
                <a:cubicBezTo>
                  <a:pt x="912963" y="574485"/>
                  <a:pt x="917275" y="603239"/>
                  <a:pt x="923026" y="739824"/>
                </a:cubicBezTo>
                <a:cubicBezTo>
                  <a:pt x="928777" y="876409"/>
                  <a:pt x="938841" y="1117949"/>
                  <a:pt x="940279" y="1317794"/>
                </a:cubicBezTo>
                <a:cubicBezTo>
                  <a:pt x="941717" y="1517639"/>
                  <a:pt x="947468" y="1802311"/>
                  <a:pt x="931653" y="1938896"/>
                </a:cubicBezTo>
                <a:cubicBezTo>
                  <a:pt x="915838" y="2075481"/>
                  <a:pt x="898585" y="2089858"/>
                  <a:pt x="845389" y="2137303"/>
                </a:cubicBezTo>
                <a:cubicBezTo>
                  <a:pt x="792193" y="2184748"/>
                  <a:pt x="702334" y="2204158"/>
                  <a:pt x="612475" y="2223568"/>
                </a:cubicBez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Freeform 26"/>
          <p:cNvSpPr/>
          <p:nvPr/>
        </p:nvSpPr>
        <p:spPr>
          <a:xfrm>
            <a:off x="8867955" y="4684143"/>
            <a:ext cx="130389" cy="1354348"/>
          </a:xfrm>
          <a:custGeom>
            <a:avLst/>
            <a:gdLst>
              <a:gd name="connsiteX0" fmla="*/ 51758 w 130389"/>
              <a:gd name="connsiteY0" fmla="*/ 0 h 1354348"/>
              <a:gd name="connsiteX1" fmla="*/ 103517 w 130389"/>
              <a:gd name="connsiteY1" fmla="*/ 103517 h 1354348"/>
              <a:gd name="connsiteX2" fmla="*/ 120770 w 130389"/>
              <a:gd name="connsiteY2" fmla="*/ 586597 h 1354348"/>
              <a:gd name="connsiteX3" fmla="*/ 120770 w 130389"/>
              <a:gd name="connsiteY3" fmla="*/ 1199072 h 1354348"/>
              <a:gd name="connsiteX4" fmla="*/ 0 w 130389"/>
              <a:gd name="connsiteY4" fmla="*/ 1354348 h 1354348"/>
              <a:gd name="connsiteX5" fmla="*/ 0 w 130389"/>
              <a:gd name="connsiteY5" fmla="*/ 1354348 h 1354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389" h="1354348">
                <a:moveTo>
                  <a:pt x="51758" y="0"/>
                </a:moveTo>
                <a:cubicBezTo>
                  <a:pt x="71886" y="2875"/>
                  <a:pt x="92015" y="5751"/>
                  <a:pt x="103517" y="103517"/>
                </a:cubicBezTo>
                <a:cubicBezTo>
                  <a:pt x="115019" y="201283"/>
                  <a:pt x="117895" y="404005"/>
                  <a:pt x="120770" y="586597"/>
                </a:cubicBezTo>
                <a:cubicBezTo>
                  <a:pt x="123646" y="769190"/>
                  <a:pt x="140898" y="1071114"/>
                  <a:pt x="120770" y="1199072"/>
                </a:cubicBezTo>
                <a:cubicBezTo>
                  <a:pt x="100642" y="1327030"/>
                  <a:pt x="0" y="1354348"/>
                  <a:pt x="0" y="1354348"/>
                </a:cubicBezTo>
                <a:lnTo>
                  <a:pt x="0" y="1354348"/>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Freeform 27"/>
          <p:cNvSpPr/>
          <p:nvPr/>
        </p:nvSpPr>
        <p:spPr>
          <a:xfrm>
            <a:off x="7944928" y="4744528"/>
            <a:ext cx="857215" cy="879895"/>
          </a:xfrm>
          <a:custGeom>
            <a:avLst/>
            <a:gdLst>
              <a:gd name="connsiteX0" fmla="*/ 34506 w 857215"/>
              <a:gd name="connsiteY0" fmla="*/ 0 h 879895"/>
              <a:gd name="connsiteX1" fmla="*/ 207034 w 857215"/>
              <a:gd name="connsiteY1" fmla="*/ 69012 h 879895"/>
              <a:gd name="connsiteX2" fmla="*/ 491706 w 857215"/>
              <a:gd name="connsiteY2" fmla="*/ 69012 h 879895"/>
              <a:gd name="connsiteX3" fmla="*/ 715993 w 857215"/>
              <a:gd name="connsiteY3" fmla="*/ 60385 h 879895"/>
              <a:gd name="connsiteX4" fmla="*/ 828136 w 857215"/>
              <a:gd name="connsiteY4" fmla="*/ 163902 h 879895"/>
              <a:gd name="connsiteX5" fmla="*/ 845389 w 857215"/>
              <a:gd name="connsiteY5" fmla="*/ 690114 h 879895"/>
              <a:gd name="connsiteX6" fmla="*/ 672861 w 857215"/>
              <a:gd name="connsiteY6" fmla="*/ 828136 h 879895"/>
              <a:gd name="connsiteX7" fmla="*/ 181155 w 857215"/>
              <a:gd name="connsiteY7" fmla="*/ 845389 h 879895"/>
              <a:gd name="connsiteX8" fmla="*/ 69012 w 857215"/>
              <a:gd name="connsiteY8" fmla="*/ 845389 h 879895"/>
              <a:gd name="connsiteX9" fmla="*/ 0 w 857215"/>
              <a:gd name="connsiteY9" fmla="*/ 879895 h 87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7215" h="879895">
                <a:moveTo>
                  <a:pt x="34506" y="0"/>
                </a:moveTo>
                <a:cubicBezTo>
                  <a:pt x="82670" y="28755"/>
                  <a:pt x="130834" y="57510"/>
                  <a:pt x="207034" y="69012"/>
                </a:cubicBezTo>
                <a:cubicBezTo>
                  <a:pt x="283234" y="80514"/>
                  <a:pt x="406880" y="70450"/>
                  <a:pt x="491706" y="69012"/>
                </a:cubicBezTo>
                <a:cubicBezTo>
                  <a:pt x="576532" y="67574"/>
                  <a:pt x="659921" y="44570"/>
                  <a:pt x="715993" y="60385"/>
                </a:cubicBezTo>
                <a:cubicBezTo>
                  <a:pt x="772065" y="76200"/>
                  <a:pt x="806570" y="58947"/>
                  <a:pt x="828136" y="163902"/>
                </a:cubicBezTo>
                <a:cubicBezTo>
                  <a:pt x="849702" y="268857"/>
                  <a:pt x="871268" y="579408"/>
                  <a:pt x="845389" y="690114"/>
                </a:cubicBezTo>
                <a:cubicBezTo>
                  <a:pt x="819510" y="800820"/>
                  <a:pt x="783567" y="802257"/>
                  <a:pt x="672861" y="828136"/>
                </a:cubicBezTo>
                <a:cubicBezTo>
                  <a:pt x="562155" y="854015"/>
                  <a:pt x="281796" y="842514"/>
                  <a:pt x="181155" y="845389"/>
                </a:cubicBezTo>
                <a:cubicBezTo>
                  <a:pt x="80514" y="848264"/>
                  <a:pt x="99205" y="839638"/>
                  <a:pt x="69012" y="845389"/>
                </a:cubicBezTo>
                <a:cubicBezTo>
                  <a:pt x="38819" y="851140"/>
                  <a:pt x="19409" y="865517"/>
                  <a:pt x="0" y="87989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TextBox 28"/>
          <p:cNvSpPr txBox="1"/>
          <p:nvPr/>
        </p:nvSpPr>
        <p:spPr>
          <a:xfrm rot="16200000">
            <a:off x="8484196" y="5083989"/>
            <a:ext cx="1183588" cy="230832"/>
          </a:xfrm>
          <a:prstGeom prst="rect">
            <a:avLst/>
          </a:prstGeom>
          <a:noFill/>
        </p:spPr>
        <p:txBody>
          <a:bodyPr wrap="square" rtlCol="0">
            <a:spAutoFit/>
          </a:bodyPr>
          <a:lstStyle/>
          <a:p>
            <a:pPr algn="ctr"/>
            <a:r>
              <a:rPr lang="en-US" sz="900" dirty="0" err="1" smtClean="0">
                <a:solidFill>
                  <a:srgbClr val="FF00FF"/>
                </a:solidFill>
              </a:rPr>
              <a:t>inclusio</a:t>
            </a:r>
            <a:r>
              <a:rPr lang="en-US" sz="900" dirty="0" smtClean="0">
                <a:solidFill>
                  <a:srgbClr val="FF00FF"/>
                </a:solidFill>
              </a:rPr>
              <a:t>  /  chiasmus</a:t>
            </a:r>
          </a:p>
        </p:txBody>
      </p:sp>
      <p:sp>
        <p:nvSpPr>
          <p:cNvPr id="30" name="TextBox 29"/>
          <p:cNvSpPr txBox="1"/>
          <p:nvPr/>
        </p:nvSpPr>
        <p:spPr>
          <a:xfrm>
            <a:off x="4800600" y="4245173"/>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Tree>
    <p:extLst>
      <p:ext uri="{BB962C8B-B14F-4D97-AF65-F5344CB8AC3E}">
        <p14:creationId xmlns:p14="http://schemas.microsoft.com/office/powerpoint/2010/main" val="924586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7" name="TextBox 6"/>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8" name="TextBox 7"/>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1" name="TextBox 10"/>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2" name="TextBox 11"/>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3" name="TextBox 12"/>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5" name="TextBox 14"/>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4" name="TextBox 13"/>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17" name="Rounded Rectangle 16"/>
          <p:cNvSpPr/>
          <p:nvPr/>
        </p:nvSpPr>
        <p:spPr>
          <a:xfrm>
            <a:off x="5943600" y="1228725"/>
            <a:ext cx="1600200"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ounded Rectangle 17"/>
          <p:cNvSpPr/>
          <p:nvPr/>
        </p:nvSpPr>
        <p:spPr>
          <a:xfrm>
            <a:off x="7134044" y="3701623"/>
            <a:ext cx="1552755"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Freeform 18"/>
          <p:cNvSpPr/>
          <p:nvPr/>
        </p:nvSpPr>
        <p:spPr>
          <a:xfrm>
            <a:off x="7575550" y="1485900"/>
            <a:ext cx="1262759" cy="2318349"/>
          </a:xfrm>
          <a:custGeom>
            <a:avLst/>
            <a:gdLst>
              <a:gd name="connsiteX0" fmla="*/ 0 w 1238437"/>
              <a:gd name="connsiteY0" fmla="*/ 0 h 2303253"/>
              <a:gd name="connsiteX1" fmla="*/ 750498 w 1238437"/>
              <a:gd name="connsiteY1" fmla="*/ 25879 h 2303253"/>
              <a:gd name="connsiteX2" fmla="*/ 1112807 w 1238437"/>
              <a:gd name="connsiteY2" fmla="*/ 138023 h 2303253"/>
              <a:gd name="connsiteX3" fmla="*/ 1224951 w 1238437"/>
              <a:gd name="connsiteY3" fmla="*/ 664234 h 2303253"/>
              <a:gd name="connsiteX4" fmla="*/ 1233577 w 1238437"/>
              <a:gd name="connsiteY4" fmla="*/ 1863306 h 2303253"/>
              <a:gd name="connsiteX5" fmla="*/ 1199071 w 1238437"/>
              <a:gd name="connsiteY5" fmla="*/ 2225615 h 2303253"/>
              <a:gd name="connsiteX6" fmla="*/ 1121434 w 1238437"/>
              <a:gd name="connsiteY6"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437" h="2303253">
                <a:moveTo>
                  <a:pt x="0" y="0"/>
                </a:moveTo>
                <a:cubicBezTo>
                  <a:pt x="282515" y="1437"/>
                  <a:pt x="565030" y="2875"/>
                  <a:pt x="750498" y="25879"/>
                </a:cubicBezTo>
                <a:cubicBezTo>
                  <a:pt x="935966" y="48883"/>
                  <a:pt x="1033732" y="31631"/>
                  <a:pt x="1112807" y="138023"/>
                </a:cubicBezTo>
                <a:cubicBezTo>
                  <a:pt x="1191882" y="244415"/>
                  <a:pt x="1204823" y="376687"/>
                  <a:pt x="1224951" y="664234"/>
                </a:cubicBezTo>
                <a:cubicBezTo>
                  <a:pt x="1245079" y="951781"/>
                  <a:pt x="1237890" y="1603076"/>
                  <a:pt x="1233577" y="1863306"/>
                </a:cubicBezTo>
                <a:cubicBezTo>
                  <a:pt x="1229264" y="2123536"/>
                  <a:pt x="1217762" y="2152290"/>
                  <a:pt x="1199071" y="2225615"/>
                </a:cubicBezTo>
                <a:cubicBezTo>
                  <a:pt x="1180380" y="2298940"/>
                  <a:pt x="1150907" y="2301096"/>
                  <a:pt x="1121434" y="2303253"/>
                </a:cubicBezTo>
              </a:path>
            </a:pathLst>
          </a:custGeom>
          <a:noFill/>
          <a:ln w="12700">
            <a:solidFill>
              <a:schemeClr val="accent6">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p:cNvSpPr txBox="1"/>
          <p:nvPr/>
        </p:nvSpPr>
        <p:spPr>
          <a:xfrm rot="16200000">
            <a:off x="8583267" y="2500700"/>
            <a:ext cx="762000" cy="230832"/>
          </a:xfrm>
          <a:prstGeom prst="rect">
            <a:avLst/>
          </a:prstGeom>
          <a:noFill/>
        </p:spPr>
        <p:txBody>
          <a:bodyPr wrap="square" rtlCol="0">
            <a:spAutoFit/>
          </a:bodyPr>
          <a:lstStyle/>
          <a:p>
            <a:pPr algn="ctr"/>
            <a:r>
              <a:rPr lang="en-US" sz="900" dirty="0" err="1" smtClean="0">
                <a:solidFill>
                  <a:schemeClr val="accent6">
                    <a:lumMod val="50000"/>
                  </a:schemeClr>
                </a:solidFill>
              </a:rPr>
              <a:t>inclusio</a:t>
            </a:r>
            <a:endParaRPr lang="en-US" sz="900" dirty="0" smtClean="0">
              <a:solidFill>
                <a:schemeClr val="accent6">
                  <a:lumMod val="50000"/>
                </a:schemeClr>
              </a:solidFill>
            </a:endParaRPr>
          </a:p>
        </p:txBody>
      </p:sp>
      <p:sp>
        <p:nvSpPr>
          <p:cNvPr id="21" name="TextBox 20"/>
          <p:cNvSpPr txBox="1"/>
          <p:nvPr/>
        </p:nvSpPr>
        <p:spPr>
          <a:xfrm>
            <a:off x="5257800" y="3708487"/>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23" name="TextBox 22"/>
          <p:cNvSpPr txBox="1"/>
          <p:nvPr/>
        </p:nvSpPr>
        <p:spPr>
          <a:xfrm>
            <a:off x="4952999" y="5421867"/>
            <a:ext cx="2329851" cy="415498"/>
          </a:xfrm>
          <a:prstGeom prst="rect">
            <a:avLst/>
          </a:prstGeom>
          <a:noFill/>
        </p:spPr>
        <p:txBody>
          <a:bodyPr wrap="square" rtlCol="0">
            <a:spAutoFit/>
          </a:bodyPr>
          <a:lstStyle/>
          <a:p>
            <a:r>
              <a:rPr lang="en-US" sz="1050" dirty="0" smtClean="0">
                <a:solidFill>
                  <a:srgbClr val="0070C0"/>
                </a:solidFill>
              </a:rPr>
              <a:t>profaned God’s name by being in exile</a:t>
            </a:r>
          </a:p>
          <a:p>
            <a:r>
              <a:rPr lang="en-US" sz="1050" dirty="0" smtClean="0">
                <a:solidFill>
                  <a:srgbClr val="0070C0"/>
                </a:solidFill>
              </a:rPr>
              <a:t>God will defend his reputation</a:t>
            </a:r>
          </a:p>
        </p:txBody>
      </p:sp>
      <p:sp>
        <p:nvSpPr>
          <p:cNvPr id="24" name="Rounded Rectangle 23"/>
          <p:cNvSpPr/>
          <p:nvPr/>
        </p:nvSpPr>
        <p:spPr>
          <a:xfrm>
            <a:off x="6448245" y="4246971"/>
            <a:ext cx="1669212"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ounded Rectangle 24"/>
          <p:cNvSpPr/>
          <p:nvPr/>
        </p:nvSpPr>
        <p:spPr>
          <a:xfrm>
            <a:off x="6814868" y="6172200"/>
            <a:ext cx="1880557"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Freeform 25"/>
          <p:cNvSpPr/>
          <p:nvPr/>
        </p:nvSpPr>
        <p:spPr>
          <a:xfrm>
            <a:off x="8126083" y="4168606"/>
            <a:ext cx="905774" cy="2223568"/>
          </a:xfrm>
          <a:custGeom>
            <a:avLst/>
            <a:gdLst>
              <a:gd name="connsiteX0" fmla="*/ 0 w 942482"/>
              <a:gd name="connsiteY0" fmla="*/ 66964 h 2223568"/>
              <a:gd name="connsiteX1" fmla="*/ 336430 w 942482"/>
              <a:gd name="connsiteY1" fmla="*/ 6579 h 2223568"/>
              <a:gd name="connsiteX2" fmla="*/ 741872 w 942482"/>
              <a:gd name="connsiteY2" fmla="*/ 15205 h 2223568"/>
              <a:gd name="connsiteX3" fmla="*/ 854015 w 942482"/>
              <a:gd name="connsiteY3" fmla="*/ 127349 h 2223568"/>
              <a:gd name="connsiteX4" fmla="*/ 879894 w 942482"/>
              <a:gd name="connsiteY4" fmla="*/ 282624 h 2223568"/>
              <a:gd name="connsiteX5" fmla="*/ 905774 w 942482"/>
              <a:gd name="connsiteY5" fmla="*/ 498285 h 2223568"/>
              <a:gd name="connsiteX6" fmla="*/ 923026 w 942482"/>
              <a:gd name="connsiteY6" fmla="*/ 739824 h 2223568"/>
              <a:gd name="connsiteX7" fmla="*/ 940279 w 942482"/>
              <a:gd name="connsiteY7" fmla="*/ 1317794 h 2223568"/>
              <a:gd name="connsiteX8" fmla="*/ 931653 w 942482"/>
              <a:gd name="connsiteY8" fmla="*/ 1938896 h 2223568"/>
              <a:gd name="connsiteX9" fmla="*/ 845389 w 942482"/>
              <a:gd name="connsiteY9" fmla="*/ 2137303 h 2223568"/>
              <a:gd name="connsiteX10" fmla="*/ 612475 w 942482"/>
              <a:gd name="connsiteY10" fmla="*/ 2223568 h 22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2482" h="2223568">
                <a:moveTo>
                  <a:pt x="0" y="66964"/>
                </a:moveTo>
                <a:cubicBezTo>
                  <a:pt x="106392" y="41084"/>
                  <a:pt x="212785" y="15205"/>
                  <a:pt x="336430" y="6579"/>
                </a:cubicBezTo>
                <a:cubicBezTo>
                  <a:pt x="460075" y="-2047"/>
                  <a:pt x="655608" y="-4923"/>
                  <a:pt x="741872" y="15205"/>
                </a:cubicBezTo>
                <a:cubicBezTo>
                  <a:pt x="828136" y="35333"/>
                  <a:pt x="831011" y="82779"/>
                  <a:pt x="854015" y="127349"/>
                </a:cubicBezTo>
                <a:cubicBezTo>
                  <a:pt x="877019" y="171919"/>
                  <a:pt x="871268" y="220801"/>
                  <a:pt x="879894" y="282624"/>
                </a:cubicBezTo>
                <a:cubicBezTo>
                  <a:pt x="888520" y="344447"/>
                  <a:pt x="898585" y="422085"/>
                  <a:pt x="905774" y="498285"/>
                </a:cubicBezTo>
                <a:cubicBezTo>
                  <a:pt x="912963" y="574485"/>
                  <a:pt x="917275" y="603239"/>
                  <a:pt x="923026" y="739824"/>
                </a:cubicBezTo>
                <a:cubicBezTo>
                  <a:pt x="928777" y="876409"/>
                  <a:pt x="938841" y="1117949"/>
                  <a:pt x="940279" y="1317794"/>
                </a:cubicBezTo>
                <a:cubicBezTo>
                  <a:pt x="941717" y="1517639"/>
                  <a:pt x="947468" y="1802311"/>
                  <a:pt x="931653" y="1938896"/>
                </a:cubicBezTo>
                <a:cubicBezTo>
                  <a:pt x="915838" y="2075481"/>
                  <a:pt x="898585" y="2089858"/>
                  <a:pt x="845389" y="2137303"/>
                </a:cubicBezTo>
                <a:cubicBezTo>
                  <a:pt x="792193" y="2184748"/>
                  <a:pt x="702334" y="2204158"/>
                  <a:pt x="612475" y="2223568"/>
                </a:cubicBez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Freeform 26"/>
          <p:cNvSpPr/>
          <p:nvPr/>
        </p:nvSpPr>
        <p:spPr>
          <a:xfrm>
            <a:off x="8867955" y="4684143"/>
            <a:ext cx="130389" cy="1354348"/>
          </a:xfrm>
          <a:custGeom>
            <a:avLst/>
            <a:gdLst>
              <a:gd name="connsiteX0" fmla="*/ 51758 w 130389"/>
              <a:gd name="connsiteY0" fmla="*/ 0 h 1354348"/>
              <a:gd name="connsiteX1" fmla="*/ 103517 w 130389"/>
              <a:gd name="connsiteY1" fmla="*/ 103517 h 1354348"/>
              <a:gd name="connsiteX2" fmla="*/ 120770 w 130389"/>
              <a:gd name="connsiteY2" fmla="*/ 586597 h 1354348"/>
              <a:gd name="connsiteX3" fmla="*/ 120770 w 130389"/>
              <a:gd name="connsiteY3" fmla="*/ 1199072 h 1354348"/>
              <a:gd name="connsiteX4" fmla="*/ 0 w 130389"/>
              <a:gd name="connsiteY4" fmla="*/ 1354348 h 1354348"/>
              <a:gd name="connsiteX5" fmla="*/ 0 w 130389"/>
              <a:gd name="connsiteY5" fmla="*/ 1354348 h 1354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389" h="1354348">
                <a:moveTo>
                  <a:pt x="51758" y="0"/>
                </a:moveTo>
                <a:cubicBezTo>
                  <a:pt x="71886" y="2875"/>
                  <a:pt x="92015" y="5751"/>
                  <a:pt x="103517" y="103517"/>
                </a:cubicBezTo>
                <a:cubicBezTo>
                  <a:pt x="115019" y="201283"/>
                  <a:pt x="117895" y="404005"/>
                  <a:pt x="120770" y="586597"/>
                </a:cubicBezTo>
                <a:cubicBezTo>
                  <a:pt x="123646" y="769190"/>
                  <a:pt x="140898" y="1071114"/>
                  <a:pt x="120770" y="1199072"/>
                </a:cubicBezTo>
                <a:cubicBezTo>
                  <a:pt x="100642" y="1327030"/>
                  <a:pt x="0" y="1354348"/>
                  <a:pt x="0" y="1354348"/>
                </a:cubicBezTo>
                <a:lnTo>
                  <a:pt x="0" y="1354348"/>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Freeform 27"/>
          <p:cNvSpPr/>
          <p:nvPr/>
        </p:nvSpPr>
        <p:spPr>
          <a:xfrm>
            <a:off x="7944928" y="4744528"/>
            <a:ext cx="857215" cy="879895"/>
          </a:xfrm>
          <a:custGeom>
            <a:avLst/>
            <a:gdLst>
              <a:gd name="connsiteX0" fmla="*/ 34506 w 857215"/>
              <a:gd name="connsiteY0" fmla="*/ 0 h 879895"/>
              <a:gd name="connsiteX1" fmla="*/ 207034 w 857215"/>
              <a:gd name="connsiteY1" fmla="*/ 69012 h 879895"/>
              <a:gd name="connsiteX2" fmla="*/ 491706 w 857215"/>
              <a:gd name="connsiteY2" fmla="*/ 69012 h 879895"/>
              <a:gd name="connsiteX3" fmla="*/ 715993 w 857215"/>
              <a:gd name="connsiteY3" fmla="*/ 60385 h 879895"/>
              <a:gd name="connsiteX4" fmla="*/ 828136 w 857215"/>
              <a:gd name="connsiteY4" fmla="*/ 163902 h 879895"/>
              <a:gd name="connsiteX5" fmla="*/ 845389 w 857215"/>
              <a:gd name="connsiteY5" fmla="*/ 690114 h 879895"/>
              <a:gd name="connsiteX6" fmla="*/ 672861 w 857215"/>
              <a:gd name="connsiteY6" fmla="*/ 828136 h 879895"/>
              <a:gd name="connsiteX7" fmla="*/ 181155 w 857215"/>
              <a:gd name="connsiteY7" fmla="*/ 845389 h 879895"/>
              <a:gd name="connsiteX8" fmla="*/ 69012 w 857215"/>
              <a:gd name="connsiteY8" fmla="*/ 845389 h 879895"/>
              <a:gd name="connsiteX9" fmla="*/ 0 w 857215"/>
              <a:gd name="connsiteY9" fmla="*/ 879895 h 87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7215" h="879895">
                <a:moveTo>
                  <a:pt x="34506" y="0"/>
                </a:moveTo>
                <a:cubicBezTo>
                  <a:pt x="82670" y="28755"/>
                  <a:pt x="130834" y="57510"/>
                  <a:pt x="207034" y="69012"/>
                </a:cubicBezTo>
                <a:cubicBezTo>
                  <a:pt x="283234" y="80514"/>
                  <a:pt x="406880" y="70450"/>
                  <a:pt x="491706" y="69012"/>
                </a:cubicBezTo>
                <a:cubicBezTo>
                  <a:pt x="576532" y="67574"/>
                  <a:pt x="659921" y="44570"/>
                  <a:pt x="715993" y="60385"/>
                </a:cubicBezTo>
                <a:cubicBezTo>
                  <a:pt x="772065" y="76200"/>
                  <a:pt x="806570" y="58947"/>
                  <a:pt x="828136" y="163902"/>
                </a:cubicBezTo>
                <a:cubicBezTo>
                  <a:pt x="849702" y="268857"/>
                  <a:pt x="871268" y="579408"/>
                  <a:pt x="845389" y="690114"/>
                </a:cubicBezTo>
                <a:cubicBezTo>
                  <a:pt x="819510" y="800820"/>
                  <a:pt x="783567" y="802257"/>
                  <a:pt x="672861" y="828136"/>
                </a:cubicBezTo>
                <a:cubicBezTo>
                  <a:pt x="562155" y="854015"/>
                  <a:pt x="281796" y="842514"/>
                  <a:pt x="181155" y="845389"/>
                </a:cubicBezTo>
                <a:cubicBezTo>
                  <a:pt x="80514" y="848264"/>
                  <a:pt x="99205" y="839638"/>
                  <a:pt x="69012" y="845389"/>
                </a:cubicBezTo>
                <a:cubicBezTo>
                  <a:pt x="38819" y="851140"/>
                  <a:pt x="19409" y="865517"/>
                  <a:pt x="0" y="87989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TextBox 28"/>
          <p:cNvSpPr txBox="1"/>
          <p:nvPr/>
        </p:nvSpPr>
        <p:spPr>
          <a:xfrm rot="16200000">
            <a:off x="8484196" y="5083989"/>
            <a:ext cx="1183588" cy="230832"/>
          </a:xfrm>
          <a:prstGeom prst="rect">
            <a:avLst/>
          </a:prstGeom>
          <a:noFill/>
        </p:spPr>
        <p:txBody>
          <a:bodyPr wrap="square" rtlCol="0">
            <a:spAutoFit/>
          </a:bodyPr>
          <a:lstStyle/>
          <a:p>
            <a:pPr algn="ctr"/>
            <a:r>
              <a:rPr lang="en-US" sz="900" dirty="0" err="1" smtClean="0">
                <a:solidFill>
                  <a:srgbClr val="FF00FF"/>
                </a:solidFill>
              </a:rPr>
              <a:t>inclusio</a:t>
            </a:r>
            <a:r>
              <a:rPr lang="en-US" sz="900" dirty="0" smtClean="0">
                <a:solidFill>
                  <a:srgbClr val="FF00FF"/>
                </a:solidFill>
              </a:rPr>
              <a:t>  /  chiasmus</a:t>
            </a:r>
          </a:p>
        </p:txBody>
      </p:sp>
      <p:sp>
        <p:nvSpPr>
          <p:cNvPr id="30" name="TextBox 29"/>
          <p:cNvSpPr txBox="1"/>
          <p:nvPr/>
        </p:nvSpPr>
        <p:spPr>
          <a:xfrm>
            <a:off x="4800600" y="4245173"/>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1" name="TextBox 30"/>
          <p:cNvSpPr txBox="1"/>
          <p:nvPr/>
        </p:nvSpPr>
        <p:spPr>
          <a:xfrm>
            <a:off x="832919" y="2043968"/>
            <a:ext cx="1371600" cy="276999"/>
          </a:xfrm>
          <a:prstGeom prst="rect">
            <a:avLst/>
          </a:prstGeom>
          <a:noFill/>
        </p:spPr>
        <p:txBody>
          <a:bodyPr wrap="square" rtlCol="0">
            <a:spAutoFit/>
          </a:bodyPr>
          <a:lstStyle/>
          <a:p>
            <a:r>
              <a:rPr lang="en-US" sz="1200" b="1" dirty="0" smtClean="0">
                <a:solidFill>
                  <a:srgbClr val="0070C0"/>
                </a:solidFill>
              </a:rPr>
              <a:t>When is this?</a:t>
            </a:r>
          </a:p>
        </p:txBody>
      </p:sp>
    </p:spTree>
    <p:extLst>
      <p:ext uri="{BB962C8B-B14F-4D97-AF65-F5344CB8AC3E}">
        <p14:creationId xmlns:p14="http://schemas.microsoft.com/office/powerpoint/2010/main" val="2460363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7" name="TextBox 6"/>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8" name="TextBox 7"/>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1" name="TextBox 10"/>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2" name="TextBox 11"/>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3" name="TextBox 12"/>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5" name="TextBox 14"/>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4" name="TextBox 13"/>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17" name="Rounded Rectangle 16"/>
          <p:cNvSpPr/>
          <p:nvPr/>
        </p:nvSpPr>
        <p:spPr>
          <a:xfrm>
            <a:off x="5943600" y="1228725"/>
            <a:ext cx="1600200"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ounded Rectangle 17"/>
          <p:cNvSpPr/>
          <p:nvPr/>
        </p:nvSpPr>
        <p:spPr>
          <a:xfrm>
            <a:off x="7134044" y="3701623"/>
            <a:ext cx="1552755"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Freeform 18"/>
          <p:cNvSpPr/>
          <p:nvPr/>
        </p:nvSpPr>
        <p:spPr>
          <a:xfrm>
            <a:off x="7575550" y="1485900"/>
            <a:ext cx="1262759" cy="2318349"/>
          </a:xfrm>
          <a:custGeom>
            <a:avLst/>
            <a:gdLst>
              <a:gd name="connsiteX0" fmla="*/ 0 w 1238437"/>
              <a:gd name="connsiteY0" fmla="*/ 0 h 2303253"/>
              <a:gd name="connsiteX1" fmla="*/ 750498 w 1238437"/>
              <a:gd name="connsiteY1" fmla="*/ 25879 h 2303253"/>
              <a:gd name="connsiteX2" fmla="*/ 1112807 w 1238437"/>
              <a:gd name="connsiteY2" fmla="*/ 138023 h 2303253"/>
              <a:gd name="connsiteX3" fmla="*/ 1224951 w 1238437"/>
              <a:gd name="connsiteY3" fmla="*/ 664234 h 2303253"/>
              <a:gd name="connsiteX4" fmla="*/ 1233577 w 1238437"/>
              <a:gd name="connsiteY4" fmla="*/ 1863306 h 2303253"/>
              <a:gd name="connsiteX5" fmla="*/ 1199071 w 1238437"/>
              <a:gd name="connsiteY5" fmla="*/ 2225615 h 2303253"/>
              <a:gd name="connsiteX6" fmla="*/ 1121434 w 1238437"/>
              <a:gd name="connsiteY6"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437" h="2303253">
                <a:moveTo>
                  <a:pt x="0" y="0"/>
                </a:moveTo>
                <a:cubicBezTo>
                  <a:pt x="282515" y="1437"/>
                  <a:pt x="565030" y="2875"/>
                  <a:pt x="750498" y="25879"/>
                </a:cubicBezTo>
                <a:cubicBezTo>
                  <a:pt x="935966" y="48883"/>
                  <a:pt x="1033732" y="31631"/>
                  <a:pt x="1112807" y="138023"/>
                </a:cubicBezTo>
                <a:cubicBezTo>
                  <a:pt x="1191882" y="244415"/>
                  <a:pt x="1204823" y="376687"/>
                  <a:pt x="1224951" y="664234"/>
                </a:cubicBezTo>
                <a:cubicBezTo>
                  <a:pt x="1245079" y="951781"/>
                  <a:pt x="1237890" y="1603076"/>
                  <a:pt x="1233577" y="1863306"/>
                </a:cubicBezTo>
                <a:cubicBezTo>
                  <a:pt x="1229264" y="2123536"/>
                  <a:pt x="1217762" y="2152290"/>
                  <a:pt x="1199071" y="2225615"/>
                </a:cubicBezTo>
                <a:cubicBezTo>
                  <a:pt x="1180380" y="2298940"/>
                  <a:pt x="1150907" y="2301096"/>
                  <a:pt x="1121434" y="2303253"/>
                </a:cubicBezTo>
              </a:path>
            </a:pathLst>
          </a:custGeom>
          <a:noFill/>
          <a:ln w="12700">
            <a:solidFill>
              <a:schemeClr val="accent6">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p:cNvSpPr txBox="1"/>
          <p:nvPr/>
        </p:nvSpPr>
        <p:spPr>
          <a:xfrm rot="16200000">
            <a:off x="8583267" y="2500700"/>
            <a:ext cx="762000" cy="230832"/>
          </a:xfrm>
          <a:prstGeom prst="rect">
            <a:avLst/>
          </a:prstGeom>
          <a:noFill/>
        </p:spPr>
        <p:txBody>
          <a:bodyPr wrap="square" rtlCol="0">
            <a:spAutoFit/>
          </a:bodyPr>
          <a:lstStyle/>
          <a:p>
            <a:pPr algn="ctr"/>
            <a:r>
              <a:rPr lang="en-US" sz="900" dirty="0" err="1" smtClean="0">
                <a:solidFill>
                  <a:schemeClr val="accent6">
                    <a:lumMod val="50000"/>
                  </a:schemeClr>
                </a:solidFill>
              </a:rPr>
              <a:t>inclusio</a:t>
            </a:r>
            <a:endParaRPr lang="en-US" sz="900" dirty="0" smtClean="0">
              <a:solidFill>
                <a:schemeClr val="accent6">
                  <a:lumMod val="50000"/>
                </a:schemeClr>
              </a:solidFill>
            </a:endParaRPr>
          </a:p>
        </p:txBody>
      </p:sp>
      <p:sp>
        <p:nvSpPr>
          <p:cNvPr id="21" name="TextBox 20"/>
          <p:cNvSpPr txBox="1"/>
          <p:nvPr/>
        </p:nvSpPr>
        <p:spPr>
          <a:xfrm>
            <a:off x="5257800" y="3708487"/>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23" name="TextBox 22"/>
          <p:cNvSpPr txBox="1"/>
          <p:nvPr/>
        </p:nvSpPr>
        <p:spPr>
          <a:xfrm>
            <a:off x="4952999" y="5421867"/>
            <a:ext cx="2329851" cy="415498"/>
          </a:xfrm>
          <a:prstGeom prst="rect">
            <a:avLst/>
          </a:prstGeom>
          <a:noFill/>
        </p:spPr>
        <p:txBody>
          <a:bodyPr wrap="square" rtlCol="0">
            <a:spAutoFit/>
          </a:bodyPr>
          <a:lstStyle/>
          <a:p>
            <a:r>
              <a:rPr lang="en-US" sz="1050" dirty="0" smtClean="0">
                <a:solidFill>
                  <a:srgbClr val="0070C0"/>
                </a:solidFill>
              </a:rPr>
              <a:t>profaned God’s name by being in exile</a:t>
            </a:r>
          </a:p>
          <a:p>
            <a:r>
              <a:rPr lang="en-US" sz="1050" dirty="0" smtClean="0">
                <a:solidFill>
                  <a:srgbClr val="0070C0"/>
                </a:solidFill>
              </a:rPr>
              <a:t>God will defend his reputation</a:t>
            </a:r>
          </a:p>
        </p:txBody>
      </p:sp>
      <p:sp>
        <p:nvSpPr>
          <p:cNvPr id="24" name="Rounded Rectangle 23"/>
          <p:cNvSpPr/>
          <p:nvPr/>
        </p:nvSpPr>
        <p:spPr>
          <a:xfrm>
            <a:off x="6448245" y="4246971"/>
            <a:ext cx="1669212"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ounded Rectangle 24"/>
          <p:cNvSpPr/>
          <p:nvPr/>
        </p:nvSpPr>
        <p:spPr>
          <a:xfrm>
            <a:off x="6814868" y="6172200"/>
            <a:ext cx="1880557"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Freeform 25"/>
          <p:cNvSpPr/>
          <p:nvPr/>
        </p:nvSpPr>
        <p:spPr>
          <a:xfrm>
            <a:off x="8126083" y="4168606"/>
            <a:ext cx="905774" cy="2223568"/>
          </a:xfrm>
          <a:custGeom>
            <a:avLst/>
            <a:gdLst>
              <a:gd name="connsiteX0" fmla="*/ 0 w 942482"/>
              <a:gd name="connsiteY0" fmla="*/ 66964 h 2223568"/>
              <a:gd name="connsiteX1" fmla="*/ 336430 w 942482"/>
              <a:gd name="connsiteY1" fmla="*/ 6579 h 2223568"/>
              <a:gd name="connsiteX2" fmla="*/ 741872 w 942482"/>
              <a:gd name="connsiteY2" fmla="*/ 15205 h 2223568"/>
              <a:gd name="connsiteX3" fmla="*/ 854015 w 942482"/>
              <a:gd name="connsiteY3" fmla="*/ 127349 h 2223568"/>
              <a:gd name="connsiteX4" fmla="*/ 879894 w 942482"/>
              <a:gd name="connsiteY4" fmla="*/ 282624 h 2223568"/>
              <a:gd name="connsiteX5" fmla="*/ 905774 w 942482"/>
              <a:gd name="connsiteY5" fmla="*/ 498285 h 2223568"/>
              <a:gd name="connsiteX6" fmla="*/ 923026 w 942482"/>
              <a:gd name="connsiteY6" fmla="*/ 739824 h 2223568"/>
              <a:gd name="connsiteX7" fmla="*/ 940279 w 942482"/>
              <a:gd name="connsiteY7" fmla="*/ 1317794 h 2223568"/>
              <a:gd name="connsiteX8" fmla="*/ 931653 w 942482"/>
              <a:gd name="connsiteY8" fmla="*/ 1938896 h 2223568"/>
              <a:gd name="connsiteX9" fmla="*/ 845389 w 942482"/>
              <a:gd name="connsiteY9" fmla="*/ 2137303 h 2223568"/>
              <a:gd name="connsiteX10" fmla="*/ 612475 w 942482"/>
              <a:gd name="connsiteY10" fmla="*/ 2223568 h 22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2482" h="2223568">
                <a:moveTo>
                  <a:pt x="0" y="66964"/>
                </a:moveTo>
                <a:cubicBezTo>
                  <a:pt x="106392" y="41084"/>
                  <a:pt x="212785" y="15205"/>
                  <a:pt x="336430" y="6579"/>
                </a:cubicBezTo>
                <a:cubicBezTo>
                  <a:pt x="460075" y="-2047"/>
                  <a:pt x="655608" y="-4923"/>
                  <a:pt x="741872" y="15205"/>
                </a:cubicBezTo>
                <a:cubicBezTo>
                  <a:pt x="828136" y="35333"/>
                  <a:pt x="831011" y="82779"/>
                  <a:pt x="854015" y="127349"/>
                </a:cubicBezTo>
                <a:cubicBezTo>
                  <a:pt x="877019" y="171919"/>
                  <a:pt x="871268" y="220801"/>
                  <a:pt x="879894" y="282624"/>
                </a:cubicBezTo>
                <a:cubicBezTo>
                  <a:pt x="888520" y="344447"/>
                  <a:pt x="898585" y="422085"/>
                  <a:pt x="905774" y="498285"/>
                </a:cubicBezTo>
                <a:cubicBezTo>
                  <a:pt x="912963" y="574485"/>
                  <a:pt x="917275" y="603239"/>
                  <a:pt x="923026" y="739824"/>
                </a:cubicBezTo>
                <a:cubicBezTo>
                  <a:pt x="928777" y="876409"/>
                  <a:pt x="938841" y="1117949"/>
                  <a:pt x="940279" y="1317794"/>
                </a:cubicBezTo>
                <a:cubicBezTo>
                  <a:pt x="941717" y="1517639"/>
                  <a:pt x="947468" y="1802311"/>
                  <a:pt x="931653" y="1938896"/>
                </a:cubicBezTo>
                <a:cubicBezTo>
                  <a:pt x="915838" y="2075481"/>
                  <a:pt x="898585" y="2089858"/>
                  <a:pt x="845389" y="2137303"/>
                </a:cubicBezTo>
                <a:cubicBezTo>
                  <a:pt x="792193" y="2184748"/>
                  <a:pt x="702334" y="2204158"/>
                  <a:pt x="612475" y="2223568"/>
                </a:cubicBez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Freeform 26"/>
          <p:cNvSpPr/>
          <p:nvPr/>
        </p:nvSpPr>
        <p:spPr>
          <a:xfrm>
            <a:off x="8867955" y="4684143"/>
            <a:ext cx="130389" cy="1354348"/>
          </a:xfrm>
          <a:custGeom>
            <a:avLst/>
            <a:gdLst>
              <a:gd name="connsiteX0" fmla="*/ 51758 w 130389"/>
              <a:gd name="connsiteY0" fmla="*/ 0 h 1354348"/>
              <a:gd name="connsiteX1" fmla="*/ 103517 w 130389"/>
              <a:gd name="connsiteY1" fmla="*/ 103517 h 1354348"/>
              <a:gd name="connsiteX2" fmla="*/ 120770 w 130389"/>
              <a:gd name="connsiteY2" fmla="*/ 586597 h 1354348"/>
              <a:gd name="connsiteX3" fmla="*/ 120770 w 130389"/>
              <a:gd name="connsiteY3" fmla="*/ 1199072 h 1354348"/>
              <a:gd name="connsiteX4" fmla="*/ 0 w 130389"/>
              <a:gd name="connsiteY4" fmla="*/ 1354348 h 1354348"/>
              <a:gd name="connsiteX5" fmla="*/ 0 w 130389"/>
              <a:gd name="connsiteY5" fmla="*/ 1354348 h 1354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389" h="1354348">
                <a:moveTo>
                  <a:pt x="51758" y="0"/>
                </a:moveTo>
                <a:cubicBezTo>
                  <a:pt x="71886" y="2875"/>
                  <a:pt x="92015" y="5751"/>
                  <a:pt x="103517" y="103517"/>
                </a:cubicBezTo>
                <a:cubicBezTo>
                  <a:pt x="115019" y="201283"/>
                  <a:pt x="117895" y="404005"/>
                  <a:pt x="120770" y="586597"/>
                </a:cubicBezTo>
                <a:cubicBezTo>
                  <a:pt x="123646" y="769190"/>
                  <a:pt x="140898" y="1071114"/>
                  <a:pt x="120770" y="1199072"/>
                </a:cubicBezTo>
                <a:cubicBezTo>
                  <a:pt x="100642" y="1327030"/>
                  <a:pt x="0" y="1354348"/>
                  <a:pt x="0" y="1354348"/>
                </a:cubicBezTo>
                <a:lnTo>
                  <a:pt x="0" y="1354348"/>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Freeform 27"/>
          <p:cNvSpPr/>
          <p:nvPr/>
        </p:nvSpPr>
        <p:spPr>
          <a:xfrm>
            <a:off x="7944928" y="4744528"/>
            <a:ext cx="857215" cy="879895"/>
          </a:xfrm>
          <a:custGeom>
            <a:avLst/>
            <a:gdLst>
              <a:gd name="connsiteX0" fmla="*/ 34506 w 857215"/>
              <a:gd name="connsiteY0" fmla="*/ 0 h 879895"/>
              <a:gd name="connsiteX1" fmla="*/ 207034 w 857215"/>
              <a:gd name="connsiteY1" fmla="*/ 69012 h 879895"/>
              <a:gd name="connsiteX2" fmla="*/ 491706 w 857215"/>
              <a:gd name="connsiteY2" fmla="*/ 69012 h 879895"/>
              <a:gd name="connsiteX3" fmla="*/ 715993 w 857215"/>
              <a:gd name="connsiteY3" fmla="*/ 60385 h 879895"/>
              <a:gd name="connsiteX4" fmla="*/ 828136 w 857215"/>
              <a:gd name="connsiteY4" fmla="*/ 163902 h 879895"/>
              <a:gd name="connsiteX5" fmla="*/ 845389 w 857215"/>
              <a:gd name="connsiteY5" fmla="*/ 690114 h 879895"/>
              <a:gd name="connsiteX6" fmla="*/ 672861 w 857215"/>
              <a:gd name="connsiteY6" fmla="*/ 828136 h 879895"/>
              <a:gd name="connsiteX7" fmla="*/ 181155 w 857215"/>
              <a:gd name="connsiteY7" fmla="*/ 845389 h 879895"/>
              <a:gd name="connsiteX8" fmla="*/ 69012 w 857215"/>
              <a:gd name="connsiteY8" fmla="*/ 845389 h 879895"/>
              <a:gd name="connsiteX9" fmla="*/ 0 w 857215"/>
              <a:gd name="connsiteY9" fmla="*/ 879895 h 87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7215" h="879895">
                <a:moveTo>
                  <a:pt x="34506" y="0"/>
                </a:moveTo>
                <a:cubicBezTo>
                  <a:pt x="82670" y="28755"/>
                  <a:pt x="130834" y="57510"/>
                  <a:pt x="207034" y="69012"/>
                </a:cubicBezTo>
                <a:cubicBezTo>
                  <a:pt x="283234" y="80514"/>
                  <a:pt x="406880" y="70450"/>
                  <a:pt x="491706" y="69012"/>
                </a:cubicBezTo>
                <a:cubicBezTo>
                  <a:pt x="576532" y="67574"/>
                  <a:pt x="659921" y="44570"/>
                  <a:pt x="715993" y="60385"/>
                </a:cubicBezTo>
                <a:cubicBezTo>
                  <a:pt x="772065" y="76200"/>
                  <a:pt x="806570" y="58947"/>
                  <a:pt x="828136" y="163902"/>
                </a:cubicBezTo>
                <a:cubicBezTo>
                  <a:pt x="849702" y="268857"/>
                  <a:pt x="871268" y="579408"/>
                  <a:pt x="845389" y="690114"/>
                </a:cubicBezTo>
                <a:cubicBezTo>
                  <a:pt x="819510" y="800820"/>
                  <a:pt x="783567" y="802257"/>
                  <a:pt x="672861" y="828136"/>
                </a:cubicBezTo>
                <a:cubicBezTo>
                  <a:pt x="562155" y="854015"/>
                  <a:pt x="281796" y="842514"/>
                  <a:pt x="181155" y="845389"/>
                </a:cubicBezTo>
                <a:cubicBezTo>
                  <a:pt x="80514" y="848264"/>
                  <a:pt x="99205" y="839638"/>
                  <a:pt x="69012" y="845389"/>
                </a:cubicBezTo>
                <a:cubicBezTo>
                  <a:pt x="38819" y="851140"/>
                  <a:pt x="19409" y="865517"/>
                  <a:pt x="0" y="87989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TextBox 28"/>
          <p:cNvSpPr txBox="1"/>
          <p:nvPr/>
        </p:nvSpPr>
        <p:spPr>
          <a:xfrm rot="16200000">
            <a:off x="8484196" y="5083989"/>
            <a:ext cx="1183588" cy="230832"/>
          </a:xfrm>
          <a:prstGeom prst="rect">
            <a:avLst/>
          </a:prstGeom>
          <a:noFill/>
        </p:spPr>
        <p:txBody>
          <a:bodyPr wrap="square" rtlCol="0">
            <a:spAutoFit/>
          </a:bodyPr>
          <a:lstStyle/>
          <a:p>
            <a:pPr algn="ctr"/>
            <a:r>
              <a:rPr lang="en-US" sz="900" dirty="0" err="1" smtClean="0">
                <a:solidFill>
                  <a:srgbClr val="FF00FF"/>
                </a:solidFill>
              </a:rPr>
              <a:t>inclusio</a:t>
            </a:r>
            <a:r>
              <a:rPr lang="en-US" sz="900" dirty="0" smtClean="0">
                <a:solidFill>
                  <a:srgbClr val="FF00FF"/>
                </a:solidFill>
              </a:rPr>
              <a:t>  /  chiasmus</a:t>
            </a:r>
          </a:p>
        </p:txBody>
      </p:sp>
      <p:sp>
        <p:nvSpPr>
          <p:cNvPr id="30" name="TextBox 29"/>
          <p:cNvSpPr txBox="1"/>
          <p:nvPr/>
        </p:nvSpPr>
        <p:spPr>
          <a:xfrm>
            <a:off x="4800600" y="4245173"/>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2" name="TextBox 31"/>
          <p:cNvSpPr txBox="1"/>
          <p:nvPr/>
        </p:nvSpPr>
        <p:spPr>
          <a:xfrm>
            <a:off x="832919" y="2043968"/>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Tree>
    <p:extLst>
      <p:ext uri="{BB962C8B-B14F-4D97-AF65-F5344CB8AC3E}">
        <p14:creationId xmlns:p14="http://schemas.microsoft.com/office/powerpoint/2010/main" val="4018388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9600" y="304800"/>
            <a:ext cx="4572000" cy="861774"/>
          </a:xfrm>
          <a:prstGeom prst="rect">
            <a:avLst/>
          </a:prstGeom>
        </p:spPr>
        <p:txBody>
          <a:bodyPr>
            <a:spAutoFit/>
          </a:bodyPr>
          <a:lstStyle/>
          <a:p>
            <a:pPr algn="r" rtl="1"/>
            <a:r>
              <a:rPr lang="en-CA" sz="1400" dirty="0">
                <a:latin typeface="SBL Hebrew" panose="02000000000000000000" pitchFamily="2" charset="-79"/>
                <a:cs typeface="SBL Hebrew" panose="02000000000000000000" pitchFamily="2" charset="-79"/>
              </a:rPr>
              <a:t>Ezekiel 36:12</a:t>
            </a:r>
          </a:p>
          <a:p>
            <a:pPr algn="r" rtl="1"/>
            <a:r>
              <a:rPr lang="he-IL" dirty="0">
                <a:latin typeface="SBL Hebrew" panose="02000000000000000000" pitchFamily="2" charset="-79"/>
                <a:cs typeface="SBL Hebrew" panose="02000000000000000000" pitchFamily="2" charset="-79"/>
              </a:rPr>
              <a:t>וְהוֹלַכְתִּי֩ עֲלֵיכֶ֙ם אָדָ֜ם אֶת־עַמִּ֤י יִשְׂרָאֵל֙ וִֽירֵשׁ֔וּךָ </a:t>
            </a:r>
            <a:endParaRPr lang="he-IL" dirty="0" smtClean="0">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וְהָיִ֥יתָ </a:t>
            </a:r>
            <a:r>
              <a:rPr lang="he-IL" dirty="0">
                <a:latin typeface="SBL Hebrew" panose="02000000000000000000" pitchFamily="2" charset="-79"/>
                <a:cs typeface="SBL Hebrew" panose="02000000000000000000" pitchFamily="2" charset="-79"/>
              </a:rPr>
              <a:t>לָהֶ֖ם לְנַחֲלָ֑ה </a:t>
            </a:r>
            <a:r>
              <a:rPr lang="he-IL" dirty="0">
                <a:solidFill>
                  <a:srgbClr val="C00000"/>
                </a:solidFill>
                <a:latin typeface="SBL Hebrew" panose="02000000000000000000" pitchFamily="2" charset="-79"/>
                <a:cs typeface="SBL Hebrew" panose="02000000000000000000" pitchFamily="2" charset="-79"/>
              </a:rPr>
              <a:t>וְלֹא־תוֹסִ֥ף ע֖וֹד לְשַׁכְּלָֽם</a:t>
            </a:r>
            <a:r>
              <a:rPr lang="he-IL" dirty="0">
                <a:latin typeface="SBL Hebrew" panose="02000000000000000000" pitchFamily="2" charset="-79"/>
                <a:cs typeface="SBL Hebrew" panose="02000000000000000000" pitchFamily="2" charset="-79"/>
              </a:rPr>
              <a:t>׃ ס</a:t>
            </a:r>
            <a:endParaRPr lang="en-CA" dirty="0">
              <a:latin typeface="SBL Hebrew" panose="02000000000000000000" pitchFamily="2" charset="-79"/>
              <a:cs typeface="SBL Hebrew" panose="02000000000000000000" pitchFamily="2" charset="-79"/>
            </a:endParaRPr>
          </a:p>
        </p:txBody>
      </p:sp>
      <p:sp>
        <p:nvSpPr>
          <p:cNvPr id="3" name="Rectangle 2"/>
          <p:cNvSpPr/>
          <p:nvPr/>
        </p:nvSpPr>
        <p:spPr>
          <a:xfrm>
            <a:off x="4419600" y="1632228"/>
            <a:ext cx="4572000" cy="1692771"/>
          </a:xfrm>
          <a:prstGeom prst="rect">
            <a:avLst/>
          </a:prstGeom>
        </p:spPr>
        <p:txBody>
          <a:bodyPr>
            <a:spAutoFit/>
          </a:bodyPr>
          <a:lstStyle/>
          <a:p>
            <a:pPr algn="r" rtl="1"/>
            <a:r>
              <a:rPr lang="en-CA" sz="1400" dirty="0">
                <a:latin typeface="SBL Hebrew" panose="02000000000000000000" pitchFamily="2" charset="-79"/>
                <a:cs typeface="SBL Hebrew" panose="02000000000000000000" pitchFamily="2" charset="-79"/>
              </a:rPr>
              <a:t>Ezekiel 36:13-14</a:t>
            </a:r>
          </a:p>
          <a:p>
            <a:pPr algn="r" rtl="1"/>
            <a:r>
              <a:rPr lang="he-IL" dirty="0">
                <a:latin typeface="SBL Hebrew" panose="02000000000000000000" pitchFamily="2" charset="-79"/>
                <a:cs typeface="SBL Hebrew" panose="02000000000000000000" pitchFamily="2" charset="-79"/>
              </a:rPr>
              <a:t>כֹּ֤ה אָמַר֙ אֲדֹנָ֣י </a:t>
            </a:r>
            <a:r>
              <a:rPr lang="he-IL" dirty="0" smtClean="0">
                <a:latin typeface="SBL Hebrew" panose="02000000000000000000" pitchFamily="2" charset="-79"/>
                <a:cs typeface="SBL Hebrew" panose="02000000000000000000" pitchFamily="2" charset="-79"/>
              </a:rPr>
              <a:t>יְהוִ֔ה יַ֚עַן </a:t>
            </a:r>
            <a:r>
              <a:rPr lang="he-IL" dirty="0">
                <a:latin typeface="SBL Hebrew" panose="02000000000000000000" pitchFamily="2" charset="-79"/>
                <a:cs typeface="SBL Hebrew" panose="02000000000000000000" pitchFamily="2" charset="-79"/>
              </a:rPr>
              <a:t>אֹמְרִ֣ים לָכֶ֔ם </a:t>
            </a:r>
            <a:endParaRPr lang="he-IL" dirty="0" smtClean="0">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אֹכֶ֥לֶת </a:t>
            </a:r>
            <a:r>
              <a:rPr lang="he-IL" dirty="0">
                <a:latin typeface="SBL Hebrew" panose="02000000000000000000" pitchFamily="2" charset="-79"/>
                <a:cs typeface="SBL Hebrew" panose="02000000000000000000" pitchFamily="2" charset="-79"/>
              </a:rPr>
              <a:t>אָדָ֖ם (אָתִּי) [אָ֑תְּ] וּמְשַׁכֶּ֥לֶת (גּוֹיֵךְ) [גּוֹיַ֖יִךְ] הָיִֽית׃ </a:t>
            </a:r>
            <a:endParaRPr lang="he-IL" dirty="0" smtClean="0">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לָכֵ֗ן </a:t>
            </a:r>
            <a:r>
              <a:rPr lang="he-IL" dirty="0">
                <a:solidFill>
                  <a:srgbClr val="C00000"/>
                </a:solidFill>
                <a:latin typeface="SBL Hebrew" panose="02000000000000000000" pitchFamily="2" charset="-79"/>
                <a:cs typeface="SBL Hebrew" panose="02000000000000000000" pitchFamily="2" charset="-79"/>
              </a:rPr>
              <a:t>אָדָם֙ לֹא־תֹ֣אכְלִי 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solidFill>
                  <a:srgbClr val="C00000"/>
                </a:solidFill>
                <a:latin typeface="SBL Hebrew" panose="02000000000000000000" pitchFamily="2" charset="-79"/>
                <a:cs typeface="SBL Hebrew" panose="02000000000000000000" pitchFamily="2" charset="-79"/>
              </a:rPr>
              <a:t>(</a:t>
            </a:r>
            <a:r>
              <a:rPr lang="he-IL" dirty="0">
                <a:solidFill>
                  <a:srgbClr val="C00000"/>
                </a:solidFill>
                <a:latin typeface="SBL Hebrew" panose="02000000000000000000" pitchFamily="2" charset="-79"/>
                <a:cs typeface="SBL Hebrew" panose="02000000000000000000" pitchFamily="2" charset="-79"/>
              </a:rPr>
              <a:t>וְגוֹיֵךְ) [וְגוֹיַ֖יִךְ] </a:t>
            </a:r>
            <a:r>
              <a:rPr lang="he-IL" dirty="0" smtClean="0">
                <a:solidFill>
                  <a:srgbClr val="C00000"/>
                </a:solidFill>
                <a:latin typeface="SBL Hebrew" panose="02000000000000000000" pitchFamily="2" charset="-79"/>
                <a:cs typeface="SBL Hebrew" panose="02000000000000000000" pitchFamily="2" charset="-79"/>
              </a:rPr>
              <a:t>לֹ֣א </a:t>
            </a:r>
            <a:r>
              <a:rPr lang="he-IL" dirty="0">
                <a:solidFill>
                  <a:srgbClr val="C00000"/>
                </a:solidFill>
                <a:latin typeface="SBL Hebrew" panose="02000000000000000000" pitchFamily="2" charset="-79"/>
                <a:cs typeface="SBL Hebrew" panose="02000000000000000000" pitchFamily="2" charset="-79"/>
              </a:rPr>
              <a:t>(תְכַשְּׁלִי־)[תְשַׁכְּלִי־]ע֑וֹד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נְאֻ֖ם </a:t>
            </a:r>
            <a:r>
              <a:rPr lang="he-IL" dirty="0">
                <a:latin typeface="SBL Hebrew" panose="02000000000000000000" pitchFamily="2" charset="-79"/>
                <a:cs typeface="SBL Hebrew" panose="02000000000000000000" pitchFamily="2" charset="-79"/>
              </a:rPr>
              <a:t>אֲדֹנָ֥י יְהוִֽה׃</a:t>
            </a:r>
            <a:endParaRPr lang="en-CA" dirty="0">
              <a:latin typeface="SBL Hebrew" panose="02000000000000000000" pitchFamily="2" charset="-79"/>
              <a:cs typeface="SBL Hebrew" panose="02000000000000000000" pitchFamily="2" charset="-79"/>
            </a:endParaRPr>
          </a:p>
        </p:txBody>
      </p:sp>
      <p:sp>
        <p:nvSpPr>
          <p:cNvPr id="9" name="Rectangle 8"/>
          <p:cNvSpPr/>
          <p:nvPr/>
        </p:nvSpPr>
        <p:spPr>
          <a:xfrm>
            <a:off x="4419600" y="3842028"/>
            <a:ext cx="4572000" cy="1415772"/>
          </a:xfrm>
          <a:prstGeom prst="rect">
            <a:avLst/>
          </a:prstGeom>
        </p:spPr>
        <p:txBody>
          <a:bodyPr>
            <a:spAutoFit/>
          </a:bodyPr>
          <a:lstStyle/>
          <a:p>
            <a:pPr algn="r" rtl="1"/>
            <a:r>
              <a:rPr lang="en-CA" sz="1400" dirty="0">
                <a:latin typeface="SBL Hebrew" panose="02000000000000000000" pitchFamily="2" charset="-79"/>
                <a:cs typeface="SBL Hebrew" panose="02000000000000000000" pitchFamily="2" charset="-79"/>
              </a:rPr>
              <a:t>Ezekiel 36:15</a:t>
            </a:r>
          </a:p>
          <a:p>
            <a:pPr algn="r" rtl="1"/>
            <a:r>
              <a:rPr lang="he-IL" dirty="0">
                <a:solidFill>
                  <a:srgbClr val="C00000"/>
                </a:solidFill>
                <a:latin typeface="SBL Hebrew" panose="02000000000000000000" pitchFamily="2" charset="-79"/>
                <a:cs typeface="SBL Hebrew" panose="02000000000000000000" pitchFamily="2" charset="-79"/>
              </a:rPr>
              <a:t>וְלֹא־אַשְׁמִ֙יעַ אֵלַ֤יִךְ עוֹד֙ </a:t>
            </a:r>
            <a:r>
              <a:rPr lang="he-IL" dirty="0">
                <a:solidFill>
                  <a:schemeClr val="accent2">
                    <a:lumMod val="50000"/>
                  </a:schemeClr>
                </a:solidFill>
                <a:latin typeface="SBL Hebrew" panose="02000000000000000000" pitchFamily="2" charset="-79"/>
                <a:cs typeface="SBL Hebrew" panose="02000000000000000000" pitchFamily="2" charset="-79"/>
              </a:rPr>
              <a:t>כְּלִמַּ֣ת</a:t>
            </a:r>
            <a:r>
              <a:rPr lang="he-IL" dirty="0">
                <a:solidFill>
                  <a:srgbClr val="C00000"/>
                </a:solidFill>
                <a:latin typeface="SBL Hebrew" panose="02000000000000000000" pitchFamily="2" charset="-79"/>
                <a:cs typeface="SBL Hebrew" panose="02000000000000000000" pitchFamily="2" charset="-79"/>
              </a:rPr>
              <a:t> הַגּוֹיִ֔ם </a:t>
            </a:r>
            <a:endParaRPr lang="en-US" dirty="0" smtClean="0">
              <a:solidFill>
                <a:srgbClr val="C00000"/>
              </a:solidFill>
              <a:latin typeface="SBL Hebrew" panose="02000000000000000000" pitchFamily="2" charset="-79"/>
              <a:cs typeface="SBL Hebrew" panose="02000000000000000000" pitchFamily="2" charset="-79"/>
            </a:endParaRPr>
          </a:p>
          <a:p>
            <a:pPr algn="r" rtl="1"/>
            <a:r>
              <a:rPr lang="he-IL" dirty="0" smtClean="0">
                <a:solidFill>
                  <a:schemeClr val="accent2">
                    <a:lumMod val="50000"/>
                  </a:schemeClr>
                </a:solidFill>
                <a:latin typeface="SBL Hebrew" panose="02000000000000000000" pitchFamily="2" charset="-79"/>
                <a:cs typeface="SBL Hebrew" panose="02000000000000000000" pitchFamily="2" charset="-79"/>
              </a:rPr>
              <a:t>וְחֶרְפַּ֥ת</a:t>
            </a:r>
            <a:r>
              <a:rPr lang="he-IL" dirty="0" smtClean="0">
                <a:solidFill>
                  <a:srgbClr val="C00000"/>
                </a:solidFill>
                <a:latin typeface="SBL Hebrew" panose="02000000000000000000" pitchFamily="2" charset="-79"/>
                <a:cs typeface="SBL Hebrew" panose="02000000000000000000" pitchFamily="2" charset="-79"/>
              </a:rPr>
              <a:t> </a:t>
            </a:r>
            <a:r>
              <a:rPr lang="he-IL" dirty="0">
                <a:solidFill>
                  <a:srgbClr val="C00000"/>
                </a:solidFill>
                <a:latin typeface="SBL Hebrew" panose="02000000000000000000" pitchFamily="2" charset="-79"/>
                <a:cs typeface="SBL Hebrew" panose="02000000000000000000" pitchFamily="2" charset="-79"/>
              </a:rPr>
              <a:t>עַמִּ֖ים לֹ֣א תִשְׂאִי־ע֑וֹד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solidFill>
                  <a:srgbClr val="C00000"/>
                </a:solidFill>
                <a:latin typeface="SBL Hebrew" panose="02000000000000000000" pitchFamily="2" charset="-79"/>
                <a:cs typeface="SBL Hebrew" panose="02000000000000000000" pitchFamily="2" charset="-79"/>
              </a:rPr>
              <a:t>(</a:t>
            </a:r>
            <a:r>
              <a:rPr lang="he-IL" dirty="0">
                <a:solidFill>
                  <a:srgbClr val="C00000"/>
                </a:solidFill>
                <a:latin typeface="SBL Hebrew" panose="02000000000000000000" pitchFamily="2" charset="-79"/>
                <a:cs typeface="SBL Hebrew" panose="02000000000000000000" pitchFamily="2" charset="-79"/>
              </a:rPr>
              <a:t>וְגוֹיֵךְ) [וְגוֹיַ֙יִךְ֙] לֹא־</a:t>
            </a:r>
            <a:r>
              <a:rPr lang="he-IL" dirty="0">
                <a:solidFill>
                  <a:schemeClr val="accent2">
                    <a:lumMod val="50000"/>
                  </a:schemeClr>
                </a:solidFill>
                <a:latin typeface="SBL Hebrew" panose="02000000000000000000" pitchFamily="2" charset="-79"/>
                <a:cs typeface="SBL Hebrew" panose="02000000000000000000" pitchFamily="2" charset="-79"/>
              </a:rPr>
              <a:t>תַכְשִׁ֣לִי</a:t>
            </a:r>
            <a:r>
              <a:rPr lang="he-IL" dirty="0">
                <a:solidFill>
                  <a:srgbClr val="C00000"/>
                </a:solidFill>
                <a:latin typeface="SBL Hebrew" panose="02000000000000000000" pitchFamily="2" charset="-79"/>
                <a:cs typeface="SBL Hebrew" panose="02000000000000000000" pitchFamily="2" charset="-79"/>
              </a:rPr>
              <a:t> 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נְאֻ֖ם </a:t>
            </a:r>
            <a:r>
              <a:rPr lang="he-IL" dirty="0">
                <a:latin typeface="SBL Hebrew" panose="02000000000000000000" pitchFamily="2" charset="-79"/>
                <a:cs typeface="SBL Hebrew" panose="02000000000000000000" pitchFamily="2" charset="-79"/>
              </a:rPr>
              <a:t>אֲדֹנָ֥י יְהוִֽה׃ ס</a:t>
            </a:r>
            <a:endParaRPr lang="en-CA" dirty="0">
              <a:latin typeface="SBL Hebrew" panose="02000000000000000000" pitchFamily="2" charset="-79"/>
              <a:cs typeface="SBL Hebrew" panose="02000000000000000000" pitchFamily="2" charset="-79"/>
            </a:endParaRPr>
          </a:p>
        </p:txBody>
      </p:sp>
      <p:sp>
        <p:nvSpPr>
          <p:cNvPr id="18" name="TextBox 17"/>
          <p:cNvSpPr txBox="1"/>
          <p:nvPr/>
        </p:nvSpPr>
        <p:spPr>
          <a:xfrm>
            <a:off x="0" y="0"/>
            <a:ext cx="5867400" cy="461665"/>
          </a:xfrm>
          <a:prstGeom prst="rect">
            <a:avLst/>
          </a:prstGeom>
          <a:noFill/>
        </p:spPr>
        <p:txBody>
          <a:bodyPr wrap="square" rtlCol="0">
            <a:spAutoFit/>
          </a:bodyPr>
          <a:lstStyle/>
          <a:p>
            <a:r>
              <a:rPr lang="en-US" sz="1200" dirty="0" smtClean="0">
                <a:solidFill>
                  <a:srgbClr val="0070C0"/>
                </a:solidFill>
              </a:rPr>
              <a:t>If Ezekiel 36 is speaking </a:t>
            </a:r>
            <a:r>
              <a:rPr lang="en-US" sz="1200" dirty="0">
                <a:solidFill>
                  <a:srgbClr val="0070C0"/>
                </a:solidFill>
              </a:rPr>
              <a:t>of the </a:t>
            </a:r>
            <a:r>
              <a:rPr lang="en-US" sz="1200" dirty="0" err="1" smtClean="0">
                <a:solidFill>
                  <a:srgbClr val="0070C0"/>
                </a:solidFill>
              </a:rPr>
              <a:t>Zerub</a:t>
            </a:r>
            <a:r>
              <a:rPr lang="en-US" sz="1200" dirty="0" smtClean="0">
                <a:solidFill>
                  <a:srgbClr val="0070C0"/>
                </a:solidFill>
              </a:rPr>
              <a:t>/Ezra/</a:t>
            </a:r>
            <a:r>
              <a:rPr lang="en-US" sz="1200" dirty="0" err="1" smtClean="0">
                <a:solidFill>
                  <a:srgbClr val="0070C0"/>
                </a:solidFill>
              </a:rPr>
              <a:t>Neh</a:t>
            </a:r>
            <a:r>
              <a:rPr lang="en-US" sz="1200" dirty="0" smtClean="0">
                <a:solidFill>
                  <a:srgbClr val="0070C0"/>
                </a:solidFill>
              </a:rPr>
              <a:t> return (538/458/444 BC), </a:t>
            </a:r>
            <a:br>
              <a:rPr lang="en-US" sz="1200" dirty="0" smtClean="0">
                <a:solidFill>
                  <a:srgbClr val="0070C0"/>
                </a:solidFill>
              </a:rPr>
            </a:br>
            <a:r>
              <a:rPr lang="en-US" sz="1200" dirty="0" smtClean="0">
                <a:solidFill>
                  <a:srgbClr val="0070C0"/>
                </a:solidFill>
              </a:rPr>
              <a:t>what about 168BC, 70AD, 135AD, etc.?</a:t>
            </a:r>
          </a:p>
        </p:txBody>
      </p:sp>
    </p:spTree>
    <p:extLst>
      <p:ext uri="{BB962C8B-B14F-4D97-AF65-F5344CB8AC3E}">
        <p14:creationId xmlns:p14="http://schemas.microsoft.com/office/powerpoint/2010/main" val="612339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7" name="TextBox 6"/>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8" name="TextBox 7"/>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1" name="TextBox 10"/>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2" name="TextBox 11"/>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3" name="TextBox 12"/>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5" name="TextBox 14"/>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4" name="TextBox 13"/>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17" name="Rounded Rectangle 16"/>
          <p:cNvSpPr/>
          <p:nvPr/>
        </p:nvSpPr>
        <p:spPr>
          <a:xfrm>
            <a:off x="5943600" y="1228725"/>
            <a:ext cx="1600200"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ounded Rectangle 17"/>
          <p:cNvSpPr/>
          <p:nvPr/>
        </p:nvSpPr>
        <p:spPr>
          <a:xfrm>
            <a:off x="7134044" y="3701623"/>
            <a:ext cx="1552755"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Freeform 18"/>
          <p:cNvSpPr/>
          <p:nvPr/>
        </p:nvSpPr>
        <p:spPr>
          <a:xfrm>
            <a:off x="7575550" y="1485900"/>
            <a:ext cx="1262759" cy="2318349"/>
          </a:xfrm>
          <a:custGeom>
            <a:avLst/>
            <a:gdLst>
              <a:gd name="connsiteX0" fmla="*/ 0 w 1238437"/>
              <a:gd name="connsiteY0" fmla="*/ 0 h 2303253"/>
              <a:gd name="connsiteX1" fmla="*/ 750498 w 1238437"/>
              <a:gd name="connsiteY1" fmla="*/ 25879 h 2303253"/>
              <a:gd name="connsiteX2" fmla="*/ 1112807 w 1238437"/>
              <a:gd name="connsiteY2" fmla="*/ 138023 h 2303253"/>
              <a:gd name="connsiteX3" fmla="*/ 1224951 w 1238437"/>
              <a:gd name="connsiteY3" fmla="*/ 664234 h 2303253"/>
              <a:gd name="connsiteX4" fmla="*/ 1233577 w 1238437"/>
              <a:gd name="connsiteY4" fmla="*/ 1863306 h 2303253"/>
              <a:gd name="connsiteX5" fmla="*/ 1199071 w 1238437"/>
              <a:gd name="connsiteY5" fmla="*/ 2225615 h 2303253"/>
              <a:gd name="connsiteX6" fmla="*/ 1121434 w 1238437"/>
              <a:gd name="connsiteY6"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437" h="2303253">
                <a:moveTo>
                  <a:pt x="0" y="0"/>
                </a:moveTo>
                <a:cubicBezTo>
                  <a:pt x="282515" y="1437"/>
                  <a:pt x="565030" y="2875"/>
                  <a:pt x="750498" y="25879"/>
                </a:cubicBezTo>
                <a:cubicBezTo>
                  <a:pt x="935966" y="48883"/>
                  <a:pt x="1033732" y="31631"/>
                  <a:pt x="1112807" y="138023"/>
                </a:cubicBezTo>
                <a:cubicBezTo>
                  <a:pt x="1191882" y="244415"/>
                  <a:pt x="1204823" y="376687"/>
                  <a:pt x="1224951" y="664234"/>
                </a:cubicBezTo>
                <a:cubicBezTo>
                  <a:pt x="1245079" y="951781"/>
                  <a:pt x="1237890" y="1603076"/>
                  <a:pt x="1233577" y="1863306"/>
                </a:cubicBezTo>
                <a:cubicBezTo>
                  <a:pt x="1229264" y="2123536"/>
                  <a:pt x="1217762" y="2152290"/>
                  <a:pt x="1199071" y="2225615"/>
                </a:cubicBezTo>
                <a:cubicBezTo>
                  <a:pt x="1180380" y="2298940"/>
                  <a:pt x="1150907" y="2301096"/>
                  <a:pt x="1121434" y="2303253"/>
                </a:cubicBezTo>
              </a:path>
            </a:pathLst>
          </a:custGeom>
          <a:noFill/>
          <a:ln w="12700">
            <a:solidFill>
              <a:schemeClr val="accent6">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p:cNvSpPr txBox="1"/>
          <p:nvPr/>
        </p:nvSpPr>
        <p:spPr>
          <a:xfrm rot="16200000">
            <a:off x="8583267" y="2500700"/>
            <a:ext cx="762000" cy="230832"/>
          </a:xfrm>
          <a:prstGeom prst="rect">
            <a:avLst/>
          </a:prstGeom>
          <a:noFill/>
        </p:spPr>
        <p:txBody>
          <a:bodyPr wrap="square" rtlCol="0">
            <a:spAutoFit/>
          </a:bodyPr>
          <a:lstStyle/>
          <a:p>
            <a:pPr algn="ctr"/>
            <a:r>
              <a:rPr lang="en-US" sz="900" dirty="0" err="1" smtClean="0">
                <a:solidFill>
                  <a:schemeClr val="accent6">
                    <a:lumMod val="50000"/>
                  </a:schemeClr>
                </a:solidFill>
              </a:rPr>
              <a:t>inclusio</a:t>
            </a:r>
            <a:endParaRPr lang="en-US" sz="900" dirty="0" smtClean="0">
              <a:solidFill>
                <a:schemeClr val="accent6">
                  <a:lumMod val="50000"/>
                </a:schemeClr>
              </a:solidFill>
            </a:endParaRPr>
          </a:p>
        </p:txBody>
      </p:sp>
      <p:sp>
        <p:nvSpPr>
          <p:cNvPr id="21" name="TextBox 20"/>
          <p:cNvSpPr txBox="1"/>
          <p:nvPr/>
        </p:nvSpPr>
        <p:spPr>
          <a:xfrm>
            <a:off x="5257800" y="3708487"/>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23" name="TextBox 22"/>
          <p:cNvSpPr txBox="1"/>
          <p:nvPr/>
        </p:nvSpPr>
        <p:spPr>
          <a:xfrm>
            <a:off x="4952999" y="5421867"/>
            <a:ext cx="2329851" cy="415498"/>
          </a:xfrm>
          <a:prstGeom prst="rect">
            <a:avLst/>
          </a:prstGeom>
          <a:noFill/>
        </p:spPr>
        <p:txBody>
          <a:bodyPr wrap="square" rtlCol="0">
            <a:spAutoFit/>
          </a:bodyPr>
          <a:lstStyle/>
          <a:p>
            <a:r>
              <a:rPr lang="en-US" sz="1050" dirty="0" smtClean="0">
                <a:solidFill>
                  <a:srgbClr val="0070C0"/>
                </a:solidFill>
              </a:rPr>
              <a:t>profaned God’s name by being in exile</a:t>
            </a:r>
          </a:p>
          <a:p>
            <a:r>
              <a:rPr lang="en-US" sz="1050" dirty="0" smtClean="0">
                <a:solidFill>
                  <a:srgbClr val="0070C0"/>
                </a:solidFill>
              </a:rPr>
              <a:t>God will defend his reputation</a:t>
            </a:r>
          </a:p>
        </p:txBody>
      </p:sp>
      <p:sp>
        <p:nvSpPr>
          <p:cNvPr id="24" name="Rounded Rectangle 23"/>
          <p:cNvSpPr/>
          <p:nvPr/>
        </p:nvSpPr>
        <p:spPr>
          <a:xfrm>
            <a:off x="6448245" y="4246971"/>
            <a:ext cx="1669212"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ounded Rectangle 24"/>
          <p:cNvSpPr/>
          <p:nvPr/>
        </p:nvSpPr>
        <p:spPr>
          <a:xfrm>
            <a:off x="6814868" y="6172200"/>
            <a:ext cx="1880557"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Freeform 25"/>
          <p:cNvSpPr/>
          <p:nvPr/>
        </p:nvSpPr>
        <p:spPr>
          <a:xfrm>
            <a:off x="8126083" y="4168606"/>
            <a:ext cx="905774" cy="2223568"/>
          </a:xfrm>
          <a:custGeom>
            <a:avLst/>
            <a:gdLst>
              <a:gd name="connsiteX0" fmla="*/ 0 w 942482"/>
              <a:gd name="connsiteY0" fmla="*/ 66964 h 2223568"/>
              <a:gd name="connsiteX1" fmla="*/ 336430 w 942482"/>
              <a:gd name="connsiteY1" fmla="*/ 6579 h 2223568"/>
              <a:gd name="connsiteX2" fmla="*/ 741872 w 942482"/>
              <a:gd name="connsiteY2" fmla="*/ 15205 h 2223568"/>
              <a:gd name="connsiteX3" fmla="*/ 854015 w 942482"/>
              <a:gd name="connsiteY3" fmla="*/ 127349 h 2223568"/>
              <a:gd name="connsiteX4" fmla="*/ 879894 w 942482"/>
              <a:gd name="connsiteY4" fmla="*/ 282624 h 2223568"/>
              <a:gd name="connsiteX5" fmla="*/ 905774 w 942482"/>
              <a:gd name="connsiteY5" fmla="*/ 498285 h 2223568"/>
              <a:gd name="connsiteX6" fmla="*/ 923026 w 942482"/>
              <a:gd name="connsiteY6" fmla="*/ 739824 h 2223568"/>
              <a:gd name="connsiteX7" fmla="*/ 940279 w 942482"/>
              <a:gd name="connsiteY7" fmla="*/ 1317794 h 2223568"/>
              <a:gd name="connsiteX8" fmla="*/ 931653 w 942482"/>
              <a:gd name="connsiteY8" fmla="*/ 1938896 h 2223568"/>
              <a:gd name="connsiteX9" fmla="*/ 845389 w 942482"/>
              <a:gd name="connsiteY9" fmla="*/ 2137303 h 2223568"/>
              <a:gd name="connsiteX10" fmla="*/ 612475 w 942482"/>
              <a:gd name="connsiteY10" fmla="*/ 2223568 h 22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2482" h="2223568">
                <a:moveTo>
                  <a:pt x="0" y="66964"/>
                </a:moveTo>
                <a:cubicBezTo>
                  <a:pt x="106392" y="41084"/>
                  <a:pt x="212785" y="15205"/>
                  <a:pt x="336430" y="6579"/>
                </a:cubicBezTo>
                <a:cubicBezTo>
                  <a:pt x="460075" y="-2047"/>
                  <a:pt x="655608" y="-4923"/>
                  <a:pt x="741872" y="15205"/>
                </a:cubicBezTo>
                <a:cubicBezTo>
                  <a:pt x="828136" y="35333"/>
                  <a:pt x="831011" y="82779"/>
                  <a:pt x="854015" y="127349"/>
                </a:cubicBezTo>
                <a:cubicBezTo>
                  <a:pt x="877019" y="171919"/>
                  <a:pt x="871268" y="220801"/>
                  <a:pt x="879894" y="282624"/>
                </a:cubicBezTo>
                <a:cubicBezTo>
                  <a:pt x="888520" y="344447"/>
                  <a:pt x="898585" y="422085"/>
                  <a:pt x="905774" y="498285"/>
                </a:cubicBezTo>
                <a:cubicBezTo>
                  <a:pt x="912963" y="574485"/>
                  <a:pt x="917275" y="603239"/>
                  <a:pt x="923026" y="739824"/>
                </a:cubicBezTo>
                <a:cubicBezTo>
                  <a:pt x="928777" y="876409"/>
                  <a:pt x="938841" y="1117949"/>
                  <a:pt x="940279" y="1317794"/>
                </a:cubicBezTo>
                <a:cubicBezTo>
                  <a:pt x="941717" y="1517639"/>
                  <a:pt x="947468" y="1802311"/>
                  <a:pt x="931653" y="1938896"/>
                </a:cubicBezTo>
                <a:cubicBezTo>
                  <a:pt x="915838" y="2075481"/>
                  <a:pt x="898585" y="2089858"/>
                  <a:pt x="845389" y="2137303"/>
                </a:cubicBezTo>
                <a:cubicBezTo>
                  <a:pt x="792193" y="2184748"/>
                  <a:pt x="702334" y="2204158"/>
                  <a:pt x="612475" y="2223568"/>
                </a:cubicBez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Freeform 26"/>
          <p:cNvSpPr/>
          <p:nvPr/>
        </p:nvSpPr>
        <p:spPr>
          <a:xfrm>
            <a:off x="8867955" y="4684143"/>
            <a:ext cx="130389" cy="1354348"/>
          </a:xfrm>
          <a:custGeom>
            <a:avLst/>
            <a:gdLst>
              <a:gd name="connsiteX0" fmla="*/ 51758 w 130389"/>
              <a:gd name="connsiteY0" fmla="*/ 0 h 1354348"/>
              <a:gd name="connsiteX1" fmla="*/ 103517 w 130389"/>
              <a:gd name="connsiteY1" fmla="*/ 103517 h 1354348"/>
              <a:gd name="connsiteX2" fmla="*/ 120770 w 130389"/>
              <a:gd name="connsiteY2" fmla="*/ 586597 h 1354348"/>
              <a:gd name="connsiteX3" fmla="*/ 120770 w 130389"/>
              <a:gd name="connsiteY3" fmla="*/ 1199072 h 1354348"/>
              <a:gd name="connsiteX4" fmla="*/ 0 w 130389"/>
              <a:gd name="connsiteY4" fmla="*/ 1354348 h 1354348"/>
              <a:gd name="connsiteX5" fmla="*/ 0 w 130389"/>
              <a:gd name="connsiteY5" fmla="*/ 1354348 h 1354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389" h="1354348">
                <a:moveTo>
                  <a:pt x="51758" y="0"/>
                </a:moveTo>
                <a:cubicBezTo>
                  <a:pt x="71886" y="2875"/>
                  <a:pt x="92015" y="5751"/>
                  <a:pt x="103517" y="103517"/>
                </a:cubicBezTo>
                <a:cubicBezTo>
                  <a:pt x="115019" y="201283"/>
                  <a:pt x="117895" y="404005"/>
                  <a:pt x="120770" y="586597"/>
                </a:cubicBezTo>
                <a:cubicBezTo>
                  <a:pt x="123646" y="769190"/>
                  <a:pt x="140898" y="1071114"/>
                  <a:pt x="120770" y="1199072"/>
                </a:cubicBezTo>
                <a:cubicBezTo>
                  <a:pt x="100642" y="1327030"/>
                  <a:pt x="0" y="1354348"/>
                  <a:pt x="0" y="1354348"/>
                </a:cubicBezTo>
                <a:lnTo>
                  <a:pt x="0" y="1354348"/>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Freeform 27"/>
          <p:cNvSpPr/>
          <p:nvPr/>
        </p:nvSpPr>
        <p:spPr>
          <a:xfrm>
            <a:off x="7944928" y="4744528"/>
            <a:ext cx="857215" cy="879895"/>
          </a:xfrm>
          <a:custGeom>
            <a:avLst/>
            <a:gdLst>
              <a:gd name="connsiteX0" fmla="*/ 34506 w 857215"/>
              <a:gd name="connsiteY0" fmla="*/ 0 h 879895"/>
              <a:gd name="connsiteX1" fmla="*/ 207034 w 857215"/>
              <a:gd name="connsiteY1" fmla="*/ 69012 h 879895"/>
              <a:gd name="connsiteX2" fmla="*/ 491706 w 857215"/>
              <a:gd name="connsiteY2" fmla="*/ 69012 h 879895"/>
              <a:gd name="connsiteX3" fmla="*/ 715993 w 857215"/>
              <a:gd name="connsiteY3" fmla="*/ 60385 h 879895"/>
              <a:gd name="connsiteX4" fmla="*/ 828136 w 857215"/>
              <a:gd name="connsiteY4" fmla="*/ 163902 h 879895"/>
              <a:gd name="connsiteX5" fmla="*/ 845389 w 857215"/>
              <a:gd name="connsiteY5" fmla="*/ 690114 h 879895"/>
              <a:gd name="connsiteX6" fmla="*/ 672861 w 857215"/>
              <a:gd name="connsiteY6" fmla="*/ 828136 h 879895"/>
              <a:gd name="connsiteX7" fmla="*/ 181155 w 857215"/>
              <a:gd name="connsiteY7" fmla="*/ 845389 h 879895"/>
              <a:gd name="connsiteX8" fmla="*/ 69012 w 857215"/>
              <a:gd name="connsiteY8" fmla="*/ 845389 h 879895"/>
              <a:gd name="connsiteX9" fmla="*/ 0 w 857215"/>
              <a:gd name="connsiteY9" fmla="*/ 879895 h 87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7215" h="879895">
                <a:moveTo>
                  <a:pt x="34506" y="0"/>
                </a:moveTo>
                <a:cubicBezTo>
                  <a:pt x="82670" y="28755"/>
                  <a:pt x="130834" y="57510"/>
                  <a:pt x="207034" y="69012"/>
                </a:cubicBezTo>
                <a:cubicBezTo>
                  <a:pt x="283234" y="80514"/>
                  <a:pt x="406880" y="70450"/>
                  <a:pt x="491706" y="69012"/>
                </a:cubicBezTo>
                <a:cubicBezTo>
                  <a:pt x="576532" y="67574"/>
                  <a:pt x="659921" y="44570"/>
                  <a:pt x="715993" y="60385"/>
                </a:cubicBezTo>
                <a:cubicBezTo>
                  <a:pt x="772065" y="76200"/>
                  <a:pt x="806570" y="58947"/>
                  <a:pt x="828136" y="163902"/>
                </a:cubicBezTo>
                <a:cubicBezTo>
                  <a:pt x="849702" y="268857"/>
                  <a:pt x="871268" y="579408"/>
                  <a:pt x="845389" y="690114"/>
                </a:cubicBezTo>
                <a:cubicBezTo>
                  <a:pt x="819510" y="800820"/>
                  <a:pt x="783567" y="802257"/>
                  <a:pt x="672861" y="828136"/>
                </a:cubicBezTo>
                <a:cubicBezTo>
                  <a:pt x="562155" y="854015"/>
                  <a:pt x="281796" y="842514"/>
                  <a:pt x="181155" y="845389"/>
                </a:cubicBezTo>
                <a:cubicBezTo>
                  <a:pt x="80514" y="848264"/>
                  <a:pt x="99205" y="839638"/>
                  <a:pt x="69012" y="845389"/>
                </a:cubicBezTo>
                <a:cubicBezTo>
                  <a:pt x="38819" y="851140"/>
                  <a:pt x="19409" y="865517"/>
                  <a:pt x="0" y="87989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TextBox 28"/>
          <p:cNvSpPr txBox="1"/>
          <p:nvPr/>
        </p:nvSpPr>
        <p:spPr>
          <a:xfrm rot="16200000">
            <a:off x="8484196" y="5083989"/>
            <a:ext cx="1183588" cy="230832"/>
          </a:xfrm>
          <a:prstGeom prst="rect">
            <a:avLst/>
          </a:prstGeom>
          <a:noFill/>
        </p:spPr>
        <p:txBody>
          <a:bodyPr wrap="square" rtlCol="0">
            <a:spAutoFit/>
          </a:bodyPr>
          <a:lstStyle/>
          <a:p>
            <a:pPr algn="ctr"/>
            <a:r>
              <a:rPr lang="en-US" sz="900" dirty="0" err="1" smtClean="0">
                <a:solidFill>
                  <a:srgbClr val="FF00FF"/>
                </a:solidFill>
              </a:rPr>
              <a:t>inclusio</a:t>
            </a:r>
            <a:r>
              <a:rPr lang="en-US" sz="900" dirty="0" smtClean="0">
                <a:solidFill>
                  <a:srgbClr val="FF00FF"/>
                </a:solidFill>
              </a:rPr>
              <a:t>  /  chiasmus</a:t>
            </a:r>
          </a:p>
        </p:txBody>
      </p:sp>
      <p:sp>
        <p:nvSpPr>
          <p:cNvPr id="30" name="TextBox 29"/>
          <p:cNvSpPr txBox="1"/>
          <p:nvPr/>
        </p:nvSpPr>
        <p:spPr>
          <a:xfrm>
            <a:off x="4800600" y="4245173"/>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2" name="TextBox 31"/>
          <p:cNvSpPr txBox="1"/>
          <p:nvPr/>
        </p:nvSpPr>
        <p:spPr>
          <a:xfrm>
            <a:off x="832919" y="2043968"/>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1" name="Rounded Rectangle 30"/>
          <p:cNvSpPr/>
          <p:nvPr/>
        </p:nvSpPr>
        <p:spPr>
          <a:xfrm>
            <a:off x="832919" y="2320967"/>
            <a:ext cx="1986481"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3" name="Freeform 32"/>
          <p:cNvSpPr/>
          <p:nvPr/>
        </p:nvSpPr>
        <p:spPr>
          <a:xfrm>
            <a:off x="2714625" y="2666999"/>
            <a:ext cx="4084527" cy="3735813"/>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Freeform 33"/>
          <p:cNvSpPr/>
          <p:nvPr/>
        </p:nvSpPr>
        <p:spPr>
          <a:xfrm>
            <a:off x="2971800" y="2619375"/>
            <a:ext cx="3629025" cy="3429000"/>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Freeform 34"/>
          <p:cNvSpPr/>
          <p:nvPr/>
        </p:nvSpPr>
        <p:spPr>
          <a:xfrm>
            <a:off x="4191000" y="2200275"/>
            <a:ext cx="2952750" cy="3762576"/>
          </a:xfrm>
          <a:custGeom>
            <a:avLst/>
            <a:gdLst>
              <a:gd name="connsiteX0" fmla="*/ 0 w 2952750"/>
              <a:gd name="connsiteY0" fmla="*/ 0 h 3762576"/>
              <a:gd name="connsiteX1" fmla="*/ 238125 w 2952750"/>
              <a:gd name="connsiteY1" fmla="*/ 161925 h 3762576"/>
              <a:gd name="connsiteX2" fmla="*/ 381000 w 2952750"/>
              <a:gd name="connsiteY2" fmla="*/ 752475 h 3762576"/>
              <a:gd name="connsiteX3" fmla="*/ 581025 w 2952750"/>
              <a:gd name="connsiteY3" fmla="*/ 2238375 h 3762576"/>
              <a:gd name="connsiteX4" fmla="*/ 666750 w 2952750"/>
              <a:gd name="connsiteY4" fmla="*/ 3438525 h 3762576"/>
              <a:gd name="connsiteX5" fmla="*/ 971550 w 2952750"/>
              <a:gd name="connsiteY5" fmla="*/ 3724275 h 3762576"/>
              <a:gd name="connsiteX6" fmla="*/ 1771650 w 2952750"/>
              <a:gd name="connsiteY6" fmla="*/ 3743325 h 3762576"/>
              <a:gd name="connsiteX7" fmla="*/ 2952750 w 2952750"/>
              <a:gd name="connsiteY7" fmla="*/ 3571875 h 3762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52750" h="3762576">
                <a:moveTo>
                  <a:pt x="0" y="0"/>
                </a:moveTo>
                <a:cubicBezTo>
                  <a:pt x="87312" y="18256"/>
                  <a:pt x="174625" y="36513"/>
                  <a:pt x="238125" y="161925"/>
                </a:cubicBezTo>
                <a:cubicBezTo>
                  <a:pt x="301625" y="287337"/>
                  <a:pt x="323850" y="406400"/>
                  <a:pt x="381000" y="752475"/>
                </a:cubicBezTo>
                <a:cubicBezTo>
                  <a:pt x="438150" y="1098550"/>
                  <a:pt x="533400" y="1790700"/>
                  <a:pt x="581025" y="2238375"/>
                </a:cubicBezTo>
                <a:cubicBezTo>
                  <a:pt x="628650" y="2686050"/>
                  <a:pt x="601663" y="3190875"/>
                  <a:pt x="666750" y="3438525"/>
                </a:cubicBezTo>
                <a:cubicBezTo>
                  <a:pt x="731837" y="3686175"/>
                  <a:pt x="787400" y="3673475"/>
                  <a:pt x="971550" y="3724275"/>
                </a:cubicBezTo>
                <a:cubicBezTo>
                  <a:pt x="1155700" y="3775075"/>
                  <a:pt x="1441450" y="3768725"/>
                  <a:pt x="1771650" y="3743325"/>
                </a:cubicBezTo>
                <a:cubicBezTo>
                  <a:pt x="2101850" y="3717925"/>
                  <a:pt x="2527300" y="3644900"/>
                  <a:pt x="2952750" y="357187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243691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7" name="TextBox 6"/>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8" name="TextBox 7"/>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1" name="TextBox 10"/>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2" name="TextBox 11"/>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3" name="TextBox 12"/>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5" name="TextBox 14"/>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4" name="TextBox 13"/>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17" name="Rounded Rectangle 16"/>
          <p:cNvSpPr/>
          <p:nvPr/>
        </p:nvSpPr>
        <p:spPr>
          <a:xfrm>
            <a:off x="5943600" y="1228725"/>
            <a:ext cx="1600200"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ounded Rectangle 17"/>
          <p:cNvSpPr/>
          <p:nvPr/>
        </p:nvSpPr>
        <p:spPr>
          <a:xfrm>
            <a:off x="7134044" y="3701623"/>
            <a:ext cx="1552755"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Freeform 18"/>
          <p:cNvSpPr/>
          <p:nvPr/>
        </p:nvSpPr>
        <p:spPr>
          <a:xfrm>
            <a:off x="7575550" y="1485900"/>
            <a:ext cx="1262759" cy="2318349"/>
          </a:xfrm>
          <a:custGeom>
            <a:avLst/>
            <a:gdLst>
              <a:gd name="connsiteX0" fmla="*/ 0 w 1238437"/>
              <a:gd name="connsiteY0" fmla="*/ 0 h 2303253"/>
              <a:gd name="connsiteX1" fmla="*/ 750498 w 1238437"/>
              <a:gd name="connsiteY1" fmla="*/ 25879 h 2303253"/>
              <a:gd name="connsiteX2" fmla="*/ 1112807 w 1238437"/>
              <a:gd name="connsiteY2" fmla="*/ 138023 h 2303253"/>
              <a:gd name="connsiteX3" fmla="*/ 1224951 w 1238437"/>
              <a:gd name="connsiteY3" fmla="*/ 664234 h 2303253"/>
              <a:gd name="connsiteX4" fmla="*/ 1233577 w 1238437"/>
              <a:gd name="connsiteY4" fmla="*/ 1863306 h 2303253"/>
              <a:gd name="connsiteX5" fmla="*/ 1199071 w 1238437"/>
              <a:gd name="connsiteY5" fmla="*/ 2225615 h 2303253"/>
              <a:gd name="connsiteX6" fmla="*/ 1121434 w 1238437"/>
              <a:gd name="connsiteY6"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437" h="2303253">
                <a:moveTo>
                  <a:pt x="0" y="0"/>
                </a:moveTo>
                <a:cubicBezTo>
                  <a:pt x="282515" y="1437"/>
                  <a:pt x="565030" y="2875"/>
                  <a:pt x="750498" y="25879"/>
                </a:cubicBezTo>
                <a:cubicBezTo>
                  <a:pt x="935966" y="48883"/>
                  <a:pt x="1033732" y="31631"/>
                  <a:pt x="1112807" y="138023"/>
                </a:cubicBezTo>
                <a:cubicBezTo>
                  <a:pt x="1191882" y="244415"/>
                  <a:pt x="1204823" y="376687"/>
                  <a:pt x="1224951" y="664234"/>
                </a:cubicBezTo>
                <a:cubicBezTo>
                  <a:pt x="1245079" y="951781"/>
                  <a:pt x="1237890" y="1603076"/>
                  <a:pt x="1233577" y="1863306"/>
                </a:cubicBezTo>
                <a:cubicBezTo>
                  <a:pt x="1229264" y="2123536"/>
                  <a:pt x="1217762" y="2152290"/>
                  <a:pt x="1199071" y="2225615"/>
                </a:cubicBezTo>
                <a:cubicBezTo>
                  <a:pt x="1180380" y="2298940"/>
                  <a:pt x="1150907" y="2301096"/>
                  <a:pt x="1121434" y="2303253"/>
                </a:cubicBezTo>
              </a:path>
            </a:pathLst>
          </a:custGeom>
          <a:noFill/>
          <a:ln w="12700">
            <a:solidFill>
              <a:schemeClr val="accent6">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p:cNvSpPr txBox="1"/>
          <p:nvPr/>
        </p:nvSpPr>
        <p:spPr>
          <a:xfrm rot="16200000">
            <a:off x="8583267" y="2500700"/>
            <a:ext cx="762000" cy="230832"/>
          </a:xfrm>
          <a:prstGeom prst="rect">
            <a:avLst/>
          </a:prstGeom>
          <a:noFill/>
        </p:spPr>
        <p:txBody>
          <a:bodyPr wrap="square" rtlCol="0">
            <a:spAutoFit/>
          </a:bodyPr>
          <a:lstStyle/>
          <a:p>
            <a:pPr algn="ctr"/>
            <a:r>
              <a:rPr lang="en-US" sz="900" dirty="0" err="1" smtClean="0">
                <a:solidFill>
                  <a:schemeClr val="accent6">
                    <a:lumMod val="50000"/>
                  </a:schemeClr>
                </a:solidFill>
              </a:rPr>
              <a:t>inclusio</a:t>
            </a:r>
            <a:endParaRPr lang="en-US" sz="900" dirty="0" smtClean="0">
              <a:solidFill>
                <a:schemeClr val="accent6">
                  <a:lumMod val="50000"/>
                </a:schemeClr>
              </a:solidFill>
            </a:endParaRPr>
          </a:p>
        </p:txBody>
      </p:sp>
      <p:sp>
        <p:nvSpPr>
          <p:cNvPr id="21" name="TextBox 20"/>
          <p:cNvSpPr txBox="1"/>
          <p:nvPr/>
        </p:nvSpPr>
        <p:spPr>
          <a:xfrm>
            <a:off x="5257800" y="3708487"/>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23" name="TextBox 22"/>
          <p:cNvSpPr txBox="1"/>
          <p:nvPr/>
        </p:nvSpPr>
        <p:spPr>
          <a:xfrm>
            <a:off x="4952999" y="5421867"/>
            <a:ext cx="2329851" cy="415498"/>
          </a:xfrm>
          <a:prstGeom prst="rect">
            <a:avLst/>
          </a:prstGeom>
          <a:noFill/>
        </p:spPr>
        <p:txBody>
          <a:bodyPr wrap="square" rtlCol="0">
            <a:spAutoFit/>
          </a:bodyPr>
          <a:lstStyle/>
          <a:p>
            <a:r>
              <a:rPr lang="en-US" sz="1050" dirty="0" smtClean="0">
                <a:solidFill>
                  <a:srgbClr val="0070C0"/>
                </a:solidFill>
              </a:rPr>
              <a:t>profaned God’s name by being in exile</a:t>
            </a:r>
          </a:p>
          <a:p>
            <a:r>
              <a:rPr lang="en-US" sz="1050" dirty="0" smtClean="0">
                <a:solidFill>
                  <a:srgbClr val="0070C0"/>
                </a:solidFill>
              </a:rPr>
              <a:t>God will defend his reputation</a:t>
            </a:r>
          </a:p>
        </p:txBody>
      </p:sp>
      <p:sp>
        <p:nvSpPr>
          <p:cNvPr id="24" name="Rounded Rectangle 23"/>
          <p:cNvSpPr/>
          <p:nvPr/>
        </p:nvSpPr>
        <p:spPr>
          <a:xfrm>
            <a:off x="6448245" y="4246971"/>
            <a:ext cx="1669212"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ounded Rectangle 24"/>
          <p:cNvSpPr/>
          <p:nvPr/>
        </p:nvSpPr>
        <p:spPr>
          <a:xfrm>
            <a:off x="6814868" y="6172200"/>
            <a:ext cx="1880557"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Freeform 25"/>
          <p:cNvSpPr/>
          <p:nvPr/>
        </p:nvSpPr>
        <p:spPr>
          <a:xfrm>
            <a:off x="8126083" y="4168606"/>
            <a:ext cx="905774" cy="2223568"/>
          </a:xfrm>
          <a:custGeom>
            <a:avLst/>
            <a:gdLst>
              <a:gd name="connsiteX0" fmla="*/ 0 w 942482"/>
              <a:gd name="connsiteY0" fmla="*/ 66964 h 2223568"/>
              <a:gd name="connsiteX1" fmla="*/ 336430 w 942482"/>
              <a:gd name="connsiteY1" fmla="*/ 6579 h 2223568"/>
              <a:gd name="connsiteX2" fmla="*/ 741872 w 942482"/>
              <a:gd name="connsiteY2" fmla="*/ 15205 h 2223568"/>
              <a:gd name="connsiteX3" fmla="*/ 854015 w 942482"/>
              <a:gd name="connsiteY3" fmla="*/ 127349 h 2223568"/>
              <a:gd name="connsiteX4" fmla="*/ 879894 w 942482"/>
              <a:gd name="connsiteY4" fmla="*/ 282624 h 2223568"/>
              <a:gd name="connsiteX5" fmla="*/ 905774 w 942482"/>
              <a:gd name="connsiteY5" fmla="*/ 498285 h 2223568"/>
              <a:gd name="connsiteX6" fmla="*/ 923026 w 942482"/>
              <a:gd name="connsiteY6" fmla="*/ 739824 h 2223568"/>
              <a:gd name="connsiteX7" fmla="*/ 940279 w 942482"/>
              <a:gd name="connsiteY7" fmla="*/ 1317794 h 2223568"/>
              <a:gd name="connsiteX8" fmla="*/ 931653 w 942482"/>
              <a:gd name="connsiteY8" fmla="*/ 1938896 h 2223568"/>
              <a:gd name="connsiteX9" fmla="*/ 845389 w 942482"/>
              <a:gd name="connsiteY9" fmla="*/ 2137303 h 2223568"/>
              <a:gd name="connsiteX10" fmla="*/ 612475 w 942482"/>
              <a:gd name="connsiteY10" fmla="*/ 2223568 h 22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2482" h="2223568">
                <a:moveTo>
                  <a:pt x="0" y="66964"/>
                </a:moveTo>
                <a:cubicBezTo>
                  <a:pt x="106392" y="41084"/>
                  <a:pt x="212785" y="15205"/>
                  <a:pt x="336430" y="6579"/>
                </a:cubicBezTo>
                <a:cubicBezTo>
                  <a:pt x="460075" y="-2047"/>
                  <a:pt x="655608" y="-4923"/>
                  <a:pt x="741872" y="15205"/>
                </a:cubicBezTo>
                <a:cubicBezTo>
                  <a:pt x="828136" y="35333"/>
                  <a:pt x="831011" y="82779"/>
                  <a:pt x="854015" y="127349"/>
                </a:cubicBezTo>
                <a:cubicBezTo>
                  <a:pt x="877019" y="171919"/>
                  <a:pt x="871268" y="220801"/>
                  <a:pt x="879894" y="282624"/>
                </a:cubicBezTo>
                <a:cubicBezTo>
                  <a:pt x="888520" y="344447"/>
                  <a:pt x="898585" y="422085"/>
                  <a:pt x="905774" y="498285"/>
                </a:cubicBezTo>
                <a:cubicBezTo>
                  <a:pt x="912963" y="574485"/>
                  <a:pt x="917275" y="603239"/>
                  <a:pt x="923026" y="739824"/>
                </a:cubicBezTo>
                <a:cubicBezTo>
                  <a:pt x="928777" y="876409"/>
                  <a:pt x="938841" y="1117949"/>
                  <a:pt x="940279" y="1317794"/>
                </a:cubicBezTo>
                <a:cubicBezTo>
                  <a:pt x="941717" y="1517639"/>
                  <a:pt x="947468" y="1802311"/>
                  <a:pt x="931653" y="1938896"/>
                </a:cubicBezTo>
                <a:cubicBezTo>
                  <a:pt x="915838" y="2075481"/>
                  <a:pt x="898585" y="2089858"/>
                  <a:pt x="845389" y="2137303"/>
                </a:cubicBezTo>
                <a:cubicBezTo>
                  <a:pt x="792193" y="2184748"/>
                  <a:pt x="702334" y="2204158"/>
                  <a:pt x="612475" y="2223568"/>
                </a:cubicBez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Freeform 26"/>
          <p:cNvSpPr/>
          <p:nvPr/>
        </p:nvSpPr>
        <p:spPr>
          <a:xfrm>
            <a:off x="8867955" y="4684143"/>
            <a:ext cx="130389" cy="1354348"/>
          </a:xfrm>
          <a:custGeom>
            <a:avLst/>
            <a:gdLst>
              <a:gd name="connsiteX0" fmla="*/ 51758 w 130389"/>
              <a:gd name="connsiteY0" fmla="*/ 0 h 1354348"/>
              <a:gd name="connsiteX1" fmla="*/ 103517 w 130389"/>
              <a:gd name="connsiteY1" fmla="*/ 103517 h 1354348"/>
              <a:gd name="connsiteX2" fmla="*/ 120770 w 130389"/>
              <a:gd name="connsiteY2" fmla="*/ 586597 h 1354348"/>
              <a:gd name="connsiteX3" fmla="*/ 120770 w 130389"/>
              <a:gd name="connsiteY3" fmla="*/ 1199072 h 1354348"/>
              <a:gd name="connsiteX4" fmla="*/ 0 w 130389"/>
              <a:gd name="connsiteY4" fmla="*/ 1354348 h 1354348"/>
              <a:gd name="connsiteX5" fmla="*/ 0 w 130389"/>
              <a:gd name="connsiteY5" fmla="*/ 1354348 h 1354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389" h="1354348">
                <a:moveTo>
                  <a:pt x="51758" y="0"/>
                </a:moveTo>
                <a:cubicBezTo>
                  <a:pt x="71886" y="2875"/>
                  <a:pt x="92015" y="5751"/>
                  <a:pt x="103517" y="103517"/>
                </a:cubicBezTo>
                <a:cubicBezTo>
                  <a:pt x="115019" y="201283"/>
                  <a:pt x="117895" y="404005"/>
                  <a:pt x="120770" y="586597"/>
                </a:cubicBezTo>
                <a:cubicBezTo>
                  <a:pt x="123646" y="769190"/>
                  <a:pt x="140898" y="1071114"/>
                  <a:pt x="120770" y="1199072"/>
                </a:cubicBezTo>
                <a:cubicBezTo>
                  <a:pt x="100642" y="1327030"/>
                  <a:pt x="0" y="1354348"/>
                  <a:pt x="0" y="1354348"/>
                </a:cubicBezTo>
                <a:lnTo>
                  <a:pt x="0" y="1354348"/>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Freeform 27"/>
          <p:cNvSpPr/>
          <p:nvPr/>
        </p:nvSpPr>
        <p:spPr>
          <a:xfrm>
            <a:off x="7944928" y="4744528"/>
            <a:ext cx="857215" cy="879895"/>
          </a:xfrm>
          <a:custGeom>
            <a:avLst/>
            <a:gdLst>
              <a:gd name="connsiteX0" fmla="*/ 34506 w 857215"/>
              <a:gd name="connsiteY0" fmla="*/ 0 h 879895"/>
              <a:gd name="connsiteX1" fmla="*/ 207034 w 857215"/>
              <a:gd name="connsiteY1" fmla="*/ 69012 h 879895"/>
              <a:gd name="connsiteX2" fmla="*/ 491706 w 857215"/>
              <a:gd name="connsiteY2" fmla="*/ 69012 h 879895"/>
              <a:gd name="connsiteX3" fmla="*/ 715993 w 857215"/>
              <a:gd name="connsiteY3" fmla="*/ 60385 h 879895"/>
              <a:gd name="connsiteX4" fmla="*/ 828136 w 857215"/>
              <a:gd name="connsiteY4" fmla="*/ 163902 h 879895"/>
              <a:gd name="connsiteX5" fmla="*/ 845389 w 857215"/>
              <a:gd name="connsiteY5" fmla="*/ 690114 h 879895"/>
              <a:gd name="connsiteX6" fmla="*/ 672861 w 857215"/>
              <a:gd name="connsiteY6" fmla="*/ 828136 h 879895"/>
              <a:gd name="connsiteX7" fmla="*/ 181155 w 857215"/>
              <a:gd name="connsiteY7" fmla="*/ 845389 h 879895"/>
              <a:gd name="connsiteX8" fmla="*/ 69012 w 857215"/>
              <a:gd name="connsiteY8" fmla="*/ 845389 h 879895"/>
              <a:gd name="connsiteX9" fmla="*/ 0 w 857215"/>
              <a:gd name="connsiteY9" fmla="*/ 879895 h 87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7215" h="879895">
                <a:moveTo>
                  <a:pt x="34506" y="0"/>
                </a:moveTo>
                <a:cubicBezTo>
                  <a:pt x="82670" y="28755"/>
                  <a:pt x="130834" y="57510"/>
                  <a:pt x="207034" y="69012"/>
                </a:cubicBezTo>
                <a:cubicBezTo>
                  <a:pt x="283234" y="80514"/>
                  <a:pt x="406880" y="70450"/>
                  <a:pt x="491706" y="69012"/>
                </a:cubicBezTo>
                <a:cubicBezTo>
                  <a:pt x="576532" y="67574"/>
                  <a:pt x="659921" y="44570"/>
                  <a:pt x="715993" y="60385"/>
                </a:cubicBezTo>
                <a:cubicBezTo>
                  <a:pt x="772065" y="76200"/>
                  <a:pt x="806570" y="58947"/>
                  <a:pt x="828136" y="163902"/>
                </a:cubicBezTo>
                <a:cubicBezTo>
                  <a:pt x="849702" y="268857"/>
                  <a:pt x="871268" y="579408"/>
                  <a:pt x="845389" y="690114"/>
                </a:cubicBezTo>
                <a:cubicBezTo>
                  <a:pt x="819510" y="800820"/>
                  <a:pt x="783567" y="802257"/>
                  <a:pt x="672861" y="828136"/>
                </a:cubicBezTo>
                <a:cubicBezTo>
                  <a:pt x="562155" y="854015"/>
                  <a:pt x="281796" y="842514"/>
                  <a:pt x="181155" y="845389"/>
                </a:cubicBezTo>
                <a:cubicBezTo>
                  <a:pt x="80514" y="848264"/>
                  <a:pt x="99205" y="839638"/>
                  <a:pt x="69012" y="845389"/>
                </a:cubicBezTo>
                <a:cubicBezTo>
                  <a:pt x="38819" y="851140"/>
                  <a:pt x="19409" y="865517"/>
                  <a:pt x="0" y="87989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TextBox 28"/>
          <p:cNvSpPr txBox="1"/>
          <p:nvPr/>
        </p:nvSpPr>
        <p:spPr>
          <a:xfrm rot="16200000">
            <a:off x="8484196" y="5083989"/>
            <a:ext cx="1183588" cy="230832"/>
          </a:xfrm>
          <a:prstGeom prst="rect">
            <a:avLst/>
          </a:prstGeom>
          <a:noFill/>
        </p:spPr>
        <p:txBody>
          <a:bodyPr wrap="square" rtlCol="0">
            <a:spAutoFit/>
          </a:bodyPr>
          <a:lstStyle/>
          <a:p>
            <a:pPr algn="ctr"/>
            <a:r>
              <a:rPr lang="en-US" sz="900" dirty="0" err="1" smtClean="0">
                <a:solidFill>
                  <a:srgbClr val="FF00FF"/>
                </a:solidFill>
              </a:rPr>
              <a:t>inclusio</a:t>
            </a:r>
            <a:r>
              <a:rPr lang="en-US" sz="900" dirty="0" smtClean="0">
                <a:solidFill>
                  <a:srgbClr val="FF00FF"/>
                </a:solidFill>
              </a:rPr>
              <a:t>  /  chiasmus</a:t>
            </a:r>
          </a:p>
        </p:txBody>
      </p:sp>
      <p:sp>
        <p:nvSpPr>
          <p:cNvPr id="30" name="TextBox 29"/>
          <p:cNvSpPr txBox="1"/>
          <p:nvPr/>
        </p:nvSpPr>
        <p:spPr>
          <a:xfrm>
            <a:off x="4800600" y="4245173"/>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2" name="TextBox 31"/>
          <p:cNvSpPr txBox="1"/>
          <p:nvPr/>
        </p:nvSpPr>
        <p:spPr>
          <a:xfrm>
            <a:off x="832919" y="2043968"/>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1" name="Rounded Rectangle 30"/>
          <p:cNvSpPr/>
          <p:nvPr/>
        </p:nvSpPr>
        <p:spPr>
          <a:xfrm>
            <a:off x="832919" y="2320967"/>
            <a:ext cx="1986481"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3" name="Freeform 32"/>
          <p:cNvSpPr/>
          <p:nvPr/>
        </p:nvSpPr>
        <p:spPr>
          <a:xfrm>
            <a:off x="2714625" y="2666999"/>
            <a:ext cx="4084527" cy="3735813"/>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Freeform 33"/>
          <p:cNvSpPr/>
          <p:nvPr/>
        </p:nvSpPr>
        <p:spPr>
          <a:xfrm>
            <a:off x="2971800" y="2619375"/>
            <a:ext cx="3629025" cy="3429000"/>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Freeform 34"/>
          <p:cNvSpPr/>
          <p:nvPr/>
        </p:nvSpPr>
        <p:spPr>
          <a:xfrm>
            <a:off x="4191000" y="2200275"/>
            <a:ext cx="2952750" cy="3762576"/>
          </a:xfrm>
          <a:custGeom>
            <a:avLst/>
            <a:gdLst>
              <a:gd name="connsiteX0" fmla="*/ 0 w 2952750"/>
              <a:gd name="connsiteY0" fmla="*/ 0 h 3762576"/>
              <a:gd name="connsiteX1" fmla="*/ 238125 w 2952750"/>
              <a:gd name="connsiteY1" fmla="*/ 161925 h 3762576"/>
              <a:gd name="connsiteX2" fmla="*/ 381000 w 2952750"/>
              <a:gd name="connsiteY2" fmla="*/ 752475 h 3762576"/>
              <a:gd name="connsiteX3" fmla="*/ 581025 w 2952750"/>
              <a:gd name="connsiteY3" fmla="*/ 2238375 h 3762576"/>
              <a:gd name="connsiteX4" fmla="*/ 666750 w 2952750"/>
              <a:gd name="connsiteY4" fmla="*/ 3438525 h 3762576"/>
              <a:gd name="connsiteX5" fmla="*/ 971550 w 2952750"/>
              <a:gd name="connsiteY5" fmla="*/ 3724275 h 3762576"/>
              <a:gd name="connsiteX6" fmla="*/ 1771650 w 2952750"/>
              <a:gd name="connsiteY6" fmla="*/ 3743325 h 3762576"/>
              <a:gd name="connsiteX7" fmla="*/ 2952750 w 2952750"/>
              <a:gd name="connsiteY7" fmla="*/ 3571875 h 3762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52750" h="3762576">
                <a:moveTo>
                  <a:pt x="0" y="0"/>
                </a:moveTo>
                <a:cubicBezTo>
                  <a:pt x="87312" y="18256"/>
                  <a:pt x="174625" y="36513"/>
                  <a:pt x="238125" y="161925"/>
                </a:cubicBezTo>
                <a:cubicBezTo>
                  <a:pt x="301625" y="287337"/>
                  <a:pt x="323850" y="406400"/>
                  <a:pt x="381000" y="752475"/>
                </a:cubicBezTo>
                <a:cubicBezTo>
                  <a:pt x="438150" y="1098550"/>
                  <a:pt x="533400" y="1790700"/>
                  <a:pt x="581025" y="2238375"/>
                </a:cubicBezTo>
                <a:cubicBezTo>
                  <a:pt x="628650" y="2686050"/>
                  <a:pt x="601663" y="3190875"/>
                  <a:pt x="666750" y="3438525"/>
                </a:cubicBezTo>
                <a:cubicBezTo>
                  <a:pt x="731837" y="3686175"/>
                  <a:pt x="787400" y="3673475"/>
                  <a:pt x="971550" y="3724275"/>
                </a:cubicBezTo>
                <a:cubicBezTo>
                  <a:pt x="1155700" y="3775075"/>
                  <a:pt x="1441450" y="3768725"/>
                  <a:pt x="1771650" y="3743325"/>
                </a:cubicBezTo>
                <a:cubicBezTo>
                  <a:pt x="2101850" y="3717925"/>
                  <a:pt x="2527300" y="3644900"/>
                  <a:pt x="2952750" y="357187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TextBox 35"/>
          <p:cNvSpPr txBox="1"/>
          <p:nvPr/>
        </p:nvSpPr>
        <p:spPr>
          <a:xfrm>
            <a:off x="832919" y="2895600"/>
            <a:ext cx="1371600" cy="276999"/>
          </a:xfrm>
          <a:prstGeom prst="rect">
            <a:avLst/>
          </a:prstGeom>
          <a:noFill/>
        </p:spPr>
        <p:txBody>
          <a:bodyPr wrap="square" rtlCol="0">
            <a:spAutoFit/>
          </a:bodyPr>
          <a:lstStyle/>
          <a:p>
            <a:r>
              <a:rPr lang="en-US" sz="1200" b="1" dirty="0" smtClean="0">
                <a:solidFill>
                  <a:srgbClr val="0070C0"/>
                </a:solidFill>
              </a:rPr>
              <a:t>When is this?</a:t>
            </a:r>
          </a:p>
        </p:txBody>
      </p:sp>
    </p:spTree>
    <p:extLst>
      <p:ext uri="{BB962C8B-B14F-4D97-AF65-F5344CB8AC3E}">
        <p14:creationId xmlns:p14="http://schemas.microsoft.com/office/powerpoint/2010/main" val="3350223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7" name="TextBox 6"/>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8" name="TextBox 7"/>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1" name="TextBox 10"/>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2" name="TextBox 11"/>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3" name="TextBox 12"/>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5" name="TextBox 14"/>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4" name="TextBox 13"/>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17" name="Rounded Rectangle 16"/>
          <p:cNvSpPr/>
          <p:nvPr/>
        </p:nvSpPr>
        <p:spPr>
          <a:xfrm>
            <a:off x="5943600" y="1228725"/>
            <a:ext cx="1600200"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ounded Rectangle 17"/>
          <p:cNvSpPr/>
          <p:nvPr/>
        </p:nvSpPr>
        <p:spPr>
          <a:xfrm>
            <a:off x="7134044" y="3701623"/>
            <a:ext cx="1552755"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Freeform 18"/>
          <p:cNvSpPr/>
          <p:nvPr/>
        </p:nvSpPr>
        <p:spPr>
          <a:xfrm>
            <a:off x="7575550" y="1485900"/>
            <a:ext cx="1262759" cy="2318349"/>
          </a:xfrm>
          <a:custGeom>
            <a:avLst/>
            <a:gdLst>
              <a:gd name="connsiteX0" fmla="*/ 0 w 1238437"/>
              <a:gd name="connsiteY0" fmla="*/ 0 h 2303253"/>
              <a:gd name="connsiteX1" fmla="*/ 750498 w 1238437"/>
              <a:gd name="connsiteY1" fmla="*/ 25879 h 2303253"/>
              <a:gd name="connsiteX2" fmla="*/ 1112807 w 1238437"/>
              <a:gd name="connsiteY2" fmla="*/ 138023 h 2303253"/>
              <a:gd name="connsiteX3" fmla="*/ 1224951 w 1238437"/>
              <a:gd name="connsiteY3" fmla="*/ 664234 h 2303253"/>
              <a:gd name="connsiteX4" fmla="*/ 1233577 w 1238437"/>
              <a:gd name="connsiteY4" fmla="*/ 1863306 h 2303253"/>
              <a:gd name="connsiteX5" fmla="*/ 1199071 w 1238437"/>
              <a:gd name="connsiteY5" fmla="*/ 2225615 h 2303253"/>
              <a:gd name="connsiteX6" fmla="*/ 1121434 w 1238437"/>
              <a:gd name="connsiteY6"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437" h="2303253">
                <a:moveTo>
                  <a:pt x="0" y="0"/>
                </a:moveTo>
                <a:cubicBezTo>
                  <a:pt x="282515" y="1437"/>
                  <a:pt x="565030" y="2875"/>
                  <a:pt x="750498" y="25879"/>
                </a:cubicBezTo>
                <a:cubicBezTo>
                  <a:pt x="935966" y="48883"/>
                  <a:pt x="1033732" y="31631"/>
                  <a:pt x="1112807" y="138023"/>
                </a:cubicBezTo>
                <a:cubicBezTo>
                  <a:pt x="1191882" y="244415"/>
                  <a:pt x="1204823" y="376687"/>
                  <a:pt x="1224951" y="664234"/>
                </a:cubicBezTo>
                <a:cubicBezTo>
                  <a:pt x="1245079" y="951781"/>
                  <a:pt x="1237890" y="1603076"/>
                  <a:pt x="1233577" y="1863306"/>
                </a:cubicBezTo>
                <a:cubicBezTo>
                  <a:pt x="1229264" y="2123536"/>
                  <a:pt x="1217762" y="2152290"/>
                  <a:pt x="1199071" y="2225615"/>
                </a:cubicBezTo>
                <a:cubicBezTo>
                  <a:pt x="1180380" y="2298940"/>
                  <a:pt x="1150907" y="2301096"/>
                  <a:pt x="1121434" y="2303253"/>
                </a:cubicBezTo>
              </a:path>
            </a:pathLst>
          </a:custGeom>
          <a:noFill/>
          <a:ln w="12700">
            <a:solidFill>
              <a:schemeClr val="accent6">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p:cNvSpPr txBox="1"/>
          <p:nvPr/>
        </p:nvSpPr>
        <p:spPr>
          <a:xfrm rot="16200000">
            <a:off x="8583267" y="2500700"/>
            <a:ext cx="762000" cy="230832"/>
          </a:xfrm>
          <a:prstGeom prst="rect">
            <a:avLst/>
          </a:prstGeom>
          <a:noFill/>
        </p:spPr>
        <p:txBody>
          <a:bodyPr wrap="square" rtlCol="0">
            <a:spAutoFit/>
          </a:bodyPr>
          <a:lstStyle/>
          <a:p>
            <a:pPr algn="ctr"/>
            <a:r>
              <a:rPr lang="en-US" sz="900" dirty="0" err="1" smtClean="0">
                <a:solidFill>
                  <a:schemeClr val="accent6">
                    <a:lumMod val="50000"/>
                  </a:schemeClr>
                </a:solidFill>
              </a:rPr>
              <a:t>inclusio</a:t>
            </a:r>
            <a:endParaRPr lang="en-US" sz="900" dirty="0" smtClean="0">
              <a:solidFill>
                <a:schemeClr val="accent6">
                  <a:lumMod val="50000"/>
                </a:schemeClr>
              </a:solidFill>
            </a:endParaRPr>
          </a:p>
        </p:txBody>
      </p:sp>
      <p:sp>
        <p:nvSpPr>
          <p:cNvPr id="21" name="TextBox 20"/>
          <p:cNvSpPr txBox="1"/>
          <p:nvPr/>
        </p:nvSpPr>
        <p:spPr>
          <a:xfrm>
            <a:off x="5257800" y="3708487"/>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23" name="TextBox 22"/>
          <p:cNvSpPr txBox="1"/>
          <p:nvPr/>
        </p:nvSpPr>
        <p:spPr>
          <a:xfrm>
            <a:off x="4952999" y="5421867"/>
            <a:ext cx="2329851" cy="415498"/>
          </a:xfrm>
          <a:prstGeom prst="rect">
            <a:avLst/>
          </a:prstGeom>
          <a:noFill/>
        </p:spPr>
        <p:txBody>
          <a:bodyPr wrap="square" rtlCol="0">
            <a:spAutoFit/>
          </a:bodyPr>
          <a:lstStyle/>
          <a:p>
            <a:r>
              <a:rPr lang="en-US" sz="1050" dirty="0" smtClean="0">
                <a:solidFill>
                  <a:srgbClr val="0070C0"/>
                </a:solidFill>
              </a:rPr>
              <a:t>profaned God’s name by being in exile</a:t>
            </a:r>
          </a:p>
          <a:p>
            <a:r>
              <a:rPr lang="en-US" sz="1050" dirty="0" smtClean="0">
                <a:solidFill>
                  <a:srgbClr val="0070C0"/>
                </a:solidFill>
              </a:rPr>
              <a:t>God will defend his reputation</a:t>
            </a:r>
          </a:p>
        </p:txBody>
      </p:sp>
      <p:sp>
        <p:nvSpPr>
          <p:cNvPr id="24" name="Rounded Rectangle 23"/>
          <p:cNvSpPr/>
          <p:nvPr/>
        </p:nvSpPr>
        <p:spPr>
          <a:xfrm>
            <a:off x="6448245" y="4246971"/>
            <a:ext cx="1669212"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ounded Rectangle 24"/>
          <p:cNvSpPr/>
          <p:nvPr/>
        </p:nvSpPr>
        <p:spPr>
          <a:xfrm>
            <a:off x="6814868" y="6172200"/>
            <a:ext cx="1880557"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Freeform 25"/>
          <p:cNvSpPr/>
          <p:nvPr/>
        </p:nvSpPr>
        <p:spPr>
          <a:xfrm>
            <a:off x="8126083" y="4168606"/>
            <a:ext cx="905774" cy="2223568"/>
          </a:xfrm>
          <a:custGeom>
            <a:avLst/>
            <a:gdLst>
              <a:gd name="connsiteX0" fmla="*/ 0 w 942482"/>
              <a:gd name="connsiteY0" fmla="*/ 66964 h 2223568"/>
              <a:gd name="connsiteX1" fmla="*/ 336430 w 942482"/>
              <a:gd name="connsiteY1" fmla="*/ 6579 h 2223568"/>
              <a:gd name="connsiteX2" fmla="*/ 741872 w 942482"/>
              <a:gd name="connsiteY2" fmla="*/ 15205 h 2223568"/>
              <a:gd name="connsiteX3" fmla="*/ 854015 w 942482"/>
              <a:gd name="connsiteY3" fmla="*/ 127349 h 2223568"/>
              <a:gd name="connsiteX4" fmla="*/ 879894 w 942482"/>
              <a:gd name="connsiteY4" fmla="*/ 282624 h 2223568"/>
              <a:gd name="connsiteX5" fmla="*/ 905774 w 942482"/>
              <a:gd name="connsiteY5" fmla="*/ 498285 h 2223568"/>
              <a:gd name="connsiteX6" fmla="*/ 923026 w 942482"/>
              <a:gd name="connsiteY6" fmla="*/ 739824 h 2223568"/>
              <a:gd name="connsiteX7" fmla="*/ 940279 w 942482"/>
              <a:gd name="connsiteY7" fmla="*/ 1317794 h 2223568"/>
              <a:gd name="connsiteX8" fmla="*/ 931653 w 942482"/>
              <a:gd name="connsiteY8" fmla="*/ 1938896 h 2223568"/>
              <a:gd name="connsiteX9" fmla="*/ 845389 w 942482"/>
              <a:gd name="connsiteY9" fmla="*/ 2137303 h 2223568"/>
              <a:gd name="connsiteX10" fmla="*/ 612475 w 942482"/>
              <a:gd name="connsiteY10" fmla="*/ 2223568 h 22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2482" h="2223568">
                <a:moveTo>
                  <a:pt x="0" y="66964"/>
                </a:moveTo>
                <a:cubicBezTo>
                  <a:pt x="106392" y="41084"/>
                  <a:pt x="212785" y="15205"/>
                  <a:pt x="336430" y="6579"/>
                </a:cubicBezTo>
                <a:cubicBezTo>
                  <a:pt x="460075" y="-2047"/>
                  <a:pt x="655608" y="-4923"/>
                  <a:pt x="741872" y="15205"/>
                </a:cubicBezTo>
                <a:cubicBezTo>
                  <a:pt x="828136" y="35333"/>
                  <a:pt x="831011" y="82779"/>
                  <a:pt x="854015" y="127349"/>
                </a:cubicBezTo>
                <a:cubicBezTo>
                  <a:pt x="877019" y="171919"/>
                  <a:pt x="871268" y="220801"/>
                  <a:pt x="879894" y="282624"/>
                </a:cubicBezTo>
                <a:cubicBezTo>
                  <a:pt x="888520" y="344447"/>
                  <a:pt x="898585" y="422085"/>
                  <a:pt x="905774" y="498285"/>
                </a:cubicBezTo>
                <a:cubicBezTo>
                  <a:pt x="912963" y="574485"/>
                  <a:pt x="917275" y="603239"/>
                  <a:pt x="923026" y="739824"/>
                </a:cubicBezTo>
                <a:cubicBezTo>
                  <a:pt x="928777" y="876409"/>
                  <a:pt x="938841" y="1117949"/>
                  <a:pt x="940279" y="1317794"/>
                </a:cubicBezTo>
                <a:cubicBezTo>
                  <a:pt x="941717" y="1517639"/>
                  <a:pt x="947468" y="1802311"/>
                  <a:pt x="931653" y="1938896"/>
                </a:cubicBezTo>
                <a:cubicBezTo>
                  <a:pt x="915838" y="2075481"/>
                  <a:pt x="898585" y="2089858"/>
                  <a:pt x="845389" y="2137303"/>
                </a:cubicBezTo>
                <a:cubicBezTo>
                  <a:pt x="792193" y="2184748"/>
                  <a:pt x="702334" y="2204158"/>
                  <a:pt x="612475" y="2223568"/>
                </a:cubicBez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Freeform 26"/>
          <p:cNvSpPr/>
          <p:nvPr/>
        </p:nvSpPr>
        <p:spPr>
          <a:xfrm>
            <a:off x="8867955" y="4684143"/>
            <a:ext cx="130389" cy="1354348"/>
          </a:xfrm>
          <a:custGeom>
            <a:avLst/>
            <a:gdLst>
              <a:gd name="connsiteX0" fmla="*/ 51758 w 130389"/>
              <a:gd name="connsiteY0" fmla="*/ 0 h 1354348"/>
              <a:gd name="connsiteX1" fmla="*/ 103517 w 130389"/>
              <a:gd name="connsiteY1" fmla="*/ 103517 h 1354348"/>
              <a:gd name="connsiteX2" fmla="*/ 120770 w 130389"/>
              <a:gd name="connsiteY2" fmla="*/ 586597 h 1354348"/>
              <a:gd name="connsiteX3" fmla="*/ 120770 w 130389"/>
              <a:gd name="connsiteY3" fmla="*/ 1199072 h 1354348"/>
              <a:gd name="connsiteX4" fmla="*/ 0 w 130389"/>
              <a:gd name="connsiteY4" fmla="*/ 1354348 h 1354348"/>
              <a:gd name="connsiteX5" fmla="*/ 0 w 130389"/>
              <a:gd name="connsiteY5" fmla="*/ 1354348 h 1354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389" h="1354348">
                <a:moveTo>
                  <a:pt x="51758" y="0"/>
                </a:moveTo>
                <a:cubicBezTo>
                  <a:pt x="71886" y="2875"/>
                  <a:pt x="92015" y="5751"/>
                  <a:pt x="103517" y="103517"/>
                </a:cubicBezTo>
                <a:cubicBezTo>
                  <a:pt x="115019" y="201283"/>
                  <a:pt x="117895" y="404005"/>
                  <a:pt x="120770" y="586597"/>
                </a:cubicBezTo>
                <a:cubicBezTo>
                  <a:pt x="123646" y="769190"/>
                  <a:pt x="140898" y="1071114"/>
                  <a:pt x="120770" y="1199072"/>
                </a:cubicBezTo>
                <a:cubicBezTo>
                  <a:pt x="100642" y="1327030"/>
                  <a:pt x="0" y="1354348"/>
                  <a:pt x="0" y="1354348"/>
                </a:cubicBezTo>
                <a:lnTo>
                  <a:pt x="0" y="1354348"/>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Freeform 27"/>
          <p:cNvSpPr/>
          <p:nvPr/>
        </p:nvSpPr>
        <p:spPr>
          <a:xfrm>
            <a:off x="7944928" y="4744528"/>
            <a:ext cx="857215" cy="879895"/>
          </a:xfrm>
          <a:custGeom>
            <a:avLst/>
            <a:gdLst>
              <a:gd name="connsiteX0" fmla="*/ 34506 w 857215"/>
              <a:gd name="connsiteY0" fmla="*/ 0 h 879895"/>
              <a:gd name="connsiteX1" fmla="*/ 207034 w 857215"/>
              <a:gd name="connsiteY1" fmla="*/ 69012 h 879895"/>
              <a:gd name="connsiteX2" fmla="*/ 491706 w 857215"/>
              <a:gd name="connsiteY2" fmla="*/ 69012 h 879895"/>
              <a:gd name="connsiteX3" fmla="*/ 715993 w 857215"/>
              <a:gd name="connsiteY3" fmla="*/ 60385 h 879895"/>
              <a:gd name="connsiteX4" fmla="*/ 828136 w 857215"/>
              <a:gd name="connsiteY4" fmla="*/ 163902 h 879895"/>
              <a:gd name="connsiteX5" fmla="*/ 845389 w 857215"/>
              <a:gd name="connsiteY5" fmla="*/ 690114 h 879895"/>
              <a:gd name="connsiteX6" fmla="*/ 672861 w 857215"/>
              <a:gd name="connsiteY6" fmla="*/ 828136 h 879895"/>
              <a:gd name="connsiteX7" fmla="*/ 181155 w 857215"/>
              <a:gd name="connsiteY7" fmla="*/ 845389 h 879895"/>
              <a:gd name="connsiteX8" fmla="*/ 69012 w 857215"/>
              <a:gd name="connsiteY8" fmla="*/ 845389 h 879895"/>
              <a:gd name="connsiteX9" fmla="*/ 0 w 857215"/>
              <a:gd name="connsiteY9" fmla="*/ 879895 h 87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7215" h="879895">
                <a:moveTo>
                  <a:pt x="34506" y="0"/>
                </a:moveTo>
                <a:cubicBezTo>
                  <a:pt x="82670" y="28755"/>
                  <a:pt x="130834" y="57510"/>
                  <a:pt x="207034" y="69012"/>
                </a:cubicBezTo>
                <a:cubicBezTo>
                  <a:pt x="283234" y="80514"/>
                  <a:pt x="406880" y="70450"/>
                  <a:pt x="491706" y="69012"/>
                </a:cubicBezTo>
                <a:cubicBezTo>
                  <a:pt x="576532" y="67574"/>
                  <a:pt x="659921" y="44570"/>
                  <a:pt x="715993" y="60385"/>
                </a:cubicBezTo>
                <a:cubicBezTo>
                  <a:pt x="772065" y="76200"/>
                  <a:pt x="806570" y="58947"/>
                  <a:pt x="828136" y="163902"/>
                </a:cubicBezTo>
                <a:cubicBezTo>
                  <a:pt x="849702" y="268857"/>
                  <a:pt x="871268" y="579408"/>
                  <a:pt x="845389" y="690114"/>
                </a:cubicBezTo>
                <a:cubicBezTo>
                  <a:pt x="819510" y="800820"/>
                  <a:pt x="783567" y="802257"/>
                  <a:pt x="672861" y="828136"/>
                </a:cubicBezTo>
                <a:cubicBezTo>
                  <a:pt x="562155" y="854015"/>
                  <a:pt x="281796" y="842514"/>
                  <a:pt x="181155" y="845389"/>
                </a:cubicBezTo>
                <a:cubicBezTo>
                  <a:pt x="80514" y="848264"/>
                  <a:pt x="99205" y="839638"/>
                  <a:pt x="69012" y="845389"/>
                </a:cubicBezTo>
                <a:cubicBezTo>
                  <a:pt x="38819" y="851140"/>
                  <a:pt x="19409" y="865517"/>
                  <a:pt x="0" y="87989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TextBox 28"/>
          <p:cNvSpPr txBox="1"/>
          <p:nvPr/>
        </p:nvSpPr>
        <p:spPr>
          <a:xfrm rot="16200000">
            <a:off x="8484196" y="5083989"/>
            <a:ext cx="1183588" cy="230832"/>
          </a:xfrm>
          <a:prstGeom prst="rect">
            <a:avLst/>
          </a:prstGeom>
          <a:noFill/>
        </p:spPr>
        <p:txBody>
          <a:bodyPr wrap="square" rtlCol="0">
            <a:spAutoFit/>
          </a:bodyPr>
          <a:lstStyle/>
          <a:p>
            <a:pPr algn="ctr"/>
            <a:r>
              <a:rPr lang="en-US" sz="900" dirty="0" err="1" smtClean="0">
                <a:solidFill>
                  <a:srgbClr val="FF00FF"/>
                </a:solidFill>
              </a:rPr>
              <a:t>inclusio</a:t>
            </a:r>
            <a:r>
              <a:rPr lang="en-US" sz="900" dirty="0" smtClean="0">
                <a:solidFill>
                  <a:srgbClr val="FF00FF"/>
                </a:solidFill>
              </a:rPr>
              <a:t>  /  chiasmus</a:t>
            </a:r>
          </a:p>
        </p:txBody>
      </p:sp>
      <p:sp>
        <p:nvSpPr>
          <p:cNvPr id="30" name="TextBox 29"/>
          <p:cNvSpPr txBox="1"/>
          <p:nvPr/>
        </p:nvSpPr>
        <p:spPr>
          <a:xfrm>
            <a:off x="4800600" y="4245173"/>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2" name="TextBox 31"/>
          <p:cNvSpPr txBox="1"/>
          <p:nvPr/>
        </p:nvSpPr>
        <p:spPr>
          <a:xfrm>
            <a:off x="832919" y="2043968"/>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1" name="Rounded Rectangle 30"/>
          <p:cNvSpPr/>
          <p:nvPr/>
        </p:nvSpPr>
        <p:spPr>
          <a:xfrm>
            <a:off x="832919" y="2320967"/>
            <a:ext cx="1986481"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3" name="Freeform 32"/>
          <p:cNvSpPr/>
          <p:nvPr/>
        </p:nvSpPr>
        <p:spPr>
          <a:xfrm>
            <a:off x="2714625" y="2666999"/>
            <a:ext cx="4084527" cy="3735813"/>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Freeform 33"/>
          <p:cNvSpPr/>
          <p:nvPr/>
        </p:nvSpPr>
        <p:spPr>
          <a:xfrm>
            <a:off x="2971800" y="2619375"/>
            <a:ext cx="3629025" cy="3429000"/>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Freeform 34"/>
          <p:cNvSpPr/>
          <p:nvPr/>
        </p:nvSpPr>
        <p:spPr>
          <a:xfrm>
            <a:off x="4191000" y="2200275"/>
            <a:ext cx="2952750" cy="3762576"/>
          </a:xfrm>
          <a:custGeom>
            <a:avLst/>
            <a:gdLst>
              <a:gd name="connsiteX0" fmla="*/ 0 w 2952750"/>
              <a:gd name="connsiteY0" fmla="*/ 0 h 3762576"/>
              <a:gd name="connsiteX1" fmla="*/ 238125 w 2952750"/>
              <a:gd name="connsiteY1" fmla="*/ 161925 h 3762576"/>
              <a:gd name="connsiteX2" fmla="*/ 381000 w 2952750"/>
              <a:gd name="connsiteY2" fmla="*/ 752475 h 3762576"/>
              <a:gd name="connsiteX3" fmla="*/ 581025 w 2952750"/>
              <a:gd name="connsiteY3" fmla="*/ 2238375 h 3762576"/>
              <a:gd name="connsiteX4" fmla="*/ 666750 w 2952750"/>
              <a:gd name="connsiteY4" fmla="*/ 3438525 h 3762576"/>
              <a:gd name="connsiteX5" fmla="*/ 971550 w 2952750"/>
              <a:gd name="connsiteY5" fmla="*/ 3724275 h 3762576"/>
              <a:gd name="connsiteX6" fmla="*/ 1771650 w 2952750"/>
              <a:gd name="connsiteY6" fmla="*/ 3743325 h 3762576"/>
              <a:gd name="connsiteX7" fmla="*/ 2952750 w 2952750"/>
              <a:gd name="connsiteY7" fmla="*/ 3571875 h 3762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52750" h="3762576">
                <a:moveTo>
                  <a:pt x="0" y="0"/>
                </a:moveTo>
                <a:cubicBezTo>
                  <a:pt x="87312" y="18256"/>
                  <a:pt x="174625" y="36513"/>
                  <a:pt x="238125" y="161925"/>
                </a:cubicBezTo>
                <a:cubicBezTo>
                  <a:pt x="301625" y="287337"/>
                  <a:pt x="323850" y="406400"/>
                  <a:pt x="381000" y="752475"/>
                </a:cubicBezTo>
                <a:cubicBezTo>
                  <a:pt x="438150" y="1098550"/>
                  <a:pt x="533400" y="1790700"/>
                  <a:pt x="581025" y="2238375"/>
                </a:cubicBezTo>
                <a:cubicBezTo>
                  <a:pt x="628650" y="2686050"/>
                  <a:pt x="601663" y="3190875"/>
                  <a:pt x="666750" y="3438525"/>
                </a:cubicBezTo>
                <a:cubicBezTo>
                  <a:pt x="731837" y="3686175"/>
                  <a:pt x="787400" y="3673475"/>
                  <a:pt x="971550" y="3724275"/>
                </a:cubicBezTo>
                <a:cubicBezTo>
                  <a:pt x="1155700" y="3775075"/>
                  <a:pt x="1441450" y="3768725"/>
                  <a:pt x="1771650" y="3743325"/>
                </a:cubicBezTo>
                <a:cubicBezTo>
                  <a:pt x="2101850" y="3717925"/>
                  <a:pt x="2527300" y="3644900"/>
                  <a:pt x="2952750" y="357187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TextBox 36"/>
          <p:cNvSpPr txBox="1"/>
          <p:nvPr/>
        </p:nvSpPr>
        <p:spPr>
          <a:xfrm>
            <a:off x="832919" y="3164322"/>
            <a:ext cx="1295400" cy="577081"/>
          </a:xfrm>
          <a:prstGeom prst="rect">
            <a:avLst/>
          </a:prstGeom>
          <a:noFill/>
        </p:spPr>
        <p:txBody>
          <a:bodyPr wrap="square" rtlCol="0">
            <a:spAutoFit/>
          </a:bodyPr>
          <a:lstStyle/>
          <a:p>
            <a:r>
              <a:rPr lang="en-US" sz="1050" dirty="0" smtClean="0">
                <a:solidFill>
                  <a:srgbClr val="0070C0"/>
                </a:solidFill>
              </a:rPr>
              <a:t>same</a:t>
            </a:r>
          </a:p>
          <a:p>
            <a:r>
              <a:rPr lang="en-US" sz="1050" dirty="0" smtClean="0">
                <a:solidFill>
                  <a:srgbClr val="0070C0"/>
                </a:solidFill>
              </a:rPr>
              <a:t>elements</a:t>
            </a:r>
          </a:p>
          <a:p>
            <a:r>
              <a:rPr lang="en-US" sz="1050" dirty="0" smtClean="0">
                <a:solidFill>
                  <a:srgbClr val="0070C0"/>
                </a:solidFill>
              </a:rPr>
              <a:t>repeated</a:t>
            </a:r>
          </a:p>
        </p:txBody>
      </p:sp>
      <p:sp>
        <p:nvSpPr>
          <p:cNvPr id="38" name="TextBox 37"/>
          <p:cNvSpPr txBox="1"/>
          <p:nvPr/>
        </p:nvSpPr>
        <p:spPr>
          <a:xfrm>
            <a:off x="832919" y="2895600"/>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Tree>
    <p:extLst>
      <p:ext uri="{BB962C8B-B14F-4D97-AF65-F5344CB8AC3E}">
        <p14:creationId xmlns:p14="http://schemas.microsoft.com/office/powerpoint/2010/main" val="3369185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7" name="TextBox 6"/>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8" name="TextBox 7"/>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1" name="TextBox 10"/>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2" name="TextBox 11"/>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3" name="TextBox 12"/>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5" name="TextBox 14"/>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4" name="TextBox 13"/>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17" name="Rounded Rectangle 16"/>
          <p:cNvSpPr/>
          <p:nvPr/>
        </p:nvSpPr>
        <p:spPr>
          <a:xfrm>
            <a:off x="5943600" y="1228725"/>
            <a:ext cx="1600200"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ounded Rectangle 17"/>
          <p:cNvSpPr/>
          <p:nvPr/>
        </p:nvSpPr>
        <p:spPr>
          <a:xfrm>
            <a:off x="7134044" y="3701623"/>
            <a:ext cx="1552755"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Freeform 18"/>
          <p:cNvSpPr/>
          <p:nvPr/>
        </p:nvSpPr>
        <p:spPr>
          <a:xfrm>
            <a:off x="7575550" y="1485900"/>
            <a:ext cx="1262759" cy="2318349"/>
          </a:xfrm>
          <a:custGeom>
            <a:avLst/>
            <a:gdLst>
              <a:gd name="connsiteX0" fmla="*/ 0 w 1238437"/>
              <a:gd name="connsiteY0" fmla="*/ 0 h 2303253"/>
              <a:gd name="connsiteX1" fmla="*/ 750498 w 1238437"/>
              <a:gd name="connsiteY1" fmla="*/ 25879 h 2303253"/>
              <a:gd name="connsiteX2" fmla="*/ 1112807 w 1238437"/>
              <a:gd name="connsiteY2" fmla="*/ 138023 h 2303253"/>
              <a:gd name="connsiteX3" fmla="*/ 1224951 w 1238437"/>
              <a:gd name="connsiteY3" fmla="*/ 664234 h 2303253"/>
              <a:gd name="connsiteX4" fmla="*/ 1233577 w 1238437"/>
              <a:gd name="connsiteY4" fmla="*/ 1863306 h 2303253"/>
              <a:gd name="connsiteX5" fmla="*/ 1199071 w 1238437"/>
              <a:gd name="connsiteY5" fmla="*/ 2225615 h 2303253"/>
              <a:gd name="connsiteX6" fmla="*/ 1121434 w 1238437"/>
              <a:gd name="connsiteY6"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437" h="2303253">
                <a:moveTo>
                  <a:pt x="0" y="0"/>
                </a:moveTo>
                <a:cubicBezTo>
                  <a:pt x="282515" y="1437"/>
                  <a:pt x="565030" y="2875"/>
                  <a:pt x="750498" y="25879"/>
                </a:cubicBezTo>
                <a:cubicBezTo>
                  <a:pt x="935966" y="48883"/>
                  <a:pt x="1033732" y="31631"/>
                  <a:pt x="1112807" y="138023"/>
                </a:cubicBezTo>
                <a:cubicBezTo>
                  <a:pt x="1191882" y="244415"/>
                  <a:pt x="1204823" y="376687"/>
                  <a:pt x="1224951" y="664234"/>
                </a:cubicBezTo>
                <a:cubicBezTo>
                  <a:pt x="1245079" y="951781"/>
                  <a:pt x="1237890" y="1603076"/>
                  <a:pt x="1233577" y="1863306"/>
                </a:cubicBezTo>
                <a:cubicBezTo>
                  <a:pt x="1229264" y="2123536"/>
                  <a:pt x="1217762" y="2152290"/>
                  <a:pt x="1199071" y="2225615"/>
                </a:cubicBezTo>
                <a:cubicBezTo>
                  <a:pt x="1180380" y="2298940"/>
                  <a:pt x="1150907" y="2301096"/>
                  <a:pt x="1121434" y="2303253"/>
                </a:cubicBezTo>
              </a:path>
            </a:pathLst>
          </a:custGeom>
          <a:noFill/>
          <a:ln w="12700">
            <a:solidFill>
              <a:schemeClr val="accent6">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p:cNvSpPr txBox="1"/>
          <p:nvPr/>
        </p:nvSpPr>
        <p:spPr>
          <a:xfrm rot="16200000">
            <a:off x="8583267" y="2500700"/>
            <a:ext cx="762000" cy="230832"/>
          </a:xfrm>
          <a:prstGeom prst="rect">
            <a:avLst/>
          </a:prstGeom>
          <a:noFill/>
        </p:spPr>
        <p:txBody>
          <a:bodyPr wrap="square" rtlCol="0">
            <a:spAutoFit/>
          </a:bodyPr>
          <a:lstStyle/>
          <a:p>
            <a:pPr algn="ctr"/>
            <a:r>
              <a:rPr lang="en-US" sz="900" dirty="0" err="1" smtClean="0">
                <a:solidFill>
                  <a:schemeClr val="accent6">
                    <a:lumMod val="50000"/>
                  </a:schemeClr>
                </a:solidFill>
              </a:rPr>
              <a:t>inclusio</a:t>
            </a:r>
            <a:endParaRPr lang="en-US" sz="900" dirty="0" smtClean="0">
              <a:solidFill>
                <a:schemeClr val="accent6">
                  <a:lumMod val="50000"/>
                </a:schemeClr>
              </a:solidFill>
            </a:endParaRPr>
          </a:p>
        </p:txBody>
      </p:sp>
      <p:sp>
        <p:nvSpPr>
          <p:cNvPr id="21" name="TextBox 20"/>
          <p:cNvSpPr txBox="1"/>
          <p:nvPr/>
        </p:nvSpPr>
        <p:spPr>
          <a:xfrm>
            <a:off x="5257800" y="3708487"/>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23" name="TextBox 22"/>
          <p:cNvSpPr txBox="1"/>
          <p:nvPr/>
        </p:nvSpPr>
        <p:spPr>
          <a:xfrm>
            <a:off x="4952999" y="5421867"/>
            <a:ext cx="2329851" cy="415498"/>
          </a:xfrm>
          <a:prstGeom prst="rect">
            <a:avLst/>
          </a:prstGeom>
          <a:noFill/>
        </p:spPr>
        <p:txBody>
          <a:bodyPr wrap="square" rtlCol="0">
            <a:spAutoFit/>
          </a:bodyPr>
          <a:lstStyle/>
          <a:p>
            <a:r>
              <a:rPr lang="en-US" sz="1050" dirty="0" smtClean="0">
                <a:solidFill>
                  <a:srgbClr val="0070C0"/>
                </a:solidFill>
              </a:rPr>
              <a:t>profaned God’s name by being in exile</a:t>
            </a:r>
          </a:p>
          <a:p>
            <a:r>
              <a:rPr lang="en-US" sz="1050" dirty="0" smtClean="0">
                <a:solidFill>
                  <a:srgbClr val="0070C0"/>
                </a:solidFill>
              </a:rPr>
              <a:t>God will defend his reputation</a:t>
            </a:r>
          </a:p>
        </p:txBody>
      </p:sp>
      <p:sp>
        <p:nvSpPr>
          <p:cNvPr id="24" name="Rounded Rectangle 23"/>
          <p:cNvSpPr/>
          <p:nvPr/>
        </p:nvSpPr>
        <p:spPr>
          <a:xfrm>
            <a:off x="6448245" y="4246971"/>
            <a:ext cx="1669212"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ounded Rectangle 24"/>
          <p:cNvSpPr/>
          <p:nvPr/>
        </p:nvSpPr>
        <p:spPr>
          <a:xfrm>
            <a:off x="6814868" y="6172200"/>
            <a:ext cx="1880557"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Freeform 25"/>
          <p:cNvSpPr/>
          <p:nvPr/>
        </p:nvSpPr>
        <p:spPr>
          <a:xfrm>
            <a:off x="8126083" y="4168606"/>
            <a:ext cx="905774" cy="2223568"/>
          </a:xfrm>
          <a:custGeom>
            <a:avLst/>
            <a:gdLst>
              <a:gd name="connsiteX0" fmla="*/ 0 w 942482"/>
              <a:gd name="connsiteY0" fmla="*/ 66964 h 2223568"/>
              <a:gd name="connsiteX1" fmla="*/ 336430 w 942482"/>
              <a:gd name="connsiteY1" fmla="*/ 6579 h 2223568"/>
              <a:gd name="connsiteX2" fmla="*/ 741872 w 942482"/>
              <a:gd name="connsiteY2" fmla="*/ 15205 h 2223568"/>
              <a:gd name="connsiteX3" fmla="*/ 854015 w 942482"/>
              <a:gd name="connsiteY3" fmla="*/ 127349 h 2223568"/>
              <a:gd name="connsiteX4" fmla="*/ 879894 w 942482"/>
              <a:gd name="connsiteY4" fmla="*/ 282624 h 2223568"/>
              <a:gd name="connsiteX5" fmla="*/ 905774 w 942482"/>
              <a:gd name="connsiteY5" fmla="*/ 498285 h 2223568"/>
              <a:gd name="connsiteX6" fmla="*/ 923026 w 942482"/>
              <a:gd name="connsiteY6" fmla="*/ 739824 h 2223568"/>
              <a:gd name="connsiteX7" fmla="*/ 940279 w 942482"/>
              <a:gd name="connsiteY7" fmla="*/ 1317794 h 2223568"/>
              <a:gd name="connsiteX8" fmla="*/ 931653 w 942482"/>
              <a:gd name="connsiteY8" fmla="*/ 1938896 h 2223568"/>
              <a:gd name="connsiteX9" fmla="*/ 845389 w 942482"/>
              <a:gd name="connsiteY9" fmla="*/ 2137303 h 2223568"/>
              <a:gd name="connsiteX10" fmla="*/ 612475 w 942482"/>
              <a:gd name="connsiteY10" fmla="*/ 2223568 h 22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2482" h="2223568">
                <a:moveTo>
                  <a:pt x="0" y="66964"/>
                </a:moveTo>
                <a:cubicBezTo>
                  <a:pt x="106392" y="41084"/>
                  <a:pt x="212785" y="15205"/>
                  <a:pt x="336430" y="6579"/>
                </a:cubicBezTo>
                <a:cubicBezTo>
                  <a:pt x="460075" y="-2047"/>
                  <a:pt x="655608" y="-4923"/>
                  <a:pt x="741872" y="15205"/>
                </a:cubicBezTo>
                <a:cubicBezTo>
                  <a:pt x="828136" y="35333"/>
                  <a:pt x="831011" y="82779"/>
                  <a:pt x="854015" y="127349"/>
                </a:cubicBezTo>
                <a:cubicBezTo>
                  <a:pt x="877019" y="171919"/>
                  <a:pt x="871268" y="220801"/>
                  <a:pt x="879894" y="282624"/>
                </a:cubicBezTo>
                <a:cubicBezTo>
                  <a:pt x="888520" y="344447"/>
                  <a:pt x="898585" y="422085"/>
                  <a:pt x="905774" y="498285"/>
                </a:cubicBezTo>
                <a:cubicBezTo>
                  <a:pt x="912963" y="574485"/>
                  <a:pt x="917275" y="603239"/>
                  <a:pt x="923026" y="739824"/>
                </a:cubicBezTo>
                <a:cubicBezTo>
                  <a:pt x="928777" y="876409"/>
                  <a:pt x="938841" y="1117949"/>
                  <a:pt x="940279" y="1317794"/>
                </a:cubicBezTo>
                <a:cubicBezTo>
                  <a:pt x="941717" y="1517639"/>
                  <a:pt x="947468" y="1802311"/>
                  <a:pt x="931653" y="1938896"/>
                </a:cubicBezTo>
                <a:cubicBezTo>
                  <a:pt x="915838" y="2075481"/>
                  <a:pt x="898585" y="2089858"/>
                  <a:pt x="845389" y="2137303"/>
                </a:cubicBezTo>
                <a:cubicBezTo>
                  <a:pt x="792193" y="2184748"/>
                  <a:pt x="702334" y="2204158"/>
                  <a:pt x="612475" y="2223568"/>
                </a:cubicBez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Freeform 26"/>
          <p:cNvSpPr/>
          <p:nvPr/>
        </p:nvSpPr>
        <p:spPr>
          <a:xfrm>
            <a:off x="8867955" y="4684143"/>
            <a:ext cx="130389" cy="1354348"/>
          </a:xfrm>
          <a:custGeom>
            <a:avLst/>
            <a:gdLst>
              <a:gd name="connsiteX0" fmla="*/ 51758 w 130389"/>
              <a:gd name="connsiteY0" fmla="*/ 0 h 1354348"/>
              <a:gd name="connsiteX1" fmla="*/ 103517 w 130389"/>
              <a:gd name="connsiteY1" fmla="*/ 103517 h 1354348"/>
              <a:gd name="connsiteX2" fmla="*/ 120770 w 130389"/>
              <a:gd name="connsiteY2" fmla="*/ 586597 h 1354348"/>
              <a:gd name="connsiteX3" fmla="*/ 120770 w 130389"/>
              <a:gd name="connsiteY3" fmla="*/ 1199072 h 1354348"/>
              <a:gd name="connsiteX4" fmla="*/ 0 w 130389"/>
              <a:gd name="connsiteY4" fmla="*/ 1354348 h 1354348"/>
              <a:gd name="connsiteX5" fmla="*/ 0 w 130389"/>
              <a:gd name="connsiteY5" fmla="*/ 1354348 h 1354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389" h="1354348">
                <a:moveTo>
                  <a:pt x="51758" y="0"/>
                </a:moveTo>
                <a:cubicBezTo>
                  <a:pt x="71886" y="2875"/>
                  <a:pt x="92015" y="5751"/>
                  <a:pt x="103517" y="103517"/>
                </a:cubicBezTo>
                <a:cubicBezTo>
                  <a:pt x="115019" y="201283"/>
                  <a:pt x="117895" y="404005"/>
                  <a:pt x="120770" y="586597"/>
                </a:cubicBezTo>
                <a:cubicBezTo>
                  <a:pt x="123646" y="769190"/>
                  <a:pt x="140898" y="1071114"/>
                  <a:pt x="120770" y="1199072"/>
                </a:cubicBezTo>
                <a:cubicBezTo>
                  <a:pt x="100642" y="1327030"/>
                  <a:pt x="0" y="1354348"/>
                  <a:pt x="0" y="1354348"/>
                </a:cubicBezTo>
                <a:lnTo>
                  <a:pt x="0" y="1354348"/>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Freeform 27"/>
          <p:cNvSpPr/>
          <p:nvPr/>
        </p:nvSpPr>
        <p:spPr>
          <a:xfrm>
            <a:off x="7944928" y="4744528"/>
            <a:ext cx="857215" cy="879895"/>
          </a:xfrm>
          <a:custGeom>
            <a:avLst/>
            <a:gdLst>
              <a:gd name="connsiteX0" fmla="*/ 34506 w 857215"/>
              <a:gd name="connsiteY0" fmla="*/ 0 h 879895"/>
              <a:gd name="connsiteX1" fmla="*/ 207034 w 857215"/>
              <a:gd name="connsiteY1" fmla="*/ 69012 h 879895"/>
              <a:gd name="connsiteX2" fmla="*/ 491706 w 857215"/>
              <a:gd name="connsiteY2" fmla="*/ 69012 h 879895"/>
              <a:gd name="connsiteX3" fmla="*/ 715993 w 857215"/>
              <a:gd name="connsiteY3" fmla="*/ 60385 h 879895"/>
              <a:gd name="connsiteX4" fmla="*/ 828136 w 857215"/>
              <a:gd name="connsiteY4" fmla="*/ 163902 h 879895"/>
              <a:gd name="connsiteX5" fmla="*/ 845389 w 857215"/>
              <a:gd name="connsiteY5" fmla="*/ 690114 h 879895"/>
              <a:gd name="connsiteX6" fmla="*/ 672861 w 857215"/>
              <a:gd name="connsiteY6" fmla="*/ 828136 h 879895"/>
              <a:gd name="connsiteX7" fmla="*/ 181155 w 857215"/>
              <a:gd name="connsiteY7" fmla="*/ 845389 h 879895"/>
              <a:gd name="connsiteX8" fmla="*/ 69012 w 857215"/>
              <a:gd name="connsiteY8" fmla="*/ 845389 h 879895"/>
              <a:gd name="connsiteX9" fmla="*/ 0 w 857215"/>
              <a:gd name="connsiteY9" fmla="*/ 879895 h 87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7215" h="879895">
                <a:moveTo>
                  <a:pt x="34506" y="0"/>
                </a:moveTo>
                <a:cubicBezTo>
                  <a:pt x="82670" y="28755"/>
                  <a:pt x="130834" y="57510"/>
                  <a:pt x="207034" y="69012"/>
                </a:cubicBezTo>
                <a:cubicBezTo>
                  <a:pt x="283234" y="80514"/>
                  <a:pt x="406880" y="70450"/>
                  <a:pt x="491706" y="69012"/>
                </a:cubicBezTo>
                <a:cubicBezTo>
                  <a:pt x="576532" y="67574"/>
                  <a:pt x="659921" y="44570"/>
                  <a:pt x="715993" y="60385"/>
                </a:cubicBezTo>
                <a:cubicBezTo>
                  <a:pt x="772065" y="76200"/>
                  <a:pt x="806570" y="58947"/>
                  <a:pt x="828136" y="163902"/>
                </a:cubicBezTo>
                <a:cubicBezTo>
                  <a:pt x="849702" y="268857"/>
                  <a:pt x="871268" y="579408"/>
                  <a:pt x="845389" y="690114"/>
                </a:cubicBezTo>
                <a:cubicBezTo>
                  <a:pt x="819510" y="800820"/>
                  <a:pt x="783567" y="802257"/>
                  <a:pt x="672861" y="828136"/>
                </a:cubicBezTo>
                <a:cubicBezTo>
                  <a:pt x="562155" y="854015"/>
                  <a:pt x="281796" y="842514"/>
                  <a:pt x="181155" y="845389"/>
                </a:cubicBezTo>
                <a:cubicBezTo>
                  <a:pt x="80514" y="848264"/>
                  <a:pt x="99205" y="839638"/>
                  <a:pt x="69012" y="845389"/>
                </a:cubicBezTo>
                <a:cubicBezTo>
                  <a:pt x="38819" y="851140"/>
                  <a:pt x="19409" y="865517"/>
                  <a:pt x="0" y="87989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TextBox 28"/>
          <p:cNvSpPr txBox="1"/>
          <p:nvPr/>
        </p:nvSpPr>
        <p:spPr>
          <a:xfrm rot="16200000">
            <a:off x="8484196" y="5083989"/>
            <a:ext cx="1183588" cy="230832"/>
          </a:xfrm>
          <a:prstGeom prst="rect">
            <a:avLst/>
          </a:prstGeom>
          <a:noFill/>
        </p:spPr>
        <p:txBody>
          <a:bodyPr wrap="square" rtlCol="0">
            <a:spAutoFit/>
          </a:bodyPr>
          <a:lstStyle/>
          <a:p>
            <a:pPr algn="ctr"/>
            <a:r>
              <a:rPr lang="en-US" sz="900" dirty="0" err="1" smtClean="0">
                <a:solidFill>
                  <a:srgbClr val="FF00FF"/>
                </a:solidFill>
              </a:rPr>
              <a:t>inclusio</a:t>
            </a:r>
            <a:r>
              <a:rPr lang="en-US" sz="900" dirty="0" smtClean="0">
                <a:solidFill>
                  <a:srgbClr val="FF00FF"/>
                </a:solidFill>
              </a:rPr>
              <a:t>  /  chiasmus</a:t>
            </a:r>
          </a:p>
        </p:txBody>
      </p:sp>
      <p:sp>
        <p:nvSpPr>
          <p:cNvPr id="30" name="TextBox 29"/>
          <p:cNvSpPr txBox="1"/>
          <p:nvPr/>
        </p:nvSpPr>
        <p:spPr>
          <a:xfrm>
            <a:off x="4800600" y="4245173"/>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2" name="TextBox 31"/>
          <p:cNvSpPr txBox="1"/>
          <p:nvPr/>
        </p:nvSpPr>
        <p:spPr>
          <a:xfrm>
            <a:off x="832919" y="2043968"/>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1" name="Rounded Rectangle 30"/>
          <p:cNvSpPr/>
          <p:nvPr/>
        </p:nvSpPr>
        <p:spPr>
          <a:xfrm>
            <a:off x="832919" y="2320967"/>
            <a:ext cx="1986481"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3" name="Freeform 32"/>
          <p:cNvSpPr/>
          <p:nvPr/>
        </p:nvSpPr>
        <p:spPr>
          <a:xfrm>
            <a:off x="2714625" y="2666999"/>
            <a:ext cx="4084527" cy="3735813"/>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Freeform 33"/>
          <p:cNvSpPr/>
          <p:nvPr/>
        </p:nvSpPr>
        <p:spPr>
          <a:xfrm>
            <a:off x="2971800" y="2619375"/>
            <a:ext cx="3629025" cy="3429000"/>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Freeform 34"/>
          <p:cNvSpPr/>
          <p:nvPr/>
        </p:nvSpPr>
        <p:spPr>
          <a:xfrm>
            <a:off x="4191000" y="2200275"/>
            <a:ext cx="2952750" cy="3762576"/>
          </a:xfrm>
          <a:custGeom>
            <a:avLst/>
            <a:gdLst>
              <a:gd name="connsiteX0" fmla="*/ 0 w 2952750"/>
              <a:gd name="connsiteY0" fmla="*/ 0 h 3762576"/>
              <a:gd name="connsiteX1" fmla="*/ 238125 w 2952750"/>
              <a:gd name="connsiteY1" fmla="*/ 161925 h 3762576"/>
              <a:gd name="connsiteX2" fmla="*/ 381000 w 2952750"/>
              <a:gd name="connsiteY2" fmla="*/ 752475 h 3762576"/>
              <a:gd name="connsiteX3" fmla="*/ 581025 w 2952750"/>
              <a:gd name="connsiteY3" fmla="*/ 2238375 h 3762576"/>
              <a:gd name="connsiteX4" fmla="*/ 666750 w 2952750"/>
              <a:gd name="connsiteY4" fmla="*/ 3438525 h 3762576"/>
              <a:gd name="connsiteX5" fmla="*/ 971550 w 2952750"/>
              <a:gd name="connsiteY5" fmla="*/ 3724275 h 3762576"/>
              <a:gd name="connsiteX6" fmla="*/ 1771650 w 2952750"/>
              <a:gd name="connsiteY6" fmla="*/ 3743325 h 3762576"/>
              <a:gd name="connsiteX7" fmla="*/ 2952750 w 2952750"/>
              <a:gd name="connsiteY7" fmla="*/ 3571875 h 3762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52750" h="3762576">
                <a:moveTo>
                  <a:pt x="0" y="0"/>
                </a:moveTo>
                <a:cubicBezTo>
                  <a:pt x="87312" y="18256"/>
                  <a:pt x="174625" y="36513"/>
                  <a:pt x="238125" y="161925"/>
                </a:cubicBezTo>
                <a:cubicBezTo>
                  <a:pt x="301625" y="287337"/>
                  <a:pt x="323850" y="406400"/>
                  <a:pt x="381000" y="752475"/>
                </a:cubicBezTo>
                <a:cubicBezTo>
                  <a:pt x="438150" y="1098550"/>
                  <a:pt x="533400" y="1790700"/>
                  <a:pt x="581025" y="2238375"/>
                </a:cubicBezTo>
                <a:cubicBezTo>
                  <a:pt x="628650" y="2686050"/>
                  <a:pt x="601663" y="3190875"/>
                  <a:pt x="666750" y="3438525"/>
                </a:cubicBezTo>
                <a:cubicBezTo>
                  <a:pt x="731837" y="3686175"/>
                  <a:pt x="787400" y="3673475"/>
                  <a:pt x="971550" y="3724275"/>
                </a:cubicBezTo>
                <a:cubicBezTo>
                  <a:pt x="1155700" y="3775075"/>
                  <a:pt x="1441450" y="3768725"/>
                  <a:pt x="1771650" y="3743325"/>
                </a:cubicBezTo>
                <a:cubicBezTo>
                  <a:pt x="2101850" y="3717925"/>
                  <a:pt x="2527300" y="3644900"/>
                  <a:pt x="2952750" y="357187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TextBox 36"/>
          <p:cNvSpPr txBox="1"/>
          <p:nvPr/>
        </p:nvSpPr>
        <p:spPr>
          <a:xfrm>
            <a:off x="832919" y="3164322"/>
            <a:ext cx="1295400" cy="577081"/>
          </a:xfrm>
          <a:prstGeom prst="rect">
            <a:avLst/>
          </a:prstGeom>
          <a:noFill/>
        </p:spPr>
        <p:txBody>
          <a:bodyPr wrap="square" rtlCol="0">
            <a:spAutoFit/>
          </a:bodyPr>
          <a:lstStyle/>
          <a:p>
            <a:r>
              <a:rPr lang="en-US" sz="1050" dirty="0" smtClean="0">
                <a:solidFill>
                  <a:srgbClr val="0070C0"/>
                </a:solidFill>
              </a:rPr>
              <a:t>same</a:t>
            </a:r>
          </a:p>
          <a:p>
            <a:r>
              <a:rPr lang="en-US" sz="1050" dirty="0" smtClean="0">
                <a:solidFill>
                  <a:srgbClr val="0070C0"/>
                </a:solidFill>
              </a:rPr>
              <a:t>elements</a:t>
            </a:r>
          </a:p>
          <a:p>
            <a:r>
              <a:rPr lang="en-US" sz="1050" dirty="0" smtClean="0">
                <a:solidFill>
                  <a:srgbClr val="0070C0"/>
                </a:solidFill>
              </a:rPr>
              <a:t>repeated</a:t>
            </a:r>
          </a:p>
        </p:txBody>
      </p:sp>
      <p:sp>
        <p:nvSpPr>
          <p:cNvPr id="38" name="TextBox 37"/>
          <p:cNvSpPr txBox="1"/>
          <p:nvPr/>
        </p:nvSpPr>
        <p:spPr>
          <a:xfrm>
            <a:off x="832919" y="2895600"/>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6" name="TextBox 35"/>
          <p:cNvSpPr txBox="1"/>
          <p:nvPr/>
        </p:nvSpPr>
        <p:spPr>
          <a:xfrm>
            <a:off x="147119" y="4894052"/>
            <a:ext cx="1371600" cy="276999"/>
          </a:xfrm>
          <a:prstGeom prst="rect">
            <a:avLst/>
          </a:prstGeom>
          <a:noFill/>
        </p:spPr>
        <p:txBody>
          <a:bodyPr wrap="square" rtlCol="0">
            <a:spAutoFit/>
          </a:bodyPr>
          <a:lstStyle/>
          <a:p>
            <a:r>
              <a:rPr lang="en-US" sz="1200" b="1" dirty="0" smtClean="0">
                <a:solidFill>
                  <a:srgbClr val="0070C0"/>
                </a:solidFill>
              </a:rPr>
              <a:t>When is this?</a:t>
            </a:r>
          </a:p>
        </p:txBody>
      </p:sp>
    </p:spTree>
    <p:extLst>
      <p:ext uri="{BB962C8B-B14F-4D97-AF65-F5344CB8AC3E}">
        <p14:creationId xmlns:p14="http://schemas.microsoft.com/office/powerpoint/2010/main" val="3539025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7" name="TextBox 6"/>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8" name="TextBox 7"/>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1" name="TextBox 10"/>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2" name="TextBox 11"/>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3" name="TextBox 12"/>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5" name="TextBox 14"/>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4" name="TextBox 13"/>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17" name="Rounded Rectangle 16"/>
          <p:cNvSpPr/>
          <p:nvPr/>
        </p:nvSpPr>
        <p:spPr>
          <a:xfrm>
            <a:off x="5943600" y="1228725"/>
            <a:ext cx="1600200"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ounded Rectangle 17"/>
          <p:cNvSpPr/>
          <p:nvPr/>
        </p:nvSpPr>
        <p:spPr>
          <a:xfrm>
            <a:off x="7134044" y="3701623"/>
            <a:ext cx="1552755"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Freeform 18"/>
          <p:cNvSpPr/>
          <p:nvPr/>
        </p:nvSpPr>
        <p:spPr>
          <a:xfrm>
            <a:off x="7575550" y="1485900"/>
            <a:ext cx="1262759" cy="2318349"/>
          </a:xfrm>
          <a:custGeom>
            <a:avLst/>
            <a:gdLst>
              <a:gd name="connsiteX0" fmla="*/ 0 w 1238437"/>
              <a:gd name="connsiteY0" fmla="*/ 0 h 2303253"/>
              <a:gd name="connsiteX1" fmla="*/ 750498 w 1238437"/>
              <a:gd name="connsiteY1" fmla="*/ 25879 h 2303253"/>
              <a:gd name="connsiteX2" fmla="*/ 1112807 w 1238437"/>
              <a:gd name="connsiteY2" fmla="*/ 138023 h 2303253"/>
              <a:gd name="connsiteX3" fmla="*/ 1224951 w 1238437"/>
              <a:gd name="connsiteY3" fmla="*/ 664234 h 2303253"/>
              <a:gd name="connsiteX4" fmla="*/ 1233577 w 1238437"/>
              <a:gd name="connsiteY4" fmla="*/ 1863306 h 2303253"/>
              <a:gd name="connsiteX5" fmla="*/ 1199071 w 1238437"/>
              <a:gd name="connsiteY5" fmla="*/ 2225615 h 2303253"/>
              <a:gd name="connsiteX6" fmla="*/ 1121434 w 1238437"/>
              <a:gd name="connsiteY6"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437" h="2303253">
                <a:moveTo>
                  <a:pt x="0" y="0"/>
                </a:moveTo>
                <a:cubicBezTo>
                  <a:pt x="282515" y="1437"/>
                  <a:pt x="565030" y="2875"/>
                  <a:pt x="750498" y="25879"/>
                </a:cubicBezTo>
                <a:cubicBezTo>
                  <a:pt x="935966" y="48883"/>
                  <a:pt x="1033732" y="31631"/>
                  <a:pt x="1112807" y="138023"/>
                </a:cubicBezTo>
                <a:cubicBezTo>
                  <a:pt x="1191882" y="244415"/>
                  <a:pt x="1204823" y="376687"/>
                  <a:pt x="1224951" y="664234"/>
                </a:cubicBezTo>
                <a:cubicBezTo>
                  <a:pt x="1245079" y="951781"/>
                  <a:pt x="1237890" y="1603076"/>
                  <a:pt x="1233577" y="1863306"/>
                </a:cubicBezTo>
                <a:cubicBezTo>
                  <a:pt x="1229264" y="2123536"/>
                  <a:pt x="1217762" y="2152290"/>
                  <a:pt x="1199071" y="2225615"/>
                </a:cubicBezTo>
                <a:cubicBezTo>
                  <a:pt x="1180380" y="2298940"/>
                  <a:pt x="1150907" y="2301096"/>
                  <a:pt x="1121434" y="2303253"/>
                </a:cubicBezTo>
              </a:path>
            </a:pathLst>
          </a:custGeom>
          <a:noFill/>
          <a:ln w="12700">
            <a:solidFill>
              <a:schemeClr val="accent6">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p:cNvSpPr txBox="1"/>
          <p:nvPr/>
        </p:nvSpPr>
        <p:spPr>
          <a:xfrm rot="16200000">
            <a:off x="8583267" y="2500700"/>
            <a:ext cx="762000" cy="230832"/>
          </a:xfrm>
          <a:prstGeom prst="rect">
            <a:avLst/>
          </a:prstGeom>
          <a:noFill/>
        </p:spPr>
        <p:txBody>
          <a:bodyPr wrap="square" rtlCol="0">
            <a:spAutoFit/>
          </a:bodyPr>
          <a:lstStyle/>
          <a:p>
            <a:pPr algn="ctr"/>
            <a:r>
              <a:rPr lang="en-US" sz="900" dirty="0" err="1" smtClean="0">
                <a:solidFill>
                  <a:schemeClr val="accent6">
                    <a:lumMod val="50000"/>
                  </a:schemeClr>
                </a:solidFill>
              </a:rPr>
              <a:t>inclusio</a:t>
            </a:r>
            <a:endParaRPr lang="en-US" sz="900" dirty="0" smtClean="0">
              <a:solidFill>
                <a:schemeClr val="accent6">
                  <a:lumMod val="50000"/>
                </a:schemeClr>
              </a:solidFill>
            </a:endParaRPr>
          </a:p>
        </p:txBody>
      </p:sp>
      <p:sp>
        <p:nvSpPr>
          <p:cNvPr id="21" name="TextBox 20"/>
          <p:cNvSpPr txBox="1"/>
          <p:nvPr/>
        </p:nvSpPr>
        <p:spPr>
          <a:xfrm>
            <a:off x="5257800" y="3708487"/>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23" name="TextBox 22"/>
          <p:cNvSpPr txBox="1"/>
          <p:nvPr/>
        </p:nvSpPr>
        <p:spPr>
          <a:xfrm>
            <a:off x="4952999" y="5421867"/>
            <a:ext cx="2329851" cy="415498"/>
          </a:xfrm>
          <a:prstGeom prst="rect">
            <a:avLst/>
          </a:prstGeom>
          <a:noFill/>
        </p:spPr>
        <p:txBody>
          <a:bodyPr wrap="square" rtlCol="0">
            <a:spAutoFit/>
          </a:bodyPr>
          <a:lstStyle/>
          <a:p>
            <a:r>
              <a:rPr lang="en-US" sz="1050" dirty="0" smtClean="0">
                <a:solidFill>
                  <a:srgbClr val="0070C0"/>
                </a:solidFill>
              </a:rPr>
              <a:t>profaned God’s name by being in exile</a:t>
            </a:r>
          </a:p>
          <a:p>
            <a:r>
              <a:rPr lang="en-US" sz="1050" dirty="0" smtClean="0">
                <a:solidFill>
                  <a:srgbClr val="0070C0"/>
                </a:solidFill>
              </a:rPr>
              <a:t>God will defend his reputation</a:t>
            </a:r>
          </a:p>
        </p:txBody>
      </p:sp>
      <p:sp>
        <p:nvSpPr>
          <p:cNvPr id="24" name="Rounded Rectangle 23"/>
          <p:cNvSpPr/>
          <p:nvPr/>
        </p:nvSpPr>
        <p:spPr>
          <a:xfrm>
            <a:off x="6448245" y="4246971"/>
            <a:ext cx="1669212"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ounded Rectangle 24"/>
          <p:cNvSpPr/>
          <p:nvPr/>
        </p:nvSpPr>
        <p:spPr>
          <a:xfrm>
            <a:off x="6814868" y="6172200"/>
            <a:ext cx="1880557"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Freeform 25"/>
          <p:cNvSpPr/>
          <p:nvPr/>
        </p:nvSpPr>
        <p:spPr>
          <a:xfrm>
            <a:off x="8126083" y="4168606"/>
            <a:ext cx="905774" cy="2223568"/>
          </a:xfrm>
          <a:custGeom>
            <a:avLst/>
            <a:gdLst>
              <a:gd name="connsiteX0" fmla="*/ 0 w 942482"/>
              <a:gd name="connsiteY0" fmla="*/ 66964 h 2223568"/>
              <a:gd name="connsiteX1" fmla="*/ 336430 w 942482"/>
              <a:gd name="connsiteY1" fmla="*/ 6579 h 2223568"/>
              <a:gd name="connsiteX2" fmla="*/ 741872 w 942482"/>
              <a:gd name="connsiteY2" fmla="*/ 15205 h 2223568"/>
              <a:gd name="connsiteX3" fmla="*/ 854015 w 942482"/>
              <a:gd name="connsiteY3" fmla="*/ 127349 h 2223568"/>
              <a:gd name="connsiteX4" fmla="*/ 879894 w 942482"/>
              <a:gd name="connsiteY4" fmla="*/ 282624 h 2223568"/>
              <a:gd name="connsiteX5" fmla="*/ 905774 w 942482"/>
              <a:gd name="connsiteY5" fmla="*/ 498285 h 2223568"/>
              <a:gd name="connsiteX6" fmla="*/ 923026 w 942482"/>
              <a:gd name="connsiteY6" fmla="*/ 739824 h 2223568"/>
              <a:gd name="connsiteX7" fmla="*/ 940279 w 942482"/>
              <a:gd name="connsiteY7" fmla="*/ 1317794 h 2223568"/>
              <a:gd name="connsiteX8" fmla="*/ 931653 w 942482"/>
              <a:gd name="connsiteY8" fmla="*/ 1938896 h 2223568"/>
              <a:gd name="connsiteX9" fmla="*/ 845389 w 942482"/>
              <a:gd name="connsiteY9" fmla="*/ 2137303 h 2223568"/>
              <a:gd name="connsiteX10" fmla="*/ 612475 w 942482"/>
              <a:gd name="connsiteY10" fmla="*/ 2223568 h 22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2482" h="2223568">
                <a:moveTo>
                  <a:pt x="0" y="66964"/>
                </a:moveTo>
                <a:cubicBezTo>
                  <a:pt x="106392" y="41084"/>
                  <a:pt x="212785" y="15205"/>
                  <a:pt x="336430" y="6579"/>
                </a:cubicBezTo>
                <a:cubicBezTo>
                  <a:pt x="460075" y="-2047"/>
                  <a:pt x="655608" y="-4923"/>
                  <a:pt x="741872" y="15205"/>
                </a:cubicBezTo>
                <a:cubicBezTo>
                  <a:pt x="828136" y="35333"/>
                  <a:pt x="831011" y="82779"/>
                  <a:pt x="854015" y="127349"/>
                </a:cubicBezTo>
                <a:cubicBezTo>
                  <a:pt x="877019" y="171919"/>
                  <a:pt x="871268" y="220801"/>
                  <a:pt x="879894" y="282624"/>
                </a:cubicBezTo>
                <a:cubicBezTo>
                  <a:pt x="888520" y="344447"/>
                  <a:pt x="898585" y="422085"/>
                  <a:pt x="905774" y="498285"/>
                </a:cubicBezTo>
                <a:cubicBezTo>
                  <a:pt x="912963" y="574485"/>
                  <a:pt x="917275" y="603239"/>
                  <a:pt x="923026" y="739824"/>
                </a:cubicBezTo>
                <a:cubicBezTo>
                  <a:pt x="928777" y="876409"/>
                  <a:pt x="938841" y="1117949"/>
                  <a:pt x="940279" y="1317794"/>
                </a:cubicBezTo>
                <a:cubicBezTo>
                  <a:pt x="941717" y="1517639"/>
                  <a:pt x="947468" y="1802311"/>
                  <a:pt x="931653" y="1938896"/>
                </a:cubicBezTo>
                <a:cubicBezTo>
                  <a:pt x="915838" y="2075481"/>
                  <a:pt x="898585" y="2089858"/>
                  <a:pt x="845389" y="2137303"/>
                </a:cubicBezTo>
                <a:cubicBezTo>
                  <a:pt x="792193" y="2184748"/>
                  <a:pt x="702334" y="2204158"/>
                  <a:pt x="612475" y="2223568"/>
                </a:cubicBez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Freeform 26"/>
          <p:cNvSpPr/>
          <p:nvPr/>
        </p:nvSpPr>
        <p:spPr>
          <a:xfrm>
            <a:off x="8867955" y="4684143"/>
            <a:ext cx="130389" cy="1354348"/>
          </a:xfrm>
          <a:custGeom>
            <a:avLst/>
            <a:gdLst>
              <a:gd name="connsiteX0" fmla="*/ 51758 w 130389"/>
              <a:gd name="connsiteY0" fmla="*/ 0 h 1354348"/>
              <a:gd name="connsiteX1" fmla="*/ 103517 w 130389"/>
              <a:gd name="connsiteY1" fmla="*/ 103517 h 1354348"/>
              <a:gd name="connsiteX2" fmla="*/ 120770 w 130389"/>
              <a:gd name="connsiteY2" fmla="*/ 586597 h 1354348"/>
              <a:gd name="connsiteX3" fmla="*/ 120770 w 130389"/>
              <a:gd name="connsiteY3" fmla="*/ 1199072 h 1354348"/>
              <a:gd name="connsiteX4" fmla="*/ 0 w 130389"/>
              <a:gd name="connsiteY4" fmla="*/ 1354348 h 1354348"/>
              <a:gd name="connsiteX5" fmla="*/ 0 w 130389"/>
              <a:gd name="connsiteY5" fmla="*/ 1354348 h 1354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389" h="1354348">
                <a:moveTo>
                  <a:pt x="51758" y="0"/>
                </a:moveTo>
                <a:cubicBezTo>
                  <a:pt x="71886" y="2875"/>
                  <a:pt x="92015" y="5751"/>
                  <a:pt x="103517" y="103517"/>
                </a:cubicBezTo>
                <a:cubicBezTo>
                  <a:pt x="115019" y="201283"/>
                  <a:pt x="117895" y="404005"/>
                  <a:pt x="120770" y="586597"/>
                </a:cubicBezTo>
                <a:cubicBezTo>
                  <a:pt x="123646" y="769190"/>
                  <a:pt x="140898" y="1071114"/>
                  <a:pt x="120770" y="1199072"/>
                </a:cubicBezTo>
                <a:cubicBezTo>
                  <a:pt x="100642" y="1327030"/>
                  <a:pt x="0" y="1354348"/>
                  <a:pt x="0" y="1354348"/>
                </a:cubicBezTo>
                <a:lnTo>
                  <a:pt x="0" y="1354348"/>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Freeform 27"/>
          <p:cNvSpPr/>
          <p:nvPr/>
        </p:nvSpPr>
        <p:spPr>
          <a:xfrm>
            <a:off x="7944928" y="4744528"/>
            <a:ext cx="857215" cy="879895"/>
          </a:xfrm>
          <a:custGeom>
            <a:avLst/>
            <a:gdLst>
              <a:gd name="connsiteX0" fmla="*/ 34506 w 857215"/>
              <a:gd name="connsiteY0" fmla="*/ 0 h 879895"/>
              <a:gd name="connsiteX1" fmla="*/ 207034 w 857215"/>
              <a:gd name="connsiteY1" fmla="*/ 69012 h 879895"/>
              <a:gd name="connsiteX2" fmla="*/ 491706 w 857215"/>
              <a:gd name="connsiteY2" fmla="*/ 69012 h 879895"/>
              <a:gd name="connsiteX3" fmla="*/ 715993 w 857215"/>
              <a:gd name="connsiteY3" fmla="*/ 60385 h 879895"/>
              <a:gd name="connsiteX4" fmla="*/ 828136 w 857215"/>
              <a:gd name="connsiteY4" fmla="*/ 163902 h 879895"/>
              <a:gd name="connsiteX5" fmla="*/ 845389 w 857215"/>
              <a:gd name="connsiteY5" fmla="*/ 690114 h 879895"/>
              <a:gd name="connsiteX6" fmla="*/ 672861 w 857215"/>
              <a:gd name="connsiteY6" fmla="*/ 828136 h 879895"/>
              <a:gd name="connsiteX7" fmla="*/ 181155 w 857215"/>
              <a:gd name="connsiteY7" fmla="*/ 845389 h 879895"/>
              <a:gd name="connsiteX8" fmla="*/ 69012 w 857215"/>
              <a:gd name="connsiteY8" fmla="*/ 845389 h 879895"/>
              <a:gd name="connsiteX9" fmla="*/ 0 w 857215"/>
              <a:gd name="connsiteY9" fmla="*/ 879895 h 87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7215" h="879895">
                <a:moveTo>
                  <a:pt x="34506" y="0"/>
                </a:moveTo>
                <a:cubicBezTo>
                  <a:pt x="82670" y="28755"/>
                  <a:pt x="130834" y="57510"/>
                  <a:pt x="207034" y="69012"/>
                </a:cubicBezTo>
                <a:cubicBezTo>
                  <a:pt x="283234" y="80514"/>
                  <a:pt x="406880" y="70450"/>
                  <a:pt x="491706" y="69012"/>
                </a:cubicBezTo>
                <a:cubicBezTo>
                  <a:pt x="576532" y="67574"/>
                  <a:pt x="659921" y="44570"/>
                  <a:pt x="715993" y="60385"/>
                </a:cubicBezTo>
                <a:cubicBezTo>
                  <a:pt x="772065" y="76200"/>
                  <a:pt x="806570" y="58947"/>
                  <a:pt x="828136" y="163902"/>
                </a:cubicBezTo>
                <a:cubicBezTo>
                  <a:pt x="849702" y="268857"/>
                  <a:pt x="871268" y="579408"/>
                  <a:pt x="845389" y="690114"/>
                </a:cubicBezTo>
                <a:cubicBezTo>
                  <a:pt x="819510" y="800820"/>
                  <a:pt x="783567" y="802257"/>
                  <a:pt x="672861" y="828136"/>
                </a:cubicBezTo>
                <a:cubicBezTo>
                  <a:pt x="562155" y="854015"/>
                  <a:pt x="281796" y="842514"/>
                  <a:pt x="181155" y="845389"/>
                </a:cubicBezTo>
                <a:cubicBezTo>
                  <a:pt x="80514" y="848264"/>
                  <a:pt x="99205" y="839638"/>
                  <a:pt x="69012" y="845389"/>
                </a:cubicBezTo>
                <a:cubicBezTo>
                  <a:pt x="38819" y="851140"/>
                  <a:pt x="19409" y="865517"/>
                  <a:pt x="0" y="87989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TextBox 28"/>
          <p:cNvSpPr txBox="1"/>
          <p:nvPr/>
        </p:nvSpPr>
        <p:spPr>
          <a:xfrm rot="16200000">
            <a:off x="8484196" y="5083989"/>
            <a:ext cx="1183588" cy="230832"/>
          </a:xfrm>
          <a:prstGeom prst="rect">
            <a:avLst/>
          </a:prstGeom>
          <a:noFill/>
        </p:spPr>
        <p:txBody>
          <a:bodyPr wrap="square" rtlCol="0">
            <a:spAutoFit/>
          </a:bodyPr>
          <a:lstStyle/>
          <a:p>
            <a:pPr algn="ctr"/>
            <a:r>
              <a:rPr lang="en-US" sz="900" dirty="0" err="1" smtClean="0">
                <a:solidFill>
                  <a:srgbClr val="FF00FF"/>
                </a:solidFill>
              </a:rPr>
              <a:t>inclusio</a:t>
            </a:r>
            <a:r>
              <a:rPr lang="en-US" sz="900" dirty="0" smtClean="0">
                <a:solidFill>
                  <a:srgbClr val="FF00FF"/>
                </a:solidFill>
              </a:rPr>
              <a:t>  /  chiasmus</a:t>
            </a:r>
          </a:p>
        </p:txBody>
      </p:sp>
      <p:sp>
        <p:nvSpPr>
          <p:cNvPr id="30" name="TextBox 29"/>
          <p:cNvSpPr txBox="1"/>
          <p:nvPr/>
        </p:nvSpPr>
        <p:spPr>
          <a:xfrm>
            <a:off x="4800600" y="4245173"/>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2" name="TextBox 31"/>
          <p:cNvSpPr txBox="1"/>
          <p:nvPr/>
        </p:nvSpPr>
        <p:spPr>
          <a:xfrm>
            <a:off x="832919" y="2043968"/>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1" name="Rounded Rectangle 30"/>
          <p:cNvSpPr/>
          <p:nvPr/>
        </p:nvSpPr>
        <p:spPr>
          <a:xfrm>
            <a:off x="832919" y="2320967"/>
            <a:ext cx="1986481"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3" name="Freeform 32"/>
          <p:cNvSpPr/>
          <p:nvPr/>
        </p:nvSpPr>
        <p:spPr>
          <a:xfrm>
            <a:off x="2714625" y="2666999"/>
            <a:ext cx="4084527" cy="3735813"/>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Freeform 33"/>
          <p:cNvSpPr/>
          <p:nvPr/>
        </p:nvSpPr>
        <p:spPr>
          <a:xfrm>
            <a:off x="2971800" y="2619375"/>
            <a:ext cx="3629025" cy="3429000"/>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Freeform 34"/>
          <p:cNvSpPr/>
          <p:nvPr/>
        </p:nvSpPr>
        <p:spPr>
          <a:xfrm>
            <a:off x="4191000" y="2200275"/>
            <a:ext cx="2952750" cy="3762576"/>
          </a:xfrm>
          <a:custGeom>
            <a:avLst/>
            <a:gdLst>
              <a:gd name="connsiteX0" fmla="*/ 0 w 2952750"/>
              <a:gd name="connsiteY0" fmla="*/ 0 h 3762576"/>
              <a:gd name="connsiteX1" fmla="*/ 238125 w 2952750"/>
              <a:gd name="connsiteY1" fmla="*/ 161925 h 3762576"/>
              <a:gd name="connsiteX2" fmla="*/ 381000 w 2952750"/>
              <a:gd name="connsiteY2" fmla="*/ 752475 h 3762576"/>
              <a:gd name="connsiteX3" fmla="*/ 581025 w 2952750"/>
              <a:gd name="connsiteY3" fmla="*/ 2238375 h 3762576"/>
              <a:gd name="connsiteX4" fmla="*/ 666750 w 2952750"/>
              <a:gd name="connsiteY4" fmla="*/ 3438525 h 3762576"/>
              <a:gd name="connsiteX5" fmla="*/ 971550 w 2952750"/>
              <a:gd name="connsiteY5" fmla="*/ 3724275 h 3762576"/>
              <a:gd name="connsiteX6" fmla="*/ 1771650 w 2952750"/>
              <a:gd name="connsiteY6" fmla="*/ 3743325 h 3762576"/>
              <a:gd name="connsiteX7" fmla="*/ 2952750 w 2952750"/>
              <a:gd name="connsiteY7" fmla="*/ 3571875 h 3762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52750" h="3762576">
                <a:moveTo>
                  <a:pt x="0" y="0"/>
                </a:moveTo>
                <a:cubicBezTo>
                  <a:pt x="87312" y="18256"/>
                  <a:pt x="174625" y="36513"/>
                  <a:pt x="238125" y="161925"/>
                </a:cubicBezTo>
                <a:cubicBezTo>
                  <a:pt x="301625" y="287337"/>
                  <a:pt x="323850" y="406400"/>
                  <a:pt x="381000" y="752475"/>
                </a:cubicBezTo>
                <a:cubicBezTo>
                  <a:pt x="438150" y="1098550"/>
                  <a:pt x="533400" y="1790700"/>
                  <a:pt x="581025" y="2238375"/>
                </a:cubicBezTo>
                <a:cubicBezTo>
                  <a:pt x="628650" y="2686050"/>
                  <a:pt x="601663" y="3190875"/>
                  <a:pt x="666750" y="3438525"/>
                </a:cubicBezTo>
                <a:cubicBezTo>
                  <a:pt x="731837" y="3686175"/>
                  <a:pt x="787400" y="3673475"/>
                  <a:pt x="971550" y="3724275"/>
                </a:cubicBezTo>
                <a:cubicBezTo>
                  <a:pt x="1155700" y="3775075"/>
                  <a:pt x="1441450" y="3768725"/>
                  <a:pt x="1771650" y="3743325"/>
                </a:cubicBezTo>
                <a:cubicBezTo>
                  <a:pt x="2101850" y="3717925"/>
                  <a:pt x="2527300" y="3644900"/>
                  <a:pt x="2952750" y="357187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TextBox 36"/>
          <p:cNvSpPr txBox="1"/>
          <p:nvPr/>
        </p:nvSpPr>
        <p:spPr>
          <a:xfrm>
            <a:off x="832919" y="3164322"/>
            <a:ext cx="1295400" cy="577081"/>
          </a:xfrm>
          <a:prstGeom prst="rect">
            <a:avLst/>
          </a:prstGeom>
          <a:noFill/>
        </p:spPr>
        <p:txBody>
          <a:bodyPr wrap="square" rtlCol="0">
            <a:spAutoFit/>
          </a:bodyPr>
          <a:lstStyle/>
          <a:p>
            <a:r>
              <a:rPr lang="en-US" sz="1050" dirty="0" smtClean="0">
                <a:solidFill>
                  <a:srgbClr val="0070C0"/>
                </a:solidFill>
              </a:rPr>
              <a:t>same</a:t>
            </a:r>
          </a:p>
          <a:p>
            <a:r>
              <a:rPr lang="en-US" sz="1050" dirty="0" smtClean="0">
                <a:solidFill>
                  <a:srgbClr val="0070C0"/>
                </a:solidFill>
              </a:rPr>
              <a:t>elements</a:t>
            </a:r>
          </a:p>
          <a:p>
            <a:r>
              <a:rPr lang="en-US" sz="1050" dirty="0" smtClean="0">
                <a:solidFill>
                  <a:srgbClr val="0070C0"/>
                </a:solidFill>
              </a:rPr>
              <a:t>repeated</a:t>
            </a:r>
          </a:p>
        </p:txBody>
      </p:sp>
      <p:sp>
        <p:nvSpPr>
          <p:cNvPr id="38" name="TextBox 37"/>
          <p:cNvSpPr txBox="1"/>
          <p:nvPr/>
        </p:nvSpPr>
        <p:spPr>
          <a:xfrm>
            <a:off x="832919" y="2895600"/>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6" name="TextBox 35"/>
          <p:cNvSpPr txBox="1"/>
          <p:nvPr/>
        </p:nvSpPr>
        <p:spPr>
          <a:xfrm>
            <a:off x="147119" y="4894052"/>
            <a:ext cx="1371600" cy="276999"/>
          </a:xfrm>
          <a:prstGeom prst="rect">
            <a:avLst/>
          </a:prstGeom>
          <a:noFill/>
        </p:spPr>
        <p:txBody>
          <a:bodyPr wrap="square" rtlCol="0">
            <a:spAutoFit/>
          </a:bodyPr>
          <a:lstStyle/>
          <a:p>
            <a:r>
              <a:rPr lang="en-US" sz="1200" b="1" dirty="0" smtClean="0">
                <a:solidFill>
                  <a:srgbClr val="0070C0"/>
                </a:solidFill>
              </a:rPr>
              <a:t>When is this?</a:t>
            </a:r>
          </a:p>
        </p:txBody>
      </p:sp>
      <p:sp>
        <p:nvSpPr>
          <p:cNvPr id="40" name="Curved Right Arrow 39"/>
          <p:cNvSpPr/>
          <p:nvPr/>
        </p:nvSpPr>
        <p:spPr>
          <a:xfrm>
            <a:off x="6600825" y="3264933"/>
            <a:ext cx="561975" cy="392667"/>
          </a:xfrm>
          <a:prstGeom prst="curvedRightArrow">
            <a:avLst/>
          </a:prstGeom>
          <a:solidFill>
            <a:srgbClr val="FF99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41" name="Curved Right Arrow 40"/>
          <p:cNvSpPr/>
          <p:nvPr/>
        </p:nvSpPr>
        <p:spPr>
          <a:xfrm>
            <a:off x="1566344" y="4887723"/>
            <a:ext cx="561975" cy="392667"/>
          </a:xfrm>
          <a:prstGeom prst="curvedRightArrow">
            <a:avLst/>
          </a:prstGeom>
          <a:solidFill>
            <a:srgbClr val="FF99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Tree>
    <p:extLst>
      <p:ext uri="{BB962C8B-B14F-4D97-AF65-F5344CB8AC3E}">
        <p14:creationId xmlns:p14="http://schemas.microsoft.com/office/powerpoint/2010/main" val="2957593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7" name="TextBox 6"/>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8" name="TextBox 7"/>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1" name="TextBox 10"/>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2" name="TextBox 11"/>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3" name="TextBox 12"/>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5" name="TextBox 14"/>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4" name="TextBox 13"/>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17" name="Rounded Rectangle 16"/>
          <p:cNvSpPr/>
          <p:nvPr/>
        </p:nvSpPr>
        <p:spPr>
          <a:xfrm>
            <a:off x="5943600" y="1228725"/>
            <a:ext cx="1600200"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Rounded Rectangle 17"/>
          <p:cNvSpPr/>
          <p:nvPr/>
        </p:nvSpPr>
        <p:spPr>
          <a:xfrm>
            <a:off x="7134044" y="3701623"/>
            <a:ext cx="1552755"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Freeform 18"/>
          <p:cNvSpPr/>
          <p:nvPr/>
        </p:nvSpPr>
        <p:spPr>
          <a:xfrm>
            <a:off x="7575550" y="1485900"/>
            <a:ext cx="1262759" cy="2318349"/>
          </a:xfrm>
          <a:custGeom>
            <a:avLst/>
            <a:gdLst>
              <a:gd name="connsiteX0" fmla="*/ 0 w 1238437"/>
              <a:gd name="connsiteY0" fmla="*/ 0 h 2303253"/>
              <a:gd name="connsiteX1" fmla="*/ 750498 w 1238437"/>
              <a:gd name="connsiteY1" fmla="*/ 25879 h 2303253"/>
              <a:gd name="connsiteX2" fmla="*/ 1112807 w 1238437"/>
              <a:gd name="connsiteY2" fmla="*/ 138023 h 2303253"/>
              <a:gd name="connsiteX3" fmla="*/ 1224951 w 1238437"/>
              <a:gd name="connsiteY3" fmla="*/ 664234 h 2303253"/>
              <a:gd name="connsiteX4" fmla="*/ 1233577 w 1238437"/>
              <a:gd name="connsiteY4" fmla="*/ 1863306 h 2303253"/>
              <a:gd name="connsiteX5" fmla="*/ 1199071 w 1238437"/>
              <a:gd name="connsiteY5" fmla="*/ 2225615 h 2303253"/>
              <a:gd name="connsiteX6" fmla="*/ 1121434 w 1238437"/>
              <a:gd name="connsiteY6"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437" h="2303253">
                <a:moveTo>
                  <a:pt x="0" y="0"/>
                </a:moveTo>
                <a:cubicBezTo>
                  <a:pt x="282515" y="1437"/>
                  <a:pt x="565030" y="2875"/>
                  <a:pt x="750498" y="25879"/>
                </a:cubicBezTo>
                <a:cubicBezTo>
                  <a:pt x="935966" y="48883"/>
                  <a:pt x="1033732" y="31631"/>
                  <a:pt x="1112807" y="138023"/>
                </a:cubicBezTo>
                <a:cubicBezTo>
                  <a:pt x="1191882" y="244415"/>
                  <a:pt x="1204823" y="376687"/>
                  <a:pt x="1224951" y="664234"/>
                </a:cubicBezTo>
                <a:cubicBezTo>
                  <a:pt x="1245079" y="951781"/>
                  <a:pt x="1237890" y="1603076"/>
                  <a:pt x="1233577" y="1863306"/>
                </a:cubicBezTo>
                <a:cubicBezTo>
                  <a:pt x="1229264" y="2123536"/>
                  <a:pt x="1217762" y="2152290"/>
                  <a:pt x="1199071" y="2225615"/>
                </a:cubicBezTo>
                <a:cubicBezTo>
                  <a:pt x="1180380" y="2298940"/>
                  <a:pt x="1150907" y="2301096"/>
                  <a:pt x="1121434" y="2303253"/>
                </a:cubicBezTo>
              </a:path>
            </a:pathLst>
          </a:custGeom>
          <a:noFill/>
          <a:ln w="12700">
            <a:solidFill>
              <a:schemeClr val="accent6">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TextBox 19"/>
          <p:cNvSpPr txBox="1"/>
          <p:nvPr/>
        </p:nvSpPr>
        <p:spPr>
          <a:xfrm rot="16200000">
            <a:off x="8583267" y="2500700"/>
            <a:ext cx="762000" cy="230832"/>
          </a:xfrm>
          <a:prstGeom prst="rect">
            <a:avLst/>
          </a:prstGeom>
          <a:noFill/>
        </p:spPr>
        <p:txBody>
          <a:bodyPr wrap="square" rtlCol="0">
            <a:spAutoFit/>
          </a:bodyPr>
          <a:lstStyle/>
          <a:p>
            <a:pPr algn="ctr"/>
            <a:r>
              <a:rPr lang="en-US" sz="900" dirty="0" err="1" smtClean="0">
                <a:solidFill>
                  <a:schemeClr val="accent6">
                    <a:lumMod val="50000"/>
                  </a:schemeClr>
                </a:solidFill>
              </a:rPr>
              <a:t>inclusio</a:t>
            </a:r>
            <a:endParaRPr lang="en-US" sz="900" dirty="0" smtClean="0">
              <a:solidFill>
                <a:schemeClr val="accent6">
                  <a:lumMod val="50000"/>
                </a:schemeClr>
              </a:solidFill>
            </a:endParaRPr>
          </a:p>
        </p:txBody>
      </p:sp>
      <p:sp>
        <p:nvSpPr>
          <p:cNvPr id="21" name="TextBox 20"/>
          <p:cNvSpPr txBox="1"/>
          <p:nvPr/>
        </p:nvSpPr>
        <p:spPr>
          <a:xfrm>
            <a:off x="5257800" y="3708487"/>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23" name="TextBox 22"/>
          <p:cNvSpPr txBox="1"/>
          <p:nvPr/>
        </p:nvSpPr>
        <p:spPr>
          <a:xfrm>
            <a:off x="4952999" y="5421867"/>
            <a:ext cx="2329851" cy="415498"/>
          </a:xfrm>
          <a:prstGeom prst="rect">
            <a:avLst/>
          </a:prstGeom>
          <a:noFill/>
        </p:spPr>
        <p:txBody>
          <a:bodyPr wrap="square" rtlCol="0">
            <a:spAutoFit/>
          </a:bodyPr>
          <a:lstStyle/>
          <a:p>
            <a:r>
              <a:rPr lang="en-US" sz="1050" dirty="0" smtClean="0">
                <a:solidFill>
                  <a:srgbClr val="0070C0"/>
                </a:solidFill>
              </a:rPr>
              <a:t>profaned God’s name by being in exile</a:t>
            </a:r>
          </a:p>
          <a:p>
            <a:r>
              <a:rPr lang="en-US" sz="1050" dirty="0" smtClean="0">
                <a:solidFill>
                  <a:srgbClr val="0070C0"/>
                </a:solidFill>
              </a:rPr>
              <a:t>God will defend his reputation</a:t>
            </a:r>
          </a:p>
        </p:txBody>
      </p:sp>
      <p:sp>
        <p:nvSpPr>
          <p:cNvPr id="24" name="Rounded Rectangle 23"/>
          <p:cNvSpPr/>
          <p:nvPr/>
        </p:nvSpPr>
        <p:spPr>
          <a:xfrm>
            <a:off x="6448245" y="4246971"/>
            <a:ext cx="1669212"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ounded Rectangle 24"/>
          <p:cNvSpPr/>
          <p:nvPr/>
        </p:nvSpPr>
        <p:spPr>
          <a:xfrm>
            <a:off x="6814868" y="6172200"/>
            <a:ext cx="1880557"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Freeform 25"/>
          <p:cNvSpPr/>
          <p:nvPr/>
        </p:nvSpPr>
        <p:spPr>
          <a:xfrm>
            <a:off x="8126083" y="4168606"/>
            <a:ext cx="905774" cy="2223568"/>
          </a:xfrm>
          <a:custGeom>
            <a:avLst/>
            <a:gdLst>
              <a:gd name="connsiteX0" fmla="*/ 0 w 942482"/>
              <a:gd name="connsiteY0" fmla="*/ 66964 h 2223568"/>
              <a:gd name="connsiteX1" fmla="*/ 336430 w 942482"/>
              <a:gd name="connsiteY1" fmla="*/ 6579 h 2223568"/>
              <a:gd name="connsiteX2" fmla="*/ 741872 w 942482"/>
              <a:gd name="connsiteY2" fmla="*/ 15205 h 2223568"/>
              <a:gd name="connsiteX3" fmla="*/ 854015 w 942482"/>
              <a:gd name="connsiteY3" fmla="*/ 127349 h 2223568"/>
              <a:gd name="connsiteX4" fmla="*/ 879894 w 942482"/>
              <a:gd name="connsiteY4" fmla="*/ 282624 h 2223568"/>
              <a:gd name="connsiteX5" fmla="*/ 905774 w 942482"/>
              <a:gd name="connsiteY5" fmla="*/ 498285 h 2223568"/>
              <a:gd name="connsiteX6" fmla="*/ 923026 w 942482"/>
              <a:gd name="connsiteY6" fmla="*/ 739824 h 2223568"/>
              <a:gd name="connsiteX7" fmla="*/ 940279 w 942482"/>
              <a:gd name="connsiteY7" fmla="*/ 1317794 h 2223568"/>
              <a:gd name="connsiteX8" fmla="*/ 931653 w 942482"/>
              <a:gd name="connsiteY8" fmla="*/ 1938896 h 2223568"/>
              <a:gd name="connsiteX9" fmla="*/ 845389 w 942482"/>
              <a:gd name="connsiteY9" fmla="*/ 2137303 h 2223568"/>
              <a:gd name="connsiteX10" fmla="*/ 612475 w 942482"/>
              <a:gd name="connsiteY10" fmla="*/ 2223568 h 22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2482" h="2223568">
                <a:moveTo>
                  <a:pt x="0" y="66964"/>
                </a:moveTo>
                <a:cubicBezTo>
                  <a:pt x="106392" y="41084"/>
                  <a:pt x="212785" y="15205"/>
                  <a:pt x="336430" y="6579"/>
                </a:cubicBezTo>
                <a:cubicBezTo>
                  <a:pt x="460075" y="-2047"/>
                  <a:pt x="655608" y="-4923"/>
                  <a:pt x="741872" y="15205"/>
                </a:cubicBezTo>
                <a:cubicBezTo>
                  <a:pt x="828136" y="35333"/>
                  <a:pt x="831011" y="82779"/>
                  <a:pt x="854015" y="127349"/>
                </a:cubicBezTo>
                <a:cubicBezTo>
                  <a:pt x="877019" y="171919"/>
                  <a:pt x="871268" y="220801"/>
                  <a:pt x="879894" y="282624"/>
                </a:cubicBezTo>
                <a:cubicBezTo>
                  <a:pt x="888520" y="344447"/>
                  <a:pt x="898585" y="422085"/>
                  <a:pt x="905774" y="498285"/>
                </a:cubicBezTo>
                <a:cubicBezTo>
                  <a:pt x="912963" y="574485"/>
                  <a:pt x="917275" y="603239"/>
                  <a:pt x="923026" y="739824"/>
                </a:cubicBezTo>
                <a:cubicBezTo>
                  <a:pt x="928777" y="876409"/>
                  <a:pt x="938841" y="1117949"/>
                  <a:pt x="940279" y="1317794"/>
                </a:cubicBezTo>
                <a:cubicBezTo>
                  <a:pt x="941717" y="1517639"/>
                  <a:pt x="947468" y="1802311"/>
                  <a:pt x="931653" y="1938896"/>
                </a:cubicBezTo>
                <a:cubicBezTo>
                  <a:pt x="915838" y="2075481"/>
                  <a:pt x="898585" y="2089858"/>
                  <a:pt x="845389" y="2137303"/>
                </a:cubicBezTo>
                <a:cubicBezTo>
                  <a:pt x="792193" y="2184748"/>
                  <a:pt x="702334" y="2204158"/>
                  <a:pt x="612475" y="2223568"/>
                </a:cubicBez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Freeform 26"/>
          <p:cNvSpPr/>
          <p:nvPr/>
        </p:nvSpPr>
        <p:spPr>
          <a:xfrm>
            <a:off x="8867955" y="4684143"/>
            <a:ext cx="130389" cy="1354348"/>
          </a:xfrm>
          <a:custGeom>
            <a:avLst/>
            <a:gdLst>
              <a:gd name="connsiteX0" fmla="*/ 51758 w 130389"/>
              <a:gd name="connsiteY0" fmla="*/ 0 h 1354348"/>
              <a:gd name="connsiteX1" fmla="*/ 103517 w 130389"/>
              <a:gd name="connsiteY1" fmla="*/ 103517 h 1354348"/>
              <a:gd name="connsiteX2" fmla="*/ 120770 w 130389"/>
              <a:gd name="connsiteY2" fmla="*/ 586597 h 1354348"/>
              <a:gd name="connsiteX3" fmla="*/ 120770 w 130389"/>
              <a:gd name="connsiteY3" fmla="*/ 1199072 h 1354348"/>
              <a:gd name="connsiteX4" fmla="*/ 0 w 130389"/>
              <a:gd name="connsiteY4" fmla="*/ 1354348 h 1354348"/>
              <a:gd name="connsiteX5" fmla="*/ 0 w 130389"/>
              <a:gd name="connsiteY5" fmla="*/ 1354348 h 1354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389" h="1354348">
                <a:moveTo>
                  <a:pt x="51758" y="0"/>
                </a:moveTo>
                <a:cubicBezTo>
                  <a:pt x="71886" y="2875"/>
                  <a:pt x="92015" y="5751"/>
                  <a:pt x="103517" y="103517"/>
                </a:cubicBezTo>
                <a:cubicBezTo>
                  <a:pt x="115019" y="201283"/>
                  <a:pt x="117895" y="404005"/>
                  <a:pt x="120770" y="586597"/>
                </a:cubicBezTo>
                <a:cubicBezTo>
                  <a:pt x="123646" y="769190"/>
                  <a:pt x="140898" y="1071114"/>
                  <a:pt x="120770" y="1199072"/>
                </a:cubicBezTo>
                <a:cubicBezTo>
                  <a:pt x="100642" y="1327030"/>
                  <a:pt x="0" y="1354348"/>
                  <a:pt x="0" y="1354348"/>
                </a:cubicBezTo>
                <a:lnTo>
                  <a:pt x="0" y="1354348"/>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Freeform 27"/>
          <p:cNvSpPr/>
          <p:nvPr/>
        </p:nvSpPr>
        <p:spPr>
          <a:xfrm>
            <a:off x="7944928" y="4744528"/>
            <a:ext cx="857215" cy="879895"/>
          </a:xfrm>
          <a:custGeom>
            <a:avLst/>
            <a:gdLst>
              <a:gd name="connsiteX0" fmla="*/ 34506 w 857215"/>
              <a:gd name="connsiteY0" fmla="*/ 0 h 879895"/>
              <a:gd name="connsiteX1" fmla="*/ 207034 w 857215"/>
              <a:gd name="connsiteY1" fmla="*/ 69012 h 879895"/>
              <a:gd name="connsiteX2" fmla="*/ 491706 w 857215"/>
              <a:gd name="connsiteY2" fmla="*/ 69012 h 879895"/>
              <a:gd name="connsiteX3" fmla="*/ 715993 w 857215"/>
              <a:gd name="connsiteY3" fmla="*/ 60385 h 879895"/>
              <a:gd name="connsiteX4" fmla="*/ 828136 w 857215"/>
              <a:gd name="connsiteY4" fmla="*/ 163902 h 879895"/>
              <a:gd name="connsiteX5" fmla="*/ 845389 w 857215"/>
              <a:gd name="connsiteY5" fmla="*/ 690114 h 879895"/>
              <a:gd name="connsiteX6" fmla="*/ 672861 w 857215"/>
              <a:gd name="connsiteY6" fmla="*/ 828136 h 879895"/>
              <a:gd name="connsiteX7" fmla="*/ 181155 w 857215"/>
              <a:gd name="connsiteY7" fmla="*/ 845389 h 879895"/>
              <a:gd name="connsiteX8" fmla="*/ 69012 w 857215"/>
              <a:gd name="connsiteY8" fmla="*/ 845389 h 879895"/>
              <a:gd name="connsiteX9" fmla="*/ 0 w 857215"/>
              <a:gd name="connsiteY9" fmla="*/ 879895 h 87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7215" h="879895">
                <a:moveTo>
                  <a:pt x="34506" y="0"/>
                </a:moveTo>
                <a:cubicBezTo>
                  <a:pt x="82670" y="28755"/>
                  <a:pt x="130834" y="57510"/>
                  <a:pt x="207034" y="69012"/>
                </a:cubicBezTo>
                <a:cubicBezTo>
                  <a:pt x="283234" y="80514"/>
                  <a:pt x="406880" y="70450"/>
                  <a:pt x="491706" y="69012"/>
                </a:cubicBezTo>
                <a:cubicBezTo>
                  <a:pt x="576532" y="67574"/>
                  <a:pt x="659921" y="44570"/>
                  <a:pt x="715993" y="60385"/>
                </a:cubicBezTo>
                <a:cubicBezTo>
                  <a:pt x="772065" y="76200"/>
                  <a:pt x="806570" y="58947"/>
                  <a:pt x="828136" y="163902"/>
                </a:cubicBezTo>
                <a:cubicBezTo>
                  <a:pt x="849702" y="268857"/>
                  <a:pt x="871268" y="579408"/>
                  <a:pt x="845389" y="690114"/>
                </a:cubicBezTo>
                <a:cubicBezTo>
                  <a:pt x="819510" y="800820"/>
                  <a:pt x="783567" y="802257"/>
                  <a:pt x="672861" y="828136"/>
                </a:cubicBezTo>
                <a:cubicBezTo>
                  <a:pt x="562155" y="854015"/>
                  <a:pt x="281796" y="842514"/>
                  <a:pt x="181155" y="845389"/>
                </a:cubicBezTo>
                <a:cubicBezTo>
                  <a:pt x="80514" y="848264"/>
                  <a:pt x="99205" y="839638"/>
                  <a:pt x="69012" y="845389"/>
                </a:cubicBezTo>
                <a:cubicBezTo>
                  <a:pt x="38819" y="851140"/>
                  <a:pt x="19409" y="865517"/>
                  <a:pt x="0" y="87989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TextBox 28"/>
          <p:cNvSpPr txBox="1"/>
          <p:nvPr/>
        </p:nvSpPr>
        <p:spPr>
          <a:xfrm rot="16200000">
            <a:off x="8484196" y="5083989"/>
            <a:ext cx="1183588" cy="230832"/>
          </a:xfrm>
          <a:prstGeom prst="rect">
            <a:avLst/>
          </a:prstGeom>
          <a:noFill/>
        </p:spPr>
        <p:txBody>
          <a:bodyPr wrap="square" rtlCol="0">
            <a:spAutoFit/>
          </a:bodyPr>
          <a:lstStyle/>
          <a:p>
            <a:pPr algn="ctr"/>
            <a:r>
              <a:rPr lang="en-US" sz="900" dirty="0" err="1" smtClean="0">
                <a:solidFill>
                  <a:srgbClr val="FF00FF"/>
                </a:solidFill>
              </a:rPr>
              <a:t>inclusio</a:t>
            </a:r>
            <a:r>
              <a:rPr lang="en-US" sz="900" dirty="0" smtClean="0">
                <a:solidFill>
                  <a:srgbClr val="FF00FF"/>
                </a:solidFill>
              </a:rPr>
              <a:t>  /  chiasmus</a:t>
            </a:r>
          </a:p>
        </p:txBody>
      </p:sp>
      <p:sp>
        <p:nvSpPr>
          <p:cNvPr id="30" name="TextBox 29"/>
          <p:cNvSpPr txBox="1"/>
          <p:nvPr/>
        </p:nvSpPr>
        <p:spPr>
          <a:xfrm>
            <a:off x="4800600" y="4245173"/>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2" name="TextBox 31"/>
          <p:cNvSpPr txBox="1"/>
          <p:nvPr/>
        </p:nvSpPr>
        <p:spPr>
          <a:xfrm>
            <a:off x="832919" y="2043968"/>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1" name="Rounded Rectangle 30"/>
          <p:cNvSpPr/>
          <p:nvPr/>
        </p:nvSpPr>
        <p:spPr>
          <a:xfrm>
            <a:off x="832919" y="2320967"/>
            <a:ext cx="1986481"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3" name="Freeform 32"/>
          <p:cNvSpPr/>
          <p:nvPr/>
        </p:nvSpPr>
        <p:spPr>
          <a:xfrm>
            <a:off x="2714625" y="2666999"/>
            <a:ext cx="4084527" cy="3735813"/>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Freeform 33"/>
          <p:cNvSpPr/>
          <p:nvPr/>
        </p:nvSpPr>
        <p:spPr>
          <a:xfrm>
            <a:off x="2971800" y="2619375"/>
            <a:ext cx="3629025" cy="3429000"/>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5" name="Freeform 34"/>
          <p:cNvSpPr/>
          <p:nvPr/>
        </p:nvSpPr>
        <p:spPr>
          <a:xfrm>
            <a:off x="4191000" y="2200275"/>
            <a:ext cx="2952750" cy="3762576"/>
          </a:xfrm>
          <a:custGeom>
            <a:avLst/>
            <a:gdLst>
              <a:gd name="connsiteX0" fmla="*/ 0 w 2952750"/>
              <a:gd name="connsiteY0" fmla="*/ 0 h 3762576"/>
              <a:gd name="connsiteX1" fmla="*/ 238125 w 2952750"/>
              <a:gd name="connsiteY1" fmla="*/ 161925 h 3762576"/>
              <a:gd name="connsiteX2" fmla="*/ 381000 w 2952750"/>
              <a:gd name="connsiteY2" fmla="*/ 752475 h 3762576"/>
              <a:gd name="connsiteX3" fmla="*/ 581025 w 2952750"/>
              <a:gd name="connsiteY3" fmla="*/ 2238375 h 3762576"/>
              <a:gd name="connsiteX4" fmla="*/ 666750 w 2952750"/>
              <a:gd name="connsiteY4" fmla="*/ 3438525 h 3762576"/>
              <a:gd name="connsiteX5" fmla="*/ 971550 w 2952750"/>
              <a:gd name="connsiteY5" fmla="*/ 3724275 h 3762576"/>
              <a:gd name="connsiteX6" fmla="*/ 1771650 w 2952750"/>
              <a:gd name="connsiteY6" fmla="*/ 3743325 h 3762576"/>
              <a:gd name="connsiteX7" fmla="*/ 2952750 w 2952750"/>
              <a:gd name="connsiteY7" fmla="*/ 3571875 h 3762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52750" h="3762576">
                <a:moveTo>
                  <a:pt x="0" y="0"/>
                </a:moveTo>
                <a:cubicBezTo>
                  <a:pt x="87312" y="18256"/>
                  <a:pt x="174625" y="36513"/>
                  <a:pt x="238125" y="161925"/>
                </a:cubicBezTo>
                <a:cubicBezTo>
                  <a:pt x="301625" y="287337"/>
                  <a:pt x="323850" y="406400"/>
                  <a:pt x="381000" y="752475"/>
                </a:cubicBezTo>
                <a:cubicBezTo>
                  <a:pt x="438150" y="1098550"/>
                  <a:pt x="533400" y="1790700"/>
                  <a:pt x="581025" y="2238375"/>
                </a:cubicBezTo>
                <a:cubicBezTo>
                  <a:pt x="628650" y="2686050"/>
                  <a:pt x="601663" y="3190875"/>
                  <a:pt x="666750" y="3438525"/>
                </a:cubicBezTo>
                <a:cubicBezTo>
                  <a:pt x="731837" y="3686175"/>
                  <a:pt x="787400" y="3673475"/>
                  <a:pt x="971550" y="3724275"/>
                </a:cubicBezTo>
                <a:cubicBezTo>
                  <a:pt x="1155700" y="3775075"/>
                  <a:pt x="1441450" y="3768725"/>
                  <a:pt x="1771650" y="3743325"/>
                </a:cubicBezTo>
                <a:cubicBezTo>
                  <a:pt x="2101850" y="3717925"/>
                  <a:pt x="2527300" y="3644900"/>
                  <a:pt x="2952750" y="357187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TextBox 36"/>
          <p:cNvSpPr txBox="1"/>
          <p:nvPr/>
        </p:nvSpPr>
        <p:spPr>
          <a:xfrm>
            <a:off x="832919" y="3164322"/>
            <a:ext cx="1295400" cy="577081"/>
          </a:xfrm>
          <a:prstGeom prst="rect">
            <a:avLst/>
          </a:prstGeom>
          <a:noFill/>
        </p:spPr>
        <p:txBody>
          <a:bodyPr wrap="square" rtlCol="0">
            <a:spAutoFit/>
          </a:bodyPr>
          <a:lstStyle/>
          <a:p>
            <a:r>
              <a:rPr lang="en-US" sz="1050" dirty="0" smtClean="0">
                <a:solidFill>
                  <a:srgbClr val="0070C0"/>
                </a:solidFill>
              </a:rPr>
              <a:t>same</a:t>
            </a:r>
          </a:p>
          <a:p>
            <a:r>
              <a:rPr lang="en-US" sz="1050" dirty="0" smtClean="0">
                <a:solidFill>
                  <a:srgbClr val="0070C0"/>
                </a:solidFill>
              </a:rPr>
              <a:t>elements</a:t>
            </a:r>
          </a:p>
          <a:p>
            <a:r>
              <a:rPr lang="en-US" sz="1050" dirty="0" smtClean="0">
                <a:solidFill>
                  <a:srgbClr val="0070C0"/>
                </a:solidFill>
              </a:rPr>
              <a:t>repeated</a:t>
            </a:r>
          </a:p>
        </p:txBody>
      </p:sp>
      <p:sp>
        <p:nvSpPr>
          <p:cNvPr id="38" name="TextBox 37"/>
          <p:cNvSpPr txBox="1"/>
          <p:nvPr/>
        </p:nvSpPr>
        <p:spPr>
          <a:xfrm>
            <a:off x="832919" y="2895600"/>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6" name="TextBox 35"/>
          <p:cNvSpPr txBox="1"/>
          <p:nvPr/>
        </p:nvSpPr>
        <p:spPr>
          <a:xfrm>
            <a:off x="147119" y="4894052"/>
            <a:ext cx="1371600" cy="276999"/>
          </a:xfrm>
          <a:prstGeom prst="rect">
            <a:avLst/>
          </a:prstGeom>
          <a:noFill/>
        </p:spPr>
        <p:txBody>
          <a:bodyPr wrap="square" rtlCol="0">
            <a:spAutoFit/>
          </a:bodyPr>
          <a:lstStyle/>
          <a:p>
            <a:r>
              <a:rPr lang="en-US" sz="1200" b="1" dirty="0" smtClean="0">
                <a:solidFill>
                  <a:srgbClr val="0070C0"/>
                </a:solidFill>
              </a:rPr>
              <a:t>When is this?</a:t>
            </a:r>
          </a:p>
        </p:txBody>
      </p:sp>
      <p:sp>
        <p:nvSpPr>
          <p:cNvPr id="40" name="Curved Right Arrow 39"/>
          <p:cNvSpPr/>
          <p:nvPr/>
        </p:nvSpPr>
        <p:spPr>
          <a:xfrm>
            <a:off x="6600825" y="3264933"/>
            <a:ext cx="561975" cy="392667"/>
          </a:xfrm>
          <a:prstGeom prst="curvedRightArrow">
            <a:avLst/>
          </a:prstGeom>
          <a:solidFill>
            <a:srgbClr val="FF99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41" name="Curved Right Arrow 40"/>
          <p:cNvSpPr/>
          <p:nvPr/>
        </p:nvSpPr>
        <p:spPr>
          <a:xfrm>
            <a:off x="1566344" y="4887723"/>
            <a:ext cx="561975" cy="392667"/>
          </a:xfrm>
          <a:prstGeom prst="curvedRightArrow">
            <a:avLst/>
          </a:prstGeom>
          <a:solidFill>
            <a:srgbClr val="FF99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42" name="Explosion 1 41"/>
          <p:cNvSpPr/>
          <p:nvPr/>
        </p:nvSpPr>
        <p:spPr>
          <a:xfrm>
            <a:off x="5334000" y="682823"/>
            <a:ext cx="333375" cy="276999"/>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3" name="Explosion 1 42"/>
          <p:cNvSpPr/>
          <p:nvPr/>
        </p:nvSpPr>
        <p:spPr>
          <a:xfrm>
            <a:off x="1733031" y="5366466"/>
            <a:ext cx="333375" cy="276999"/>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350146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11" name="TextBox 10"/>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12" name="TextBox 11"/>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3" name="TextBox 12"/>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4" name="TextBox 13"/>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6" name="TextBox 15"/>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7" name="TextBox 16"/>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8" name="TextBox 17"/>
          <p:cNvSpPr txBox="1"/>
          <p:nvPr/>
        </p:nvSpPr>
        <p:spPr>
          <a:xfrm>
            <a:off x="5257800" y="3708487"/>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9" name="Rounded Rectangle 18"/>
          <p:cNvSpPr/>
          <p:nvPr/>
        </p:nvSpPr>
        <p:spPr>
          <a:xfrm>
            <a:off x="5943600" y="1228725"/>
            <a:ext cx="1600200"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ounded Rectangle 19"/>
          <p:cNvSpPr/>
          <p:nvPr/>
        </p:nvSpPr>
        <p:spPr>
          <a:xfrm>
            <a:off x="7134044" y="3701623"/>
            <a:ext cx="1552755"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Freeform 21"/>
          <p:cNvSpPr/>
          <p:nvPr/>
        </p:nvSpPr>
        <p:spPr>
          <a:xfrm>
            <a:off x="7575550" y="1485900"/>
            <a:ext cx="1262759" cy="2318349"/>
          </a:xfrm>
          <a:custGeom>
            <a:avLst/>
            <a:gdLst>
              <a:gd name="connsiteX0" fmla="*/ 0 w 1238437"/>
              <a:gd name="connsiteY0" fmla="*/ 0 h 2303253"/>
              <a:gd name="connsiteX1" fmla="*/ 750498 w 1238437"/>
              <a:gd name="connsiteY1" fmla="*/ 25879 h 2303253"/>
              <a:gd name="connsiteX2" fmla="*/ 1112807 w 1238437"/>
              <a:gd name="connsiteY2" fmla="*/ 138023 h 2303253"/>
              <a:gd name="connsiteX3" fmla="*/ 1224951 w 1238437"/>
              <a:gd name="connsiteY3" fmla="*/ 664234 h 2303253"/>
              <a:gd name="connsiteX4" fmla="*/ 1233577 w 1238437"/>
              <a:gd name="connsiteY4" fmla="*/ 1863306 h 2303253"/>
              <a:gd name="connsiteX5" fmla="*/ 1199071 w 1238437"/>
              <a:gd name="connsiteY5" fmla="*/ 2225615 h 2303253"/>
              <a:gd name="connsiteX6" fmla="*/ 1121434 w 1238437"/>
              <a:gd name="connsiteY6"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437" h="2303253">
                <a:moveTo>
                  <a:pt x="0" y="0"/>
                </a:moveTo>
                <a:cubicBezTo>
                  <a:pt x="282515" y="1437"/>
                  <a:pt x="565030" y="2875"/>
                  <a:pt x="750498" y="25879"/>
                </a:cubicBezTo>
                <a:cubicBezTo>
                  <a:pt x="935966" y="48883"/>
                  <a:pt x="1033732" y="31631"/>
                  <a:pt x="1112807" y="138023"/>
                </a:cubicBezTo>
                <a:cubicBezTo>
                  <a:pt x="1191882" y="244415"/>
                  <a:pt x="1204823" y="376687"/>
                  <a:pt x="1224951" y="664234"/>
                </a:cubicBezTo>
                <a:cubicBezTo>
                  <a:pt x="1245079" y="951781"/>
                  <a:pt x="1237890" y="1603076"/>
                  <a:pt x="1233577" y="1863306"/>
                </a:cubicBezTo>
                <a:cubicBezTo>
                  <a:pt x="1229264" y="2123536"/>
                  <a:pt x="1217762" y="2152290"/>
                  <a:pt x="1199071" y="2225615"/>
                </a:cubicBezTo>
                <a:cubicBezTo>
                  <a:pt x="1180380" y="2298940"/>
                  <a:pt x="1150907" y="2301096"/>
                  <a:pt x="1121434" y="2303253"/>
                </a:cubicBezTo>
              </a:path>
            </a:pathLst>
          </a:custGeom>
          <a:noFill/>
          <a:ln w="12700">
            <a:solidFill>
              <a:schemeClr val="accent6">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TextBox 22"/>
          <p:cNvSpPr txBox="1"/>
          <p:nvPr/>
        </p:nvSpPr>
        <p:spPr>
          <a:xfrm rot="16200000">
            <a:off x="8583267" y="2500700"/>
            <a:ext cx="762000" cy="230832"/>
          </a:xfrm>
          <a:prstGeom prst="rect">
            <a:avLst/>
          </a:prstGeom>
          <a:noFill/>
        </p:spPr>
        <p:txBody>
          <a:bodyPr wrap="square" rtlCol="0">
            <a:spAutoFit/>
          </a:bodyPr>
          <a:lstStyle/>
          <a:p>
            <a:pPr algn="ctr"/>
            <a:r>
              <a:rPr lang="en-US" sz="900" dirty="0" err="1" smtClean="0">
                <a:solidFill>
                  <a:schemeClr val="accent6">
                    <a:lumMod val="50000"/>
                  </a:schemeClr>
                </a:solidFill>
              </a:rPr>
              <a:t>inclusio</a:t>
            </a:r>
            <a:endParaRPr lang="en-US" sz="900" dirty="0" smtClean="0">
              <a:solidFill>
                <a:schemeClr val="accent6">
                  <a:lumMod val="50000"/>
                </a:schemeClr>
              </a:solidFill>
            </a:endParaRPr>
          </a:p>
        </p:txBody>
      </p:sp>
      <p:sp>
        <p:nvSpPr>
          <p:cNvPr id="24" name="TextBox 23"/>
          <p:cNvSpPr txBox="1"/>
          <p:nvPr/>
        </p:nvSpPr>
        <p:spPr>
          <a:xfrm>
            <a:off x="4952999" y="5421867"/>
            <a:ext cx="2329851" cy="415498"/>
          </a:xfrm>
          <a:prstGeom prst="rect">
            <a:avLst/>
          </a:prstGeom>
          <a:noFill/>
        </p:spPr>
        <p:txBody>
          <a:bodyPr wrap="square" rtlCol="0">
            <a:spAutoFit/>
          </a:bodyPr>
          <a:lstStyle/>
          <a:p>
            <a:r>
              <a:rPr lang="en-US" sz="1050" dirty="0" smtClean="0">
                <a:solidFill>
                  <a:srgbClr val="0070C0"/>
                </a:solidFill>
              </a:rPr>
              <a:t>profaned God’s name by being in exile</a:t>
            </a:r>
          </a:p>
          <a:p>
            <a:r>
              <a:rPr lang="en-US" sz="1050" dirty="0" smtClean="0">
                <a:solidFill>
                  <a:srgbClr val="0070C0"/>
                </a:solidFill>
              </a:rPr>
              <a:t>God will defend his reputation</a:t>
            </a:r>
          </a:p>
        </p:txBody>
      </p:sp>
      <p:sp>
        <p:nvSpPr>
          <p:cNvPr id="25" name="TextBox 24"/>
          <p:cNvSpPr txBox="1"/>
          <p:nvPr/>
        </p:nvSpPr>
        <p:spPr>
          <a:xfrm>
            <a:off x="4800600" y="4245173"/>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26" name="Rounded Rectangle 25"/>
          <p:cNvSpPr/>
          <p:nvPr/>
        </p:nvSpPr>
        <p:spPr>
          <a:xfrm>
            <a:off x="6448245" y="4246971"/>
            <a:ext cx="1669212"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7" name="Rounded Rectangle 26"/>
          <p:cNvSpPr/>
          <p:nvPr/>
        </p:nvSpPr>
        <p:spPr>
          <a:xfrm>
            <a:off x="6814868" y="6172200"/>
            <a:ext cx="1880557"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 name="Freeform 28"/>
          <p:cNvSpPr/>
          <p:nvPr/>
        </p:nvSpPr>
        <p:spPr>
          <a:xfrm>
            <a:off x="8126083" y="4168606"/>
            <a:ext cx="905774" cy="2223568"/>
          </a:xfrm>
          <a:custGeom>
            <a:avLst/>
            <a:gdLst>
              <a:gd name="connsiteX0" fmla="*/ 0 w 942482"/>
              <a:gd name="connsiteY0" fmla="*/ 66964 h 2223568"/>
              <a:gd name="connsiteX1" fmla="*/ 336430 w 942482"/>
              <a:gd name="connsiteY1" fmla="*/ 6579 h 2223568"/>
              <a:gd name="connsiteX2" fmla="*/ 741872 w 942482"/>
              <a:gd name="connsiteY2" fmla="*/ 15205 h 2223568"/>
              <a:gd name="connsiteX3" fmla="*/ 854015 w 942482"/>
              <a:gd name="connsiteY3" fmla="*/ 127349 h 2223568"/>
              <a:gd name="connsiteX4" fmla="*/ 879894 w 942482"/>
              <a:gd name="connsiteY4" fmla="*/ 282624 h 2223568"/>
              <a:gd name="connsiteX5" fmla="*/ 905774 w 942482"/>
              <a:gd name="connsiteY5" fmla="*/ 498285 h 2223568"/>
              <a:gd name="connsiteX6" fmla="*/ 923026 w 942482"/>
              <a:gd name="connsiteY6" fmla="*/ 739824 h 2223568"/>
              <a:gd name="connsiteX7" fmla="*/ 940279 w 942482"/>
              <a:gd name="connsiteY7" fmla="*/ 1317794 h 2223568"/>
              <a:gd name="connsiteX8" fmla="*/ 931653 w 942482"/>
              <a:gd name="connsiteY8" fmla="*/ 1938896 h 2223568"/>
              <a:gd name="connsiteX9" fmla="*/ 845389 w 942482"/>
              <a:gd name="connsiteY9" fmla="*/ 2137303 h 2223568"/>
              <a:gd name="connsiteX10" fmla="*/ 612475 w 942482"/>
              <a:gd name="connsiteY10" fmla="*/ 2223568 h 22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2482" h="2223568">
                <a:moveTo>
                  <a:pt x="0" y="66964"/>
                </a:moveTo>
                <a:cubicBezTo>
                  <a:pt x="106392" y="41084"/>
                  <a:pt x="212785" y="15205"/>
                  <a:pt x="336430" y="6579"/>
                </a:cubicBezTo>
                <a:cubicBezTo>
                  <a:pt x="460075" y="-2047"/>
                  <a:pt x="655608" y="-4923"/>
                  <a:pt x="741872" y="15205"/>
                </a:cubicBezTo>
                <a:cubicBezTo>
                  <a:pt x="828136" y="35333"/>
                  <a:pt x="831011" y="82779"/>
                  <a:pt x="854015" y="127349"/>
                </a:cubicBezTo>
                <a:cubicBezTo>
                  <a:pt x="877019" y="171919"/>
                  <a:pt x="871268" y="220801"/>
                  <a:pt x="879894" y="282624"/>
                </a:cubicBezTo>
                <a:cubicBezTo>
                  <a:pt x="888520" y="344447"/>
                  <a:pt x="898585" y="422085"/>
                  <a:pt x="905774" y="498285"/>
                </a:cubicBezTo>
                <a:cubicBezTo>
                  <a:pt x="912963" y="574485"/>
                  <a:pt x="917275" y="603239"/>
                  <a:pt x="923026" y="739824"/>
                </a:cubicBezTo>
                <a:cubicBezTo>
                  <a:pt x="928777" y="876409"/>
                  <a:pt x="938841" y="1117949"/>
                  <a:pt x="940279" y="1317794"/>
                </a:cubicBezTo>
                <a:cubicBezTo>
                  <a:pt x="941717" y="1517639"/>
                  <a:pt x="947468" y="1802311"/>
                  <a:pt x="931653" y="1938896"/>
                </a:cubicBezTo>
                <a:cubicBezTo>
                  <a:pt x="915838" y="2075481"/>
                  <a:pt x="898585" y="2089858"/>
                  <a:pt x="845389" y="2137303"/>
                </a:cubicBezTo>
                <a:cubicBezTo>
                  <a:pt x="792193" y="2184748"/>
                  <a:pt x="702334" y="2204158"/>
                  <a:pt x="612475" y="2223568"/>
                </a:cubicBez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Freeform 32"/>
          <p:cNvSpPr/>
          <p:nvPr/>
        </p:nvSpPr>
        <p:spPr>
          <a:xfrm>
            <a:off x="8867955" y="4684143"/>
            <a:ext cx="130389" cy="1354348"/>
          </a:xfrm>
          <a:custGeom>
            <a:avLst/>
            <a:gdLst>
              <a:gd name="connsiteX0" fmla="*/ 51758 w 130389"/>
              <a:gd name="connsiteY0" fmla="*/ 0 h 1354348"/>
              <a:gd name="connsiteX1" fmla="*/ 103517 w 130389"/>
              <a:gd name="connsiteY1" fmla="*/ 103517 h 1354348"/>
              <a:gd name="connsiteX2" fmla="*/ 120770 w 130389"/>
              <a:gd name="connsiteY2" fmla="*/ 586597 h 1354348"/>
              <a:gd name="connsiteX3" fmla="*/ 120770 w 130389"/>
              <a:gd name="connsiteY3" fmla="*/ 1199072 h 1354348"/>
              <a:gd name="connsiteX4" fmla="*/ 0 w 130389"/>
              <a:gd name="connsiteY4" fmla="*/ 1354348 h 1354348"/>
              <a:gd name="connsiteX5" fmla="*/ 0 w 130389"/>
              <a:gd name="connsiteY5" fmla="*/ 1354348 h 1354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389" h="1354348">
                <a:moveTo>
                  <a:pt x="51758" y="0"/>
                </a:moveTo>
                <a:cubicBezTo>
                  <a:pt x="71886" y="2875"/>
                  <a:pt x="92015" y="5751"/>
                  <a:pt x="103517" y="103517"/>
                </a:cubicBezTo>
                <a:cubicBezTo>
                  <a:pt x="115019" y="201283"/>
                  <a:pt x="117895" y="404005"/>
                  <a:pt x="120770" y="586597"/>
                </a:cubicBezTo>
                <a:cubicBezTo>
                  <a:pt x="123646" y="769190"/>
                  <a:pt x="140898" y="1071114"/>
                  <a:pt x="120770" y="1199072"/>
                </a:cubicBezTo>
                <a:cubicBezTo>
                  <a:pt x="100642" y="1327030"/>
                  <a:pt x="0" y="1354348"/>
                  <a:pt x="0" y="1354348"/>
                </a:cubicBezTo>
                <a:lnTo>
                  <a:pt x="0" y="1354348"/>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Freeform 35"/>
          <p:cNvSpPr/>
          <p:nvPr/>
        </p:nvSpPr>
        <p:spPr>
          <a:xfrm>
            <a:off x="7944928" y="4744528"/>
            <a:ext cx="857215" cy="879895"/>
          </a:xfrm>
          <a:custGeom>
            <a:avLst/>
            <a:gdLst>
              <a:gd name="connsiteX0" fmla="*/ 34506 w 857215"/>
              <a:gd name="connsiteY0" fmla="*/ 0 h 879895"/>
              <a:gd name="connsiteX1" fmla="*/ 207034 w 857215"/>
              <a:gd name="connsiteY1" fmla="*/ 69012 h 879895"/>
              <a:gd name="connsiteX2" fmla="*/ 491706 w 857215"/>
              <a:gd name="connsiteY2" fmla="*/ 69012 h 879895"/>
              <a:gd name="connsiteX3" fmla="*/ 715993 w 857215"/>
              <a:gd name="connsiteY3" fmla="*/ 60385 h 879895"/>
              <a:gd name="connsiteX4" fmla="*/ 828136 w 857215"/>
              <a:gd name="connsiteY4" fmla="*/ 163902 h 879895"/>
              <a:gd name="connsiteX5" fmla="*/ 845389 w 857215"/>
              <a:gd name="connsiteY5" fmla="*/ 690114 h 879895"/>
              <a:gd name="connsiteX6" fmla="*/ 672861 w 857215"/>
              <a:gd name="connsiteY6" fmla="*/ 828136 h 879895"/>
              <a:gd name="connsiteX7" fmla="*/ 181155 w 857215"/>
              <a:gd name="connsiteY7" fmla="*/ 845389 h 879895"/>
              <a:gd name="connsiteX8" fmla="*/ 69012 w 857215"/>
              <a:gd name="connsiteY8" fmla="*/ 845389 h 879895"/>
              <a:gd name="connsiteX9" fmla="*/ 0 w 857215"/>
              <a:gd name="connsiteY9" fmla="*/ 879895 h 87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7215" h="879895">
                <a:moveTo>
                  <a:pt x="34506" y="0"/>
                </a:moveTo>
                <a:cubicBezTo>
                  <a:pt x="82670" y="28755"/>
                  <a:pt x="130834" y="57510"/>
                  <a:pt x="207034" y="69012"/>
                </a:cubicBezTo>
                <a:cubicBezTo>
                  <a:pt x="283234" y="80514"/>
                  <a:pt x="406880" y="70450"/>
                  <a:pt x="491706" y="69012"/>
                </a:cubicBezTo>
                <a:cubicBezTo>
                  <a:pt x="576532" y="67574"/>
                  <a:pt x="659921" y="44570"/>
                  <a:pt x="715993" y="60385"/>
                </a:cubicBezTo>
                <a:cubicBezTo>
                  <a:pt x="772065" y="76200"/>
                  <a:pt x="806570" y="58947"/>
                  <a:pt x="828136" y="163902"/>
                </a:cubicBezTo>
                <a:cubicBezTo>
                  <a:pt x="849702" y="268857"/>
                  <a:pt x="871268" y="579408"/>
                  <a:pt x="845389" y="690114"/>
                </a:cubicBezTo>
                <a:cubicBezTo>
                  <a:pt x="819510" y="800820"/>
                  <a:pt x="783567" y="802257"/>
                  <a:pt x="672861" y="828136"/>
                </a:cubicBezTo>
                <a:cubicBezTo>
                  <a:pt x="562155" y="854015"/>
                  <a:pt x="281796" y="842514"/>
                  <a:pt x="181155" y="845389"/>
                </a:cubicBezTo>
                <a:cubicBezTo>
                  <a:pt x="80514" y="848264"/>
                  <a:pt x="99205" y="839638"/>
                  <a:pt x="69012" y="845389"/>
                </a:cubicBezTo>
                <a:cubicBezTo>
                  <a:pt x="38819" y="851140"/>
                  <a:pt x="19409" y="865517"/>
                  <a:pt x="0" y="87989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TextBox 36"/>
          <p:cNvSpPr txBox="1"/>
          <p:nvPr/>
        </p:nvSpPr>
        <p:spPr>
          <a:xfrm rot="16200000">
            <a:off x="8484196" y="5083989"/>
            <a:ext cx="1183588" cy="230832"/>
          </a:xfrm>
          <a:prstGeom prst="rect">
            <a:avLst/>
          </a:prstGeom>
          <a:noFill/>
        </p:spPr>
        <p:txBody>
          <a:bodyPr wrap="square" rtlCol="0">
            <a:spAutoFit/>
          </a:bodyPr>
          <a:lstStyle/>
          <a:p>
            <a:pPr algn="ctr"/>
            <a:r>
              <a:rPr lang="en-US" sz="900" dirty="0" err="1" smtClean="0">
                <a:solidFill>
                  <a:srgbClr val="FF00FF"/>
                </a:solidFill>
              </a:rPr>
              <a:t>inclusio</a:t>
            </a:r>
            <a:r>
              <a:rPr lang="en-US" sz="900" dirty="0" smtClean="0">
                <a:solidFill>
                  <a:srgbClr val="FF00FF"/>
                </a:solidFill>
              </a:rPr>
              <a:t>  /  chiasmus</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28" name="TextBox 27"/>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0" name="Rounded Rectangle 29"/>
          <p:cNvSpPr/>
          <p:nvPr/>
        </p:nvSpPr>
        <p:spPr>
          <a:xfrm>
            <a:off x="832919" y="2320967"/>
            <a:ext cx="1986481"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Freeform 2"/>
          <p:cNvSpPr/>
          <p:nvPr/>
        </p:nvSpPr>
        <p:spPr>
          <a:xfrm>
            <a:off x="2714625" y="2666999"/>
            <a:ext cx="4084527" cy="3735813"/>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Freeform 30"/>
          <p:cNvSpPr/>
          <p:nvPr/>
        </p:nvSpPr>
        <p:spPr>
          <a:xfrm>
            <a:off x="2971800" y="2619375"/>
            <a:ext cx="3629025" cy="3429000"/>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TextBox 31"/>
          <p:cNvSpPr txBox="1"/>
          <p:nvPr/>
        </p:nvSpPr>
        <p:spPr>
          <a:xfrm>
            <a:off x="832919" y="2043968"/>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8" name="TextBox 37"/>
          <p:cNvSpPr txBox="1"/>
          <p:nvPr/>
        </p:nvSpPr>
        <p:spPr>
          <a:xfrm>
            <a:off x="832919" y="2895600"/>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40" name="TextBox 39"/>
          <p:cNvSpPr txBox="1"/>
          <p:nvPr/>
        </p:nvSpPr>
        <p:spPr>
          <a:xfrm>
            <a:off x="832919" y="3164322"/>
            <a:ext cx="1295400" cy="577081"/>
          </a:xfrm>
          <a:prstGeom prst="rect">
            <a:avLst/>
          </a:prstGeom>
          <a:noFill/>
        </p:spPr>
        <p:txBody>
          <a:bodyPr wrap="square" rtlCol="0">
            <a:spAutoFit/>
          </a:bodyPr>
          <a:lstStyle/>
          <a:p>
            <a:r>
              <a:rPr lang="en-US" sz="1050" dirty="0" smtClean="0">
                <a:solidFill>
                  <a:srgbClr val="0070C0"/>
                </a:solidFill>
              </a:rPr>
              <a:t>same</a:t>
            </a:r>
          </a:p>
          <a:p>
            <a:r>
              <a:rPr lang="en-US" sz="1050" dirty="0" smtClean="0">
                <a:solidFill>
                  <a:srgbClr val="0070C0"/>
                </a:solidFill>
              </a:rPr>
              <a:t>elements</a:t>
            </a:r>
          </a:p>
          <a:p>
            <a:r>
              <a:rPr lang="en-US" sz="1050" dirty="0" smtClean="0">
                <a:solidFill>
                  <a:srgbClr val="0070C0"/>
                </a:solidFill>
              </a:rPr>
              <a:t>repeated</a:t>
            </a:r>
          </a:p>
        </p:txBody>
      </p:sp>
      <p:sp>
        <p:nvSpPr>
          <p:cNvPr id="41" name="Freeform 40"/>
          <p:cNvSpPr/>
          <p:nvPr/>
        </p:nvSpPr>
        <p:spPr>
          <a:xfrm>
            <a:off x="4191000" y="2200275"/>
            <a:ext cx="2952750" cy="3762576"/>
          </a:xfrm>
          <a:custGeom>
            <a:avLst/>
            <a:gdLst>
              <a:gd name="connsiteX0" fmla="*/ 0 w 2952750"/>
              <a:gd name="connsiteY0" fmla="*/ 0 h 3762576"/>
              <a:gd name="connsiteX1" fmla="*/ 238125 w 2952750"/>
              <a:gd name="connsiteY1" fmla="*/ 161925 h 3762576"/>
              <a:gd name="connsiteX2" fmla="*/ 381000 w 2952750"/>
              <a:gd name="connsiteY2" fmla="*/ 752475 h 3762576"/>
              <a:gd name="connsiteX3" fmla="*/ 581025 w 2952750"/>
              <a:gd name="connsiteY3" fmla="*/ 2238375 h 3762576"/>
              <a:gd name="connsiteX4" fmla="*/ 666750 w 2952750"/>
              <a:gd name="connsiteY4" fmla="*/ 3438525 h 3762576"/>
              <a:gd name="connsiteX5" fmla="*/ 971550 w 2952750"/>
              <a:gd name="connsiteY5" fmla="*/ 3724275 h 3762576"/>
              <a:gd name="connsiteX6" fmla="*/ 1771650 w 2952750"/>
              <a:gd name="connsiteY6" fmla="*/ 3743325 h 3762576"/>
              <a:gd name="connsiteX7" fmla="*/ 2952750 w 2952750"/>
              <a:gd name="connsiteY7" fmla="*/ 3571875 h 3762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52750" h="3762576">
                <a:moveTo>
                  <a:pt x="0" y="0"/>
                </a:moveTo>
                <a:cubicBezTo>
                  <a:pt x="87312" y="18256"/>
                  <a:pt x="174625" y="36513"/>
                  <a:pt x="238125" y="161925"/>
                </a:cubicBezTo>
                <a:cubicBezTo>
                  <a:pt x="301625" y="287337"/>
                  <a:pt x="323850" y="406400"/>
                  <a:pt x="381000" y="752475"/>
                </a:cubicBezTo>
                <a:cubicBezTo>
                  <a:pt x="438150" y="1098550"/>
                  <a:pt x="533400" y="1790700"/>
                  <a:pt x="581025" y="2238375"/>
                </a:cubicBezTo>
                <a:cubicBezTo>
                  <a:pt x="628650" y="2686050"/>
                  <a:pt x="601663" y="3190875"/>
                  <a:pt x="666750" y="3438525"/>
                </a:cubicBezTo>
                <a:cubicBezTo>
                  <a:pt x="731837" y="3686175"/>
                  <a:pt x="787400" y="3673475"/>
                  <a:pt x="971550" y="3724275"/>
                </a:cubicBezTo>
                <a:cubicBezTo>
                  <a:pt x="1155700" y="3775075"/>
                  <a:pt x="1441450" y="3768725"/>
                  <a:pt x="1771650" y="3743325"/>
                </a:cubicBezTo>
                <a:cubicBezTo>
                  <a:pt x="2101850" y="3717925"/>
                  <a:pt x="2527300" y="3644900"/>
                  <a:pt x="2952750" y="357187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Curved Right Arrow 47"/>
          <p:cNvSpPr/>
          <p:nvPr/>
        </p:nvSpPr>
        <p:spPr>
          <a:xfrm>
            <a:off x="6600825" y="3264933"/>
            <a:ext cx="561975" cy="392667"/>
          </a:xfrm>
          <a:prstGeom prst="curvedRightArrow">
            <a:avLst/>
          </a:prstGeom>
          <a:solidFill>
            <a:srgbClr val="FF99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51" name="TextBox 50"/>
          <p:cNvSpPr txBox="1"/>
          <p:nvPr/>
        </p:nvSpPr>
        <p:spPr>
          <a:xfrm>
            <a:off x="147119" y="489405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54" name="Explosion 1 53"/>
          <p:cNvSpPr/>
          <p:nvPr/>
        </p:nvSpPr>
        <p:spPr>
          <a:xfrm>
            <a:off x="5334000" y="682823"/>
            <a:ext cx="333375" cy="276999"/>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5" name="Explosion 1 54"/>
          <p:cNvSpPr/>
          <p:nvPr/>
        </p:nvSpPr>
        <p:spPr>
          <a:xfrm>
            <a:off x="1733031" y="5366466"/>
            <a:ext cx="333375" cy="276999"/>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6" name="Curved Right Arrow 55"/>
          <p:cNvSpPr/>
          <p:nvPr/>
        </p:nvSpPr>
        <p:spPr>
          <a:xfrm>
            <a:off x="1566344" y="4887723"/>
            <a:ext cx="561975" cy="392667"/>
          </a:xfrm>
          <a:prstGeom prst="curvedRightArrow">
            <a:avLst/>
          </a:prstGeom>
          <a:solidFill>
            <a:srgbClr val="FF99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Tree>
    <p:extLst>
      <p:ext uri="{BB962C8B-B14F-4D97-AF65-F5344CB8AC3E}">
        <p14:creationId xmlns:p14="http://schemas.microsoft.com/office/powerpoint/2010/main" val="3520308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11" name="TextBox 10"/>
          <p:cNvSpPr txBox="1"/>
          <p:nvPr/>
        </p:nvSpPr>
        <p:spPr>
          <a:xfrm>
            <a:off x="5715000" y="682823"/>
            <a:ext cx="1084152" cy="276999"/>
          </a:xfrm>
          <a:prstGeom prst="rect">
            <a:avLst/>
          </a:prstGeom>
          <a:noFill/>
        </p:spPr>
        <p:txBody>
          <a:bodyPr wrap="square" rtlCol="0">
            <a:spAutoFit/>
          </a:bodyPr>
          <a:lstStyle/>
          <a:p>
            <a:r>
              <a:rPr lang="en-US" sz="1200" b="1" dirty="0" smtClean="0">
                <a:solidFill>
                  <a:srgbClr val="0070C0"/>
                </a:solidFill>
              </a:rPr>
              <a:t>[ Pre-586BC ]</a:t>
            </a:r>
          </a:p>
        </p:txBody>
      </p:sp>
      <p:sp>
        <p:nvSpPr>
          <p:cNvPr id="12" name="TextBox 11"/>
          <p:cNvSpPr txBox="1"/>
          <p:nvPr/>
        </p:nvSpPr>
        <p:spPr>
          <a:xfrm>
            <a:off x="4800600" y="914400"/>
            <a:ext cx="1295400" cy="415498"/>
          </a:xfrm>
          <a:prstGeom prst="rect">
            <a:avLst/>
          </a:prstGeom>
          <a:noFill/>
        </p:spPr>
        <p:txBody>
          <a:bodyPr wrap="square" rtlCol="0">
            <a:spAutoFit/>
          </a:bodyPr>
          <a:lstStyle/>
          <a:p>
            <a:r>
              <a:rPr lang="en-US" sz="1050" dirty="0" smtClean="0">
                <a:solidFill>
                  <a:srgbClr val="0070C0"/>
                </a:solidFill>
              </a:rPr>
              <a:t>defiled</a:t>
            </a:r>
            <a:br>
              <a:rPr lang="en-US" sz="1050" dirty="0" smtClean="0">
                <a:solidFill>
                  <a:srgbClr val="0070C0"/>
                </a:solidFill>
              </a:rPr>
            </a:br>
            <a:r>
              <a:rPr lang="en-US" sz="1050" dirty="0" smtClean="0">
                <a:solidFill>
                  <a:srgbClr val="0070C0"/>
                </a:solidFill>
              </a:rPr>
              <a:t>the land</a:t>
            </a:r>
          </a:p>
        </p:txBody>
      </p:sp>
      <p:sp>
        <p:nvSpPr>
          <p:cNvPr id="13" name="TextBox 12"/>
          <p:cNvSpPr txBox="1"/>
          <p:nvPr/>
        </p:nvSpPr>
        <p:spPr>
          <a:xfrm>
            <a:off x="4800600" y="2362200"/>
            <a:ext cx="952500" cy="253916"/>
          </a:xfrm>
          <a:prstGeom prst="rect">
            <a:avLst/>
          </a:prstGeom>
          <a:noFill/>
        </p:spPr>
        <p:txBody>
          <a:bodyPr wrap="square" rtlCol="0">
            <a:spAutoFit/>
          </a:bodyPr>
          <a:lstStyle/>
          <a:p>
            <a:r>
              <a:rPr lang="en-US" sz="1050" dirty="0" smtClean="0">
                <a:solidFill>
                  <a:srgbClr val="0070C0"/>
                </a:solidFill>
              </a:rPr>
              <a:t>shed blood </a:t>
            </a:r>
          </a:p>
        </p:txBody>
      </p:sp>
      <p:sp>
        <p:nvSpPr>
          <p:cNvPr id="14" name="TextBox 13"/>
          <p:cNvSpPr txBox="1"/>
          <p:nvPr/>
        </p:nvSpPr>
        <p:spPr>
          <a:xfrm>
            <a:off x="4800600" y="3149768"/>
            <a:ext cx="1800045" cy="415498"/>
          </a:xfrm>
          <a:prstGeom prst="rect">
            <a:avLst/>
          </a:prstGeom>
          <a:noFill/>
        </p:spPr>
        <p:txBody>
          <a:bodyPr wrap="square" rtlCol="0">
            <a:spAutoFit/>
          </a:bodyPr>
          <a:lstStyle/>
          <a:p>
            <a:r>
              <a:rPr lang="en-US" sz="1050" dirty="0" smtClean="0">
                <a:solidFill>
                  <a:srgbClr val="0070C0"/>
                </a:solidFill>
              </a:rPr>
              <a:t>scattered among the nations</a:t>
            </a:r>
          </a:p>
          <a:p>
            <a:r>
              <a:rPr lang="en-US" sz="1050" dirty="0" smtClean="0">
                <a:solidFill>
                  <a:srgbClr val="0070C0"/>
                </a:solidFill>
              </a:rPr>
              <a:t>dispersed among the lands</a:t>
            </a:r>
          </a:p>
        </p:txBody>
      </p:sp>
      <p:sp>
        <p:nvSpPr>
          <p:cNvPr id="16" name="TextBox 15"/>
          <p:cNvSpPr txBox="1"/>
          <p:nvPr/>
        </p:nvSpPr>
        <p:spPr>
          <a:xfrm>
            <a:off x="4800600" y="2641684"/>
            <a:ext cx="1905000" cy="253916"/>
          </a:xfrm>
          <a:prstGeom prst="rect">
            <a:avLst/>
          </a:prstGeom>
          <a:noFill/>
        </p:spPr>
        <p:txBody>
          <a:bodyPr wrap="square" rtlCol="0">
            <a:spAutoFit/>
          </a:bodyPr>
          <a:lstStyle/>
          <a:p>
            <a:r>
              <a:rPr lang="en-US" sz="1050" dirty="0" smtClean="0">
                <a:solidFill>
                  <a:srgbClr val="0070C0"/>
                </a:solidFill>
              </a:rPr>
              <a:t>defiled the land with idols</a:t>
            </a:r>
          </a:p>
        </p:txBody>
      </p:sp>
      <p:sp>
        <p:nvSpPr>
          <p:cNvPr id="17" name="TextBox 16"/>
          <p:cNvSpPr txBox="1"/>
          <p:nvPr/>
        </p:nvSpPr>
        <p:spPr>
          <a:xfrm>
            <a:off x="4876800" y="1246359"/>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8" name="TextBox 17"/>
          <p:cNvSpPr txBox="1"/>
          <p:nvPr/>
        </p:nvSpPr>
        <p:spPr>
          <a:xfrm>
            <a:off x="5257800" y="3708487"/>
            <a:ext cx="1143000" cy="253916"/>
          </a:xfrm>
          <a:prstGeom prst="rect">
            <a:avLst/>
          </a:prstGeom>
          <a:noFill/>
        </p:spPr>
        <p:txBody>
          <a:bodyPr wrap="square" rtlCol="0">
            <a:spAutoFit/>
          </a:bodyPr>
          <a:lstStyle/>
          <a:p>
            <a:r>
              <a:rPr lang="en-US" sz="1050" b="1" dirty="0" smtClean="0">
                <a:solidFill>
                  <a:schemeClr val="accent6">
                    <a:lumMod val="50000"/>
                  </a:schemeClr>
                </a:solidFill>
              </a:rPr>
              <a:t>ways and deeds</a:t>
            </a:r>
          </a:p>
        </p:txBody>
      </p:sp>
      <p:sp>
        <p:nvSpPr>
          <p:cNvPr id="19" name="Rounded Rectangle 18"/>
          <p:cNvSpPr/>
          <p:nvPr/>
        </p:nvSpPr>
        <p:spPr>
          <a:xfrm>
            <a:off x="5943600" y="1228725"/>
            <a:ext cx="1600200"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 name="Rounded Rectangle 19"/>
          <p:cNvSpPr/>
          <p:nvPr/>
        </p:nvSpPr>
        <p:spPr>
          <a:xfrm>
            <a:off x="7134044" y="3701623"/>
            <a:ext cx="1552755" cy="269833"/>
          </a:xfrm>
          <a:prstGeom prst="round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Freeform 21"/>
          <p:cNvSpPr/>
          <p:nvPr/>
        </p:nvSpPr>
        <p:spPr>
          <a:xfrm>
            <a:off x="7575550" y="1485900"/>
            <a:ext cx="1262759" cy="2318349"/>
          </a:xfrm>
          <a:custGeom>
            <a:avLst/>
            <a:gdLst>
              <a:gd name="connsiteX0" fmla="*/ 0 w 1238437"/>
              <a:gd name="connsiteY0" fmla="*/ 0 h 2303253"/>
              <a:gd name="connsiteX1" fmla="*/ 750498 w 1238437"/>
              <a:gd name="connsiteY1" fmla="*/ 25879 h 2303253"/>
              <a:gd name="connsiteX2" fmla="*/ 1112807 w 1238437"/>
              <a:gd name="connsiteY2" fmla="*/ 138023 h 2303253"/>
              <a:gd name="connsiteX3" fmla="*/ 1224951 w 1238437"/>
              <a:gd name="connsiteY3" fmla="*/ 664234 h 2303253"/>
              <a:gd name="connsiteX4" fmla="*/ 1233577 w 1238437"/>
              <a:gd name="connsiteY4" fmla="*/ 1863306 h 2303253"/>
              <a:gd name="connsiteX5" fmla="*/ 1199071 w 1238437"/>
              <a:gd name="connsiteY5" fmla="*/ 2225615 h 2303253"/>
              <a:gd name="connsiteX6" fmla="*/ 1121434 w 1238437"/>
              <a:gd name="connsiteY6" fmla="*/ 2303253 h 230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8437" h="2303253">
                <a:moveTo>
                  <a:pt x="0" y="0"/>
                </a:moveTo>
                <a:cubicBezTo>
                  <a:pt x="282515" y="1437"/>
                  <a:pt x="565030" y="2875"/>
                  <a:pt x="750498" y="25879"/>
                </a:cubicBezTo>
                <a:cubicBezTo>
                  <a:pt x="935966" y="48883"/>
                  <a:pt x="1033732" y="31631"/>
                  <a:pt x="1112807" y="138023"/>
                </a:cubicBezTo>
                <a:cubicBezTo>
                  <a:pt x="1191882" y="244415"/>
                  <a:pt x="1204823" y="376687"/>
                  <a:pt x="1224951" y="664234"/>
                </a:cubicBezTo>
                <a:cubicBezTo>
                  <a:pt x="1245079" y="951781"/>
                  <a:pt x="1237890" y="1603076"/>
                  <a:pt x="1233577" y="1863306"/>
                </a:cubicBezTo>
                <a:cubicBezTo>
                  <a:pt x="1229264" y="2123536"/>
                  <a:pt x="1217762" y="2152290"/>
                  <a:pt x="1199071" y="2225615"/>
                </a:cubicBezTo>
                <a:cubicBezTo>
                  <a:pt x="1180380" y="2298940"/>
                  <a:pt x="1150907" y="2301096"/>
                  <a:pt x="1121434" y="2303253"/>
                </a:cubicBezTo>
              </a:path>
            </a:pathLst>
          </a:custGeom>
          <a:noFill/>
          <a:ln w="12700">
            <a:solidFill>
              <a:schemeClr val="accent6">
                <a:lumMod val="50000"/>
              </a:schemeClr>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TextBox 22"/>
          <p:cNvSpPr txBox="1"/>
          <p:nvPr/>
        </p:nvSpPr>
        <p:spPr>
          <a:xfrm rot="16200000">
            <a:off x="8583267" y="2500700"/>
            <a:ext cx="762000" cy="230832"/>
          </a:xfrm>
          <a:prstGeom prst="rect">
            <a:avLst/>
          </a:prstGeom>
          <a:noFill/>
        </p:spPr>
        <p:txBody>
          <a:bodyPr wrap="square" rtlCol="0">
            <a:spAutoFit/>
          </a:bodyPr>
          <a:lstStyle/>
          <a:p>
            <a:pPr algn="ctr"/>
            <a:r>
              <a:rPr lang="en-US" sz="900" dirty="0" err="1" smtClean="0">
                <a:solidFill>
                  <a:schemeClr val="accent6">
                    <a:lumMod val="50000"/>
                  </a:schemeClr>
                </a:solidFill>
              </a:rPr>
              <a:t>inclusio</a:t>
            </a:r>
            <a:endParaRPr lang="en-US" sz="900" dirty="0" smtClean="0">
              <a:solidFill>
                <a:schemeClr val="accent6">
                  <a:lumMod val="50000"/>
                </a:schemeClr>
              </a:solidFill>
            </a:endParaRPr>
          </a:p>
        </p:txBody>
      </p:sp>
      <p:sp>
        <p:nvSpPr>
          <p:cNvPr id="24" name="TextBox 23"/>
          <p:cNvSpPr txBox="1"/>
          <p:nvPr/>
        </p:nvSpPr>
        <p:spPr>
          <a:xfrm>
            <a:off x="4952999" y="5421867"/>
            <a:ext cx="2329851" cy="415498"/>
          </a:xfrm>
          <a:prstGeom prst="rect">
            <a:avLst/>
          </a:prstGeom>
          <a:noFill/>
        </p:spPr>
        <p:txBody>
          <a:bodyPr wrap="square" rtlCol="0">
            <a:spAutoFit/>
          </a:bodyPr>
          <a:lstStyle/>
          <a:p>
            <a:r>
              <a:rPr lang="en-US" sz="1050" dirty="0" smtClean="0">
                <a:solidFill>
                  <a:srgbClr val="0070C0"/>
                </a:solidFill>
              </a:rPr>
              <a:t>profaned God’s name by being in exile</a:t>
            </a:r>
          </a:p>
          <a:p>
            <a:r>
              <a:rPr lang="en-US" sz="1050" dirty="0" smtClean="0">
                <a:solidFill>
                  <a:srgbClr val="0070C0"/>
                </a:solidFill>
              </a:rPr>
              <a:t>God will defend his reputation</a:t>
            </a:r>
          </a:p>
        </p:txBody>
      </p:sp>
      <p:sp>
        <p:nvSpPr>
          <p:cNvPr id="25" name="TextBox 24"/>
          <p:cNvSpPr txBox="1"/>
          <p:nvPr/>
        </p:nvSpPr>
        <p:spPr>
          <a:xfrm>
            <a:off x="4800600" y="4245173"/>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26" name="Rounded Rectangle 25"/>
          <p:cNvSpPr/>
          <p:nvPr/>
        </p:nvSpPr>
        <p:spPr>
          <a:xfrm>
            <a:off x="6448245" y="4246971"/>
            <a:ext cx="1669212"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7" name="Rounded Rectangle 26"/>
          <p:cNvSpPr/>
          <p:nvPr/>
        </p:nvSpPr>
        <p:spPr>
          <a:xfrm>
            <a:off x="6814868" y="6172200"/>
            <a:ext cx="1880557"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 name="Freeform 28"/>
          <p:cNvSpPr/>
          <p:nvPr/>
        </p:nvSpPr>
        <p:spPr>
          <a:xfrm>
            <a:off x="8126083" y="4168606"/>
            <a:ext cx="905774" cy="2223568"/>
          </a:xfrm>
          <a:custGeom>
            <a:avLst/>
            <a:gdLst>
              <a:gd name="connsiteX0" fmla="*/ 0 w 942482"/>
              <a:gd name="connsiteY0" fmla="*/ 66964 h 2223568"/>
              <a:gd name="connsiteX1" fmla="*/ 336430 w 942482"/>
              <a:gd name="connsiteY1" fmla="*/ 6579 h 2223568"/>
              <a:gd name="connsiteX2" fmla="*/ 741872 w 942482"/>
              <a:gd name="connsiteY2" fmla="*/ 15205 h 2223568"/>
              <a:gd name="connsiteX3" fmla="*/ 854015 w 942482"/>
              <a:gd name="connsiteY3" fmla="*/ 127349 h 2223568"/>
              <a:gd name="connsiteX4" fmla="*/ 879894 w 942482"/>
              <a:gd name="connsiteY4" fmla="*/ 282624 h 2223568"/>
              <a:gd name="connsiteX5" fmla="*/ 905774 w 942482"/>
              <a:gd name="connsiteY5" fmla="*/ 498285 h 2223568"/>
              <a:gd name="connsiteX6" fmla="*/ 923026 w 942482"/>
              <a:gd name="connsiteY6" fmla="*/ 739824 h 2223568"/>
              <a:gd name="connsiteX7" fmla="*/ 940279 w 942482"/>
              <a:gd name="connsiteY7" fmla="*/ 1317794 h 2223568"/>
              <a:gd name="connsiteX8" fmla="*/ 931653 w 942482"/>
              <a:gd name="connsiteY8" fmla="*/ 1938896 h 2223568"/>
              <a:gd name="connsiteX9" fmla="*/ 845389 w 942482"/>
              <a:gd name="connsiteY9" fmla="*/ 2137303 h 2223568"/>
              <a:gd name="connsiteX10" fmla="*/ 612475 w 942482"/>
              <a:gd name="connsiteY10" fmla="*/ 2223568 h 2223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42482" h="2223568">
                <a:moveTo>
                  <a:pt x="0" y="66964"/>
                </a:moveTo>
                <a:cubicBezTo>
                  <a:pt x="106392" y="41084"/>
                  <a:pt x="212785" y="15205"/>
                  <a:pt x="336430" y="6579"/>
                </a:cubicBezTo>
                <a:cubicBezTo>
                  <a:pt x="460075" y="-2047"/>
                  <a:pt x="655608" y="-4923"/>
                  <a:pt x="741872" y="15205"/>
                </a:cubicBezTo>
                <a:cubicBezTo>
                  <a:pt x="828136" y="35333"/>
                  <a:pt x="831011" y="82779"/>
                  <a:pt x="854015" y="127349"/>
                </a:cubicBezTo>
                <a:cubicBezTo>
                  <a:pt x="877019" y="171919"/>
                  <a:pt x="871268" y="220801"/>
                  <a:pt x="879894" y="282624"/>
                </a:cubicBezTo>
                <a:cubicBezTo>
                  <a:pt x="888520" y="344447"/>
                  <a:pt x="898585" y="422085"/>
                  <a:pt x="905774" y="498285"/>
                </a:cubicBezTo>
                <a:cubicBezTo>
                  <a:pt x="912963" y="574485"/>
                  <a:pt x="917275" y="603239"/>
                  <a:pt x="923026" y="739824"/>
                </a:cubicBezTo>
                <a:cubicBezTo>
                  <a:pt x="928777" y="876409"/>
                  <a:pt x="938841" y="1117949"/>
                  <a:pt x="940279" y="1317794"/>
                </a:cubicBezTo>
                <a:cubicBezTo>
                  <a:pt x="941717" y="1517639"/>
                  <a:pt x="947468" y="1802311"/>
                  <a:pt x="931653" y="1938896"/>
                </a:cubicBezTo>
                <a:cubicBezTo>
                  <a:pt x="915838" y="2075481"/>
                  <a:pt x="898585" y="2089858"/>
                  <a:pt x="845389" y="2137303"/>
                </a:cubicBezTo>
                <a:cubicBezTo>
                  <a:pt x="792193" y="2184748"/>
                  <a:pt x="702334" y="2204158"/>
                  <a:pt x="612475" y="2223568"/>
                </a:cubicBez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3" name="Freeform 32"/>
          <p:cNvSpPr/>
          <p:nvPr/>
        </p:nvSpPr>
        <p:spPr>
          <a:xfrm>
            <a:off x="8867955" y="4684143"/>
            <a:ext cx="130389" cy="1354348"/>
          </a:xfrm>
          <a:custGeom>
            <a:avLst/>
            <a:gdLst>
              <a:gd name="connsiteX0" fmla="*/ 51758 w 130389"/>
              <a:gd name="connsiteY0" fmla="*/ 0 h 1354348"/>
              <a:gd name="connsiteX1" fmla="*/ 103517 w 130389"/>
              <a:gd name="connsiteY1" fmla="*/ 103517 h 1354348"/>
              <a:gd name="connsiteX2" fmla="*/ 120770 w 130389"/>
              <a:gd name="connsiteY2" fmla="*/ 586597 h 1354348"/>
              <a:gd name="connsiteX3" fmla="*/ 120770 w 130389"/>
              <a:gd name="connsiteY3" fmla="*/ 1199072 h 1354348"/>
              <a:gd name="connsiteX4" fmla="*/ 0 w 130389"/>
              <a:gd name="connsiteY4" fmla="*/ 1354348 h 1354348"/>
              <a:gd name="connsiteX5" fmla="*/ 0 w 130389"/>
              <a:gd name="connsiteY5" fmla="*/ 1354348 h 1354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0389" h="1354348">
                <a:moveTo>
                  <a:pt x="51758" y="0"/>
                </a:moveTo>
                <a:cubicBezTo>
                  <a:pt x="71886" y="2875"/>
                  <a:pt x="92015" y="5751"/>
                  <a:pt x="103517" y="103517"/>
                </a:cubicBezTo>
                <a:cubicBezTo>
                  <a:pt x="115019" y="201283"/>
                  <a:pt x="117895" y="404005"/>
                  <a:pt x="120770" y="586597"/>
                </a:cubicBezTo>
                <a:cubicBezTo>
                  <a:pt x="123646" y="769190"/>
                  <a:pt x="140898" y="1071114"/>
                  <a:pt x="120770" y="1199072"/>
                </a:cubicBezTo>
                <a:cubicBezTo>
                  <a:pt x="100642" y="1327030"/>
                  <a:pt x="0" y="1354348"/>
                  <a:pt x="0" y="1354348"/>
                </a:cubicBezTo>
                <a:lnTo>
                  <a:pt x="0" y="1354348"/>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6" name="Freeform 35"/>
          <p:cNvSpPr/>
          <p:nvPr/>
        </p:nvSpPr>
        <p:spPr>
          <a:xfrm>
            <a:off x="7944928" y="4744528"/>
            <a:ext cx="857215" cy="879895"/>
          </a:xfrm>
          <a:custGeom>
            <a:avLst/>
            <a:gdLst>
              <a:gd name="connsiteX0" fmla="*/ 34506 w 857215"/>
              <a:gd name="connsiteY0" fmla="*/ 0 h 879895"/>
              <a:gd name="connsiteX1" fmla="*/ 207034 w 857215"/>
              <a:gd name="connsiteY1" fmla="*/ 69012 h 879895"/>
              <a:gd name="connsiteX2" fmla="*/ 491706 w 857215"/>
              <a:gd name="connsiteY2" fmla="*/ 69012 h 879895"/>
              <a:gd name="connsiteX3" fmla="*/ 715993 w 857215"/>
              <a:gd name="connsiteY3" fmla="*/ 60385 h 879895"/>
              <a:gd name="connsiteX4" fmla="*/ 828136 w 857215"/>
              <a:gd name="connsiteY4" fmla="*/ 163902 h 879895"/>
              <a:gd name="connsiteX5" fmla="*/ 845389 w 857215"/>
              <a:gd name="connsiteY5" fmla="*/ 690114 h 879895"/>
              <a:gd name="connsiteX6" fmla="*/ 672861 w 857215"/>
              <a:gd name="connsiteY6" fmla="*/ 828136 h 879895"/>
              <a:gd name="connsiteX7" fmla="*/ 181155 w 857215"/>
              <a:gd name="connsiteY7" fmla="*/ 845389 h 879895"/>
              <a:gd name="connsiteX8" fmla="*/ 69012 w 857215"/>
              <a:gd name="connsiteY8" fmla="*/ 845389 h 879895"/>
              <a:gd name="connsiteX9" fmla="*/ 0 w 857215"/>
              <a:gd name="connsiteY9" fmla="*/ 879895 h 87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57215" h="879895">
                <a:moveTo>
                  <a:pt x="34506" y="0"/>
                </a:moveTo>
                <a:cubicBezTo>
                  <a:pt x="82670" y="28755"/>
                  <a:pt x="130834" y="57510"/>
                  <a:pt x="207034" y="69012"/>
                </a:cubicBezTo>
                <a:cubicBezTo>
                  <a:pt x="283234" y="80514"/>
                  <a:pt x="406880" y="70450"/>
                  <a:pt x="491706" y="69012"/>
                </a:cubicBezTo>
                <a:cubicBezTo>
                  <a:pt x="576532" y="67574"/>
                  <a:pt x="659921" y="44570"/>
                  <a:pt x="715993" y="60385"/>
                </a:cubicBezTo>
                <a:cubicBezTo>
                  <a:pt x="772065" y="76200"/>
                  <a:pt x="806570" y="58947"/>
                  <a:pt x="828136" y="163902"/>
                </a:cubicBezTo>
                <a:cubicBezTo>
                  <a:pt x="849702" y="268857"/>
                  <a:pt x="871268" y="579408"/>
                  <a:pt x="845389" y="690114"/>
                </a:cubicBezTo>
                <a:cubicBezTo>
                  <a:pt x="819510" y="800820"/>
                  <a:pt x="783567" y="802257"/>
                  <a:pt x="672861" y="828136"/>
                </a:cubicBezTo>
                <a:cubicBezTo>
                  <a:pt x="562155" y="854015"/>
                  <a:pt x="281796" y="842514"/>
                  <a:pt x="181155" y="845389"/>
                </a:cubicBezTo>
                <a:cubicBezTo>
                  <a:pt x="80514" y="848264"/>
                  <a:pt x="99205" y="839638"/>
                  <a:pt x="69012" y="845389"/>
                </a:cubicBezTo>
                <a:cubicBezTo>
                  <a:pt x="38819" y="851140"/>
                  <a:pt x="19409" y="865517"/>
                  <a:pt x="0" y="87989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7" name="TextBox 36"/>
          <p:cNvSpPr txBox="1"/>
          <p:nvPr/>
        </p:nvSpPr>
        <p:spPr>
          <a:xfrm rot="16200000">
            <a:off x="8484196" y="5083989"/>
            <a:ext cx="1183588" cy="230832"/>
          </a:xfrm>
          <a:prstGeom prst="rect">
            <a:avLst/>
          </a:prstGeom>
          <a:noFill/>
        </p:spPr>
        <p:txBody>
          <a:bodyPr wrap="square" rtlCol="0">
            <a:spAutoFit/>
          </a:bodyPr>
          <a:lstStyle/>
          <a:p>
            <a:pPr algn="ctr"/>
            <a:r>
              <a:rPr lang="en-US" sz="900" dirty="0" err="1" smtClean="0">
                <a:solidFill>
                  <a:srgbClr val="FF00FF"/>
                </a:solidFill>
              </a:rPr>
              <a:t>inclusio</a:t>
            </a:r>
            <a:r>
              <a:rPr lang="en-US" sz="900" dirty="0" smtClean="0">
                <a:solidFill>
                  <a:srgbClr val="FF00FF"/>
                </a:solidFill>
              </a:rPr>
              <a:t>  /  chiasmus</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28" name="TextBox 27"/>
          <p:cNvSpPr txBox="1"/>
          <p:nvPr/>
        </p:nvSpPr>
        <p:spPr>
          <a:xfrm>
            <a:off x="4800600" y="349647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0" name="Rounded Rectangle 29"/>
          <p:cNvSpPr/>
          <p:nvPr/>
        </p:nvSpPr>
        <p:spPr>
          <a:xfrm>
            <a:off x="832919" y="2320967"/>
            <a:ext cx="1986481" cy="269833"/>
          </a:xfrm>
          <a:prstGeom prst="roundRect">
            <a:avLst/>
          </a:prstGeom>
          <a:noFill/>
          <a:ln w="127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Freeform 2"/>
          <p:cNvSpPr/>
          <p:nvPr/>
        </p:nvSpPr>
        <p:spPr>
          <a:xfrm>
            <a:off x="2714625" y="2666999"/>
            <a:ext cx="4084527" cy="3735813"/>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FF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Freeform 30"/>
          <p:cNvSpPr/>
          <p:nvPr/>
        </p:nvSpPr>
        <p:spPr>
          <a:xfrm>
            <a:off x="2971800" y="2619375"/>
            <a:ext cx="3629025" cy="3429000"/>
          </a:xfrm>
          <a:custGeom>
            <a:avLst/>
            <a:gdLst>
              <a:gd name="connsiteX0" fmla="*/ 0 w 3974471"/>
              <a:gd name="connsiteY0" fmla="*/ 0 h 3768254"/>
              <a:gd name="connsiteX1" fmla="*/ 235390 w 3974471"/>
              <a:gd name="connsiteY1" fmla="*/ 144856 h 3768254"/>
              <a:gd name="connsiteX2" fmla="*/ 1249378 w 3974471"/>
              <a:gd name="connsiteY2" fmla="*/ 162963 h 3768254"/>
              <a:gd name="connsiteX3" fmla="*/ 1647731 w 3974471"/>
              <a:gd name="connsiteY3" fmla="*/ 588476 h 3768254"/>
              <a:gd name="connsiteX4" fmla="*/ 1874068 w 3974471"/>
              <a:gd name="connsiteY4" fmla="*/ 1828800 h 3768254"/>
              <a:gd name="connsiteX5" fmla="*/ 1883121 w 3974471"/>
              <a:gd name="connsiteY5" fmla="*/ 2960484 h 3768254"/>
              <a:gd name="connsiteX6" fmla="*/ 1901228 w 3974471"/>
              <a:gd name="connsiteY6" fmla="*/ 3295462 h 3768254"/>
              <a:gd name="connsiteX7" fmla="*/ 1982709 w 3974471"/>
              <a:gd name="connsiteY7" fmla="*/ 3585173 h 3768254"/>
              <a:gd name="connsiteX8" fmla="*/ 2127565 w 3974471"/>
              <a:gd name="connsiteY8" fmla="*/ 3739082 h 3768254"/>
              <a:gd name="connsiteX9" fmla="*/ 2281473 w 3974471"/>
              <a:gd name="connsiteY9" fmla="*/ 3766242 h 3768254"/>
              <a:gd name="connsiteX10" fmla="*/ 2417275 w 3974471"/>
              <a:gd name="connsiteY10" fmla="*/ 3766242 h 3768254"/>
              <a:gd name="connsiteX11" fmla="*/ 3974471 w 3974471"/>
              <a:gd name="connsiteY11" fmla="*/ 3757189 h 3768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74471" h="3768254">
                <a:moveTo>
                  <a:pt x="0" y="0"/>
                </a:moveTo>
                <a:cubicBezTo>
                  <a:pt x="13580" y="58848"/>
                  <a:pt x="27160" y="117696"/>
                  <a:pt x="235390" y="144856"/>
                </a:cubicBezTo>
                <a:cubicBezTo>
                  <a:pt x="443620" y="172017"/>
                  <a:pt x="1013988" y="89026"/>
                  <a:pt x="1249378" y="162963"/>
                </a:cubicBezTo>
                <a:cubicBezTo>
                  <a:pt x="1484768" y="236900"/>
                  <a:pt x="1543616" y="310837"/>
                  <a:pt x="1647731" y="588476"/>
                </a:cubicBezTo>
                <a:cubicBezTo>
                  <a:pt x="1751846" y="866115"/>
                  <a:pt x="1834836" y="1433465"/>
                  <a:pt x="1874068" y="1828800"/>
                </a:cubicBezTo>
                <a:cubicBezTo>
                  <a:pt x="1913300" y="2224135"/>
                  <a:pt x="1878594" y="2716040"/>
                  <a:pt x="1883121" y="2960484"/>
                </a:cubicBezTo>
                <a:cubicBezTo>
                  <a:pt x="1887648" y="3204928"/>
                  <a:pt x="1884630" y="3191347"/>
                  <a:pt x="1901228" y="3295462"/>
                </a:cubicBezTo>
                <a:cubicBezTo>
                  <a:pt x="1917826" y="3399577"/>
                  <a:pt x="1944986" y="3511236"/>
                  <a:pt x="1982709" y="3585173"/>
                </a:cubicBezTo>
                <a:cubicBezTo>
                  <a:pt x="2020432" y="3659110"/>
                  <a:pt x="2077771" y="3708904"/>
                  <a:pt x="2127565" y="3739082"/>
                </a:cubicBezTo>
                <a:cubicBezTo>
                  <a:pt x="2177359" y="3769260"/>
                  <a:pt x="2233188" y="3761715"/>
                  <a:pt x="2281473" y="3766242"/>
                </a:cubicBezTo>
                <a:cubicBezTo>
                  <a:pt x="2329758" y="3770769"/>
                  <a:pt x="2417275" y="3766242"/>
                  <a:pt x="2417275" y="3766242"/>
                </a:cubicBezTo>
                <a:lnTo>
                  <a:pt x="3974471" y="3757189"/>
                </a:lnTo>
              </a:path>
            </a:pathLst>
          </a:custGeom>
          <a:noFill/>
          <a:ln w="12700">
            <a:solidFill>
              <a:srgbClr val="008000"/>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TextBox 31"/>
          <p:cNvSpPr txBox="1"/>
          <p:nvPr/>
        </p:nvSpPr>
        <p:spPr>
          <a:xfrm>
            <a:off x="832919" y="2043968"/>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38" name="TextBox 37"/>
          <p:cNvSpPr txBox="1"/>
          <p:nvPr/>
        </p:nvSpPr>
        <p:spPr>
          <a:xfrm>
            <a:off x="832919" y="2895600"/>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40" name="TextBox 39"/>
          <p:cNvSpPr txBox="1"/>
          <p:nvPr/>
        </p:nvSpPr>
        <p:spPr>
          <a:xfrm>
            <a:off x="832919" y="3164322"/>
            <a:ext cx="1295400" cy="577081"/>
          </a:xfrm>
          <a:prstGeom prst="rect">
            <a:avLst/>
          </a:prstGeom>
          <a:noFill/>
        </p:spPr>
        <p:txBody>
          <a:bodyPr wrap="square" rtlCol="0">
            <a:spAutoFit/>
          </a:bodyPr>
          <a:lstStyle/>
          <a:p>
            <a:r>
              <a:rPr lang="en-US" sz="1050" dirty="0" smtClean="0">
                <a:solidFill>
                  <a:srgbClr val="0070C0"/>
                </a:solidFill>
              </a:rPr>
              <a:t>same</a:t>
            </a:r>
          </a:p>
          <a:p>
            <a:r>
              <a:rPr lang="en-US" sz="1050" dirty="0" smtClean="0">
                <a:solidFill>
                  <a:srgbClr val="0070C0"/>
                </a:solidFill>
              </a:rPr>
              <a:t>elements</a:t>
            </a:r>
          </a:p>
          <a:p>
            <a:r>
              <a:rPr lang="en-US" sz="1050" dirty="0" smtClean="0">
                <a:solidFill>
                  <a:srgbClr val="0070C0"/>
                </a:solidFill>
              </a:rPr>
              <a:t>repeated</a:t>
            </a:r>
          </a:p>
        </p:txBody>
      </p:sp>
      <p:sp>
        <p:nvSpPr>
          <p:cNvPr id="41" name="Freeform 40"/>
          <p:cNvSpPr/>
          <p:nvPr/>
        </p:nvSpPr>
        <p:spPr>
          <a:xfrm>
            <a:off x="4191000" y="2200275"/>
            <a:ext cx="2952750" cy="3762576"/>
          </a:xfrm>
          <a:custGeom>
            <a:avLst/>
            <a:gdLst>
              <a:gd name="connsiteX0" fmla="*/ 0 w 2952750"/>
              <a:gd name="connsiteY0" fmla="*/ 0 h 3762576"/>
              <a:gd name="connsiteX1" fmla="*/ 238125 w 2952750"/>
              <a:gd name="connsiteY1" fmla="*/ 161925 h 3762576"/>
              <a:gd name="connsiteX2" fmla="*/ 381000 w 2952750"/>
              <a:gd name="connsiteY2" fmla="*/ 752475 h 3762576"/>
              <a:gd name="connsiteX3" fmla="*/ 581025 w 2952750"/>
              <a:gd name="connsiteY3" fmla="*/ 2238375 h 3762576"/>
              <a:gd name="connsiteX4" fmla="*/ 666750 w 2952750"/>
              <a:gd name="connsiteY4" fmla="*/ 3438525 h 3762576"/>
              <a:gd name="connsiteX5" fmla="*/ 971550 w 2952750"/>
              <a:gd name="connsiteY5" fmla="*/ 3724275 h 3762576"/>
              <a:gd name="connsiteX6" fmla="*/ 1771650 w 2952750"/>
              <a:gd name="connsiteY6" fmla="*/ 3743325 h 3762576"/>
              <a:gd name="connsiteX7" fmla="*/ 2952750 w 2952750"/>
              <a:gd name="connsiteY7" fmla="*/ 3571875 h 3762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52750" h="3762576">
                <a:moveTo>
                  <a:pt x="0" y="0"/>
                </a:moveTo>
                <a:cubicBezTo>
                  <a:pt x="87312" y="18256"/>
                  <a:pt x="174625" y="36513"/>
                  <a:pt x="238125" y="161925"/>
                </a:cubicBezTo>
                <a:cubicBezTo>
                  <a:pt x="301625" y="287337"/>
                  <a:pt x="323850" y="406400"/>
                  <a:pt x="381000" y="752475"/>
                </a:cubicBezTo>
                <a:cubicBezTo>
                  <a:pt x="438150" y="1098550"/>
                  <a:pt x="533400" y="1790700"/>
                  <a:pt x="581025" y="2238375"/>
                </a:cubicBezTo>
                <a:cubicBezTo>
                  <a:pt x="628650" y="2686050"/>
                  <a:pt x="601663" y="3190875"/>
                  <a:pt x="666750" y="3438525"/>
                </a:cubicBezTo>
                <a:cubicBezTo>
                  <a:pt x="731837" y="3686175"/>
                  <a:pt x="787400" y="3673475"/>
                  <a:pt x="971550" y="3724275"/>
                </a:cubicBezTo>
                <a:cubicBezTo>
                  <a:pt x="1155700" y="3775075"/>
                  <a:pt x="1441450" y="3768725"/>
                  <a:pt x="1771650" y="3743325"/>
                </a:cubicBezTo>
                <a:cubicBezTo>
                  <a:pt x="2101850" y="3717925"/>
                  <a:pt x="2527300" y="3644900"/>
                  <a:pt x="2952750" y="3571875"/>
                </a:cubicBezTo>
              </a:path>
            </a:pathLst>
          </a:custGeom>
          <a:noFill/>
          <a:ln w="12700">
            <a:solidFill>
              <a:srgbClr val="0000FF"/>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Curved Right Arrow 47"/>
          <p:cNvSpPr/>
          <p:nvPr/>
        </p:nvSpPr>
        <p:spPr>
          <a:xfrm>
            <a:off x="6600825" y="3264933"/>
            <a:ext cx="561975" cy="392667"/>
          </a:xfrm>
          <a:prstGeom prst="curvedRightArrow">
            <a:avLst/>
          </a:prstGeom>
          <a:solidFill>
            <a:srgbClr val="FF99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51" name="TextBox 50"/>
          <p:cNvSpPr txBox="1"/>
          <p:nvPr/>
        </p:nvSpPr>
        <p:spPr>
          <a:xfrm>
            <a:off x="147119" y="4894052"/>
            <a:ext cx="1371600" cy="276999"/>
          </a:xfrm>
          <a:prstGeom prst="rect">
            <a:avLst/>
          </a:prstGeom>
          <a:noFill/>
        </p:spPr>
        <p:txBody>
          <a:bodyPr wrap="square" rtlCol="0">
            <a:spAutoFit/>
          </a:bodyPr>
          <a:lstStyle/>
          <a:p>
            <a:r>
              <a:rPr lang="en-US" sz="1200" b="1" dirty="0" smtClean="0">
                <a:solidFill>
                  <a:srgbClr val="0070C0"/>
                </a:solidFill>
              </a:rPr>
              <a:t>[ 586-538BC Exile ]</a:t>
            </a:r>
          </a:p>
        </p:txBody>
      </p:sp>
      <p:sp>
        <p:nvSpPr>
          <p:cNvPr id="52" name="TextBox 51"/>
          <p:cNvSpPr txBox="1"/>
          <p:nvPr/>
        </p:nvSpPr>
        <p:spPr>
          <a:xfrm>
            <a:off x="228600" y="6167735"/>
            <a:ext cx="3124200" cy="461665"/>
          </a:xfrm>
          <a:prstGeom prst="rect">
            <a:avLst/>
          </a:prstGeom>
          <a:noFill/>
          <a:ln w="28575">
            <a:solidFill>
              <a:schemeClr val="tx1"/>
            </a:solidFill>
          </a:ln>
        </p:spPr>
        <p:txBody>
          <a:bodyPr wrap="square" rtlCol="0">
            <a:spAutoFit/>
          </a:bodyPr>
          <a:lstStyle/>
          <a:p>
            <a:r>
              <a:rPr lang="en-US" sz="1200" dirty="0" smtClean="0">
                <a:solidFill>
                  <a:srgbClr val="0070C0"/>
                </a:solidFill>
              </a:rPr>
              <a:t>How could Ezekiel 36:16-24 </a:t>
            </a:r>
            <a:r>
              <a:rPr lang="en-US" sz="1200" b="1" dirty="0" smtClean="0">
                <a:solidFill>
                  <a:srgbClr val="0070C0"/>
                </a:solidFill>
              </a:rPr>
              <a:t>NOT </a:t>
            </a:r>
            <a:r>
              <a:rPr lang="en-US" sz="1200" dirty="0" smtClean="0">
                <a:solidFill>
                  <a:srgbClr val="0070C0"/>
                </a:solidFill>
              </a:rPr>
              <a:t>be speaking </a:t>
            </a:r>
            <a:r>
              <a:rPr lang="en-US" sz="1200" dirty="0">
                <a:solidFill>
                  <a:srgbClr val="0070C0"/>
                </a:solidFill>
              </a:rPr>
              <a:t>of the </a:t>
            </a:r>
            <a:r>
              <a:rPr lang="en-US" sz="1200" dirty="0" err="1" smtClean="0">
                <a:solidFill>
                  <a:srgbClr val="0070C0"/>
                </a:solidFill>
              </a:rPr>
              <a:t>Zerub</a:t>
            </a:r>
            <a:r>
              <a:rPr lang="en-US" sz="1200" dirty="0" smtClean="0">
                <a:solidFill>
                  <a:srgbClr val="0070C0"/>
                </a:solidFill>
              </a:rPr>
              <a:t>/Ezra/</a:t>
            </a:r>
            <a:r>
              <a:rPr lang="en-US" sz="1200" dirty="0" err="1" smtClean="0">
                <a:solidFill>
                  <a:srgbClr val="0070C0"/>
                </a:solidFill>
              </a:rPr>
              <a:t>Neh</a:t>
            </a:r>
            <a:r>
              <a:rPr lang="en-US" sz="1200" dirty="0" smtClean="0">
                <a:solidFill>
                  <a:srgbClr val="0070C0"/>
                </a:solidFill>
              </a:rPr>
              <a:t> return in vv. 16-24?</a:t>
            </a:r>
          </a:p>
        </p:txBody>
      </p:sp>
      <p:sp>
        <p:nvSpPr>
          <p:cNvPr id="54" name="Explosion 1 53"/>
          <p:cNvSpPr/>
          <p:nvPr/>
        </p:nvSpPr>
        <p:spPr>
          <a:xfrm>
            <a:off x="5334000" y="682823"/>
            <a:ext cx="333375" cy="276999"/>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5" name="Explosion 1 54"/>
          <p:cNvSpPr/>
          <p:nvPr/>
        </p:nvSpPr>
        <p:spPr>
          <a:xfrm>
            <a:off x="1733031" y="5366466"/>
            <a:ext cx="333375" cy="276999"/>
          </a:xfrm>
          <a:prstGeom prst="irregularSeal1">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6" name="Curved Right Arrow 55"/>
          <p:cNvSpPr/>
          <p:nvPr/>
        </p:nvSpPr>
        <p:spPr>
          <a:xfrm>
            <a:off x="1566344" y="4887723"/>
            <a:ext cx="561975" cy="392667"/>
          </a:xfrm>
          <a:prstGeom prst="curvedRightArrow">
            <a:avLst/>
          </a:prstGeom>
          <a:solidFill>
            <a:srgbClr val="FF99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Tree>
    <p:extLst>
      <p:ext uri="{BB962C8B-B14F-4D97-AF65-F5344CB8AC3E}">
        <p14:creationId xmlns:p14="http://schemas.microsoft.com/office/powerpoint/2010/main" val="382881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13869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00" y="152400"/>
            <a:ext cx="3810000" cy="1415772"/>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36:25</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וְזָרַקְתִּ֧י עֲלֵיכֶ֛ם מַ֥יִם טְהוֹרִ֖ים וּטְהַרְתֶּ֑ם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מִכֹּ֧ל </a:t>
            </a:r>
            <a:r>
              <a:rPr lang="he-IL" dirty="0">
                <a:solidFill>
                  <a:schemeClr val="accent6">
                    <a:lumMod val="50000"/>
                  </a:schemeClr>
                </a:solidFill>
                <a:latin typeface="SBL Hebrew" pitchFamily="2" charset="-79"/>
                <a:cs typeface="SBL Hebrew" pitchFamily="2" charset="-79"/>
              </a:rPr>
              <a:t>טֻמְאוֹתֵיכֶ֛ם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וּמִכָּל־</a:t>
            </a:r>
            <a:r>
              <a:rPr lang="he-IL" dirty="0">
                <a:solidFill>
                  <a:schemeClr val="accent6">
                    <a:lumMod val="50000"/>
                  </a:schemeClr>
                </a:solidFill>
                <a:latin typeface="SBL Hebrew" pitchFamily="2" charset="-79"/>
                <a:cs typeface="SBL Hebrew" pitchFamily="2" charset="-79"/>
              </a:rPr>
              <a:t>גִּלּ֥וּלֵיכֶ֖ם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אֲטַהֵ֥ר אֶתְכֶֽם׃ </a:t>
            </a:r>
          </a:p>
        </p:txBody>
      </p:sp>
      <p:sp>
        <p:nvSpPr>
          <p:cNvPr id="27" name="TextBox 26"/>
          <p:cNvSpPr txBox="1"/>
          <p:nvPr/>
        </p:nvSpPr>
        <p:spPr>
          <a:xfrm>
            <a:off x="4400550" y="15240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spTree>
    <p:extLst>
      <p:ext uri="{BB962C8B-B14F-4D97-AF65-F5344CB8AC3E}">
        <p14:creationId xmlns:p14="http://schemas.microsoft.com/office/powerpoint/2010/main" val="3949372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9600" y="304800"/>
            <a:ext cx="4572000" cy="861774"/>
          </a:xfrm>
          <a:prstGeom prst="rect">
            <a:avLst/>
          </a:prstGeom>
        </p:spPr>
        <p:txBody>
          <a:bodyPr>
            <a:spAutoFit/>
          </a:bodyPr>
          <a:lstStyle/>
          <a:p>
            <a:pPr algn="r" rtl="1"/>
            <a:r>
              <a:rPr lang="en-CA" sz="1400" dirty="0">
                <a:latin typeface="SBL Hebrew" panose="02000000000000000000" pitchFamily="2" charset="-79"/>
                <a:cs typeface="SBL Hebrew" panose="02000000000000000000" pitchFamily="2" charset="-79"/>
              </a:rPr>
              <a:t>Ezekiel 36:12</a:t>
            </a:r>
          </a:p>
          <a:p>
            <a:pPr algn="r" rtl="1"/>
            <a:r>
              <a:rPr lang="he-IL" dirty="0">
                <a:latin typeface="SBL Hebrew" panose="02000000000000000000" pitchFamily="2" charset="-79"/>
                <a:cs typeface="SBL Hebrew" panose="02000000000000000000" pitchFamily="2" charset="-79"/>
              </a:rPr>
              <a:t>וְהוֹלַכְתִּי֩ עֲלֵיכֶ֙ם אָדָ֜ם אֶת־עַמִּ֤י יִשְׂרָאֵל֙ וִֽירֵשׁ֔וּךָ </a:t>
            </a:r>
            <a:endParaRPr lang="he-IL" dirty="0" smtClean="0">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וְהָיִ֥יתָ </a:t>
            </a:r>
            <a:r>
              <a:rPr lang="he-IL" dirty="0">
                <a:latin typeface="SBL Hebrew" panose="02000000000000000000" pitchFamily="2" charset="-79"/>
                <a:cs typeface="SBL Hebrew" panose="02000000000000000000" pitchFamily="2" charset="-79"/>
              </a:rPr>
              <a:t>לָהֶ֖ם לְנַחֲלָ֑ה </a:t>
            </a:r>
            <a:r>
              <a:rPr lang="he-IL" dirty="0">
                <a:solidFill>
                  <a:srgbClr val="C00000"/>
                </a:solidFill>
                <a:latin typeface="SBL Hebrew" panose="02000000000000000000" pitchFamily="2" charset="-79"/>
                <a:cs typeface="SBL Hebrew" panose="02000000000000000000" pitchFamily="2" charset="-79"/>
              </a:rPr>
              <a:t>וְלֹא־תוֹסִ֥ף ע֖וֹד לְשַׁכְּלָֽם</a:t>
            </a:r>
            <a:r>
              <a:rPr lang="he-IL" dirty="0">
                <a:latin typeface="SBL Hebrew" panose="02000000000000000000" pitchFamily="2" charset="-79"/>
                <a:cs typeface="SBL Hebrew" panose="02000000000000000000" pitchFamily="2" charset="-79"/>
              </a:rPr>
              <a:t>׃ ס</a:t>
            </a:r>
            <a:endParaRPr lang="en-CA" dirty="0">
              <a:latin typeface="SBL Hebrew" panose="02000000000000000000" pitchFamily="2" charset="-79"/>
              <a:cs typeface="SBL Hebrew" panose="02000000000000000000" pitchFamily="2" charset="-79"/>
            </a:endParaRPr>
          </a:p>
        </p:txBody>
      </p:sp>
      <p:sp>
        <p:nvSpPr>
          <p:cNvPr id="3" name="Rectangle 2"/>
          <p:cNvSpPr/>
          <p:nvPr/>
        </p:nvSpPr>
        <p:spPr>
          <a:xfrm>
            <a:off x="4419600" y="1632228"/>
            <a:ext cx="4572000" cy="1692771"/>
          </a:xfrm>
          <a:prstGeom prst="rect">
            <a:avLst/>
          </a:prstGeom>
        </p:spPr>
        <p:txBody>
          <a:bodyPr>
            <a:spAutoFit/>
          </a:bodyPr>
          <a:lstStyle/>
          <a:p>
            <a:pPr algn="r" rtl="1"/>
            <a:r>
              <a:rPr lang="en-CA" sz="1400" dirty="0">
                <a:latin typeface="SBL Hebrew" panose="02000000000000000000" pitchFamily="2" charset="-79"/>
                <a:cs typeface="SBL Hebrew" panose="02000000000000000000" pitchFamily="2" charset="-79"/>
              </a:rPr>
              <a:t>Ezekiel 36:13-14</a:t>
            </a:r>
          </a:p>
          <a:p>
            <a:pPr algn="r" rtl="1"/>
            <a:r>
              <a:rPr lang="he-IL" dirty="0">
                <a:latin typeface="SBL Hebrew" panose="02000000000000000000" pitchFamily="2" charset="-79"/>
                <a:cs typeface="SBL Hebrew" panose="02000000000000000000" pitchFamily="2" charset="-79"/>
              </a:rPr>
              <a:t>כֹּ֤ה אָמַר֙ אֲדֹנָ֣י </a:t>
            </a:r>
            <a:r>
              <a:rPr lang="he-IL" dirty="0" smtClean="0">
                <a:latin typeface="SBL Hebrew" panose="02000000000000000000" pitchFamily="2" charset="-79"/>
                <a:cs typeface="SBL Hebrew" panose="02000000000000000000" pitchFamily="2" charset="-79"/>
              </a:rPr>
              <a:t>יְהוִ֔ה יַ֚עַן </a:t>
            </a:r>
            <a:r>
              <a:rPr lang="he-IL" dirty="0">
                <a:latin typeface="SBL Hebrew" panose="02000000000000000000" pitchFamily="2" charset="-79"/>
                <a:cs typeface="SBL Hebrew" panose="02000000000000000000" pitchFamily="2" charset="-79"/>
              </a:rPr>
              <a:t>אֹמְרִ֣ים לָכֶ֔ם </a:t>
            </a:r>
            <a:endParaRPr lang="he-IL" dirty="0" smtClean="0">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אֹכֶ֥לֶת </a:t>
            </a:r>
            <a:r>
              <a:rPr lang="he-IL" dirty="0">
                <a:latin typeface="SBL Hebrew" panose="02000000000000000000" pitchFamily="2" charset="-79"/>
                <a:cs typeface="SBL Hebrew" panose="02000000000000000000" pitchFamily="2" charset="-79"/>
              </a:rPr>
              <a:t>אָדָ֖ם (אָתִּי) [אָ֑תְּ] וּמְשַׁכֶּ֥לֶת (גּוֹיֵךְ) [גּוֹיַ֖יִךְ] הָיִֽית׃ </a:t>
            </a:r>
            <a:endParaRPr lang="he-IL" dirty="0" smtClean="0">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לָכֵ֗ן </a:t>
            </a:r>
            <a:r>
              <a:rPr lang="he-IL" dirty="0">
                <a:solidFill>
                  <a:srgbClr val="C00000"/>
                </a:solidFill>
                <a:latin typeface="SBL Hebrew" panose="02000000000000000000" pitchFamily="2" charset="-79"/>
                <a:cs typeface="SBL Hebrew" panose="02000000000000000000" pitchFamily="2" charset="-79"/>
              </a:rPr>
              <a:t>אָדָם֙ לֹא־תֹ֣אכְלִי 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solidFill>
                  <a:srgbClr val="C00000"/>
                </a:solidFill>
                <a:latin typeface="SBL Hebrew" panose="02000000000000000000" pitchFamily="2" charset="-79"/>
                <a:cs typeface="SBL Hebrew" panose="02000000000000000000" pitchFamily="2" charset="-79"/>
              </a:rPr>
              <a:t>(</a:t>
            </a:r>
            <a:r>
              <a:rPr lang="he-IL" dirty="0">
                <a:solidFill>
                  <a:srgbClr val="C00000"/>
                </a:solidFill>
                <a:latin typeface="SBL Hebrew" panose="02000000000000000000" pitchFamily="2" charset="-79"/>
                <a:cs typeface="SBL Hebrew" panose="02000000000000000000" pitchFamily="2" charset="-79"/>
              </a:rPr>
              <a:t>וְגוֹיֵךְ) [וְגוֹיַ֖יִךְ] </a:t>
            </a:r>
            <a:r>
              <a:rPr lang="he-IL" dirty="0" smtClean="0">
                <a:solidFill>
                  <a:srgbClr val="C00000"/>
                </a:solidFill>
                <a:latin typeface="SBL Hebrew" panose="02000000000000000000" pitchFamily="2" charset="-79"/>
                <a:cs typeface="SBL Hebrew" panose="02000000000000000000" pitchFamily="2" charset="-79"/>
              </a:rPr>
              <a:t>לֹ֣א </a:t>
            </a:r>
            <a:r>
              <a:rPr lang="he-IL" dirty="0">
                <a:solidFill>
                  <a:srgbClr val="C00000"/>
                </a:solidFill>
                <a:latin typeface="SBL Hebrew" panose="02000000000000000000" pitchFamily="2" charset="-79"/>
                <a:cs typeface="SBL Hebrew" panose="02000000000000000000" pitchFamily="2" charset="-79"/>
              </a:rPr>
              <a:t>(תְכַשְּׁלִי־)[תְשַׁכְּלִי־]ע֑וֹד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נְאֻ֖ם </a:t>
            </a:r>
            <a:r>
              <a:rPr lang="he-IL" dirty="0">
                <a:latin typeface="SBL Hebrew" panose="02000000000000000000" pitchFamily="2" charset="-79"/>
                <a:cs typeface="SBL Hebrew" panose="02000000000000000000" pitchFamily="2" charset="-79"/>
              </a:rPr>
              <a:t>אֲדֹנָ֥י יְהוִֽה׃</a:t>
            </a:r>
            <a:endParaRPr lang="en-CA" dirty="0">
              <a:latin typeface="SBL Hebrew" panose="02000000000000000000" pitchFamily="2" charset="-79"/>
              <a:cs typeface="SBL Hebrew" panose="02000000000000000000" pitchFamily="2" charset="-79"/>
            </a:endParaRPr>
          </a:p>
        </p:txBody>
      </p:sp>
      <p:sp>
        <p:nvSpPr>
          <p:cNvPr id="9" name="Rectangle 8"/>
          <p:cNvSpPr/>
          <p:nvPr/>
        </p:nvSpPr>
        <p:spPr>
          <a:xfrm>
            <a:off x="4419600" y="3842028"/>
            <a:ext cx="4572000" cy="1415772"/>
          </a:xfrm>
          <a:prstGeom prst="rect">
            <a:avLst/>
          </a:prstGeom>
        </p:spPr>
        <p:txBody>
          <a:bodyPr>
            <a:spAutoFit/>
          </a:bodyPr>
          <a:lstStyle/>
          <a:p>
            <a:pPr algn="r" rtl="1"/>
            <a:r>
              <a:rPr lang="en-CA" sz="1400" dirty="0">
                <a:latin typeface="SBL Hebrew" panose="02000000000000000000" pitchFamily="2" charset="-79"/>
                <a:cs typeface="SBL Hebrew" panose="02000000000000000000" pitchFamily="2" charset="-79"/>
              </a:rPr>
              <a:t>Ezekiel 36:15</a:t>
            </a:r>
          </a:p>
          <a:p>
            <a:pPr algn="r" rtl="1"/>
            <a:r>
              <a:rPr lang="he-IL" dirty="0">
                <a:solidFill>
                  <a:srgbClr val="C00000"/>
                </a:solidFill>
                <a:latin typeface="SBL Hebrew" panose="02000000000000000000" pitchFamily="2" charset="-79"/>
                <a:cs typeface="SBL Hebrew" panose="02000000000000000000" pitchFamily="2" charset="-79"/>
              </a:rPr>
              <a:t>וְלֹא־אַשְׁמִ֙יעַ אֵלַ֤יִךְ עוֹד֙ </a:t>
            </a:r>
            <a:r>
              <a:rPr lang="he-IL" dirty="0">
                <a:solidFill>
                  <a:schemeClr val="accent2">
                    <a:lumMod val="50000"/>
                  </a:schemeClr>
                </a:solidFill>
                <a:latin typeface="SBL Hebrew" panose="02000000000000000000" pitchFamily="2" charset="-79"/>
                <a:cs typeface="SBL Hebrew" panose="02000000000000000000" pitchFamily="2" charset="-79"/>
              </a:rPr>
              <a:t>כְּלִמַּ֣ת</a:t>
            </a:r>
            <a:r>
              <a:rPr lang="he-IL" dirty="0">
                <a:solidFill>
                  <a:srgbClr val="C00000"/>
                </a:solidFill>
                <a:latin typeface="SBL Hebrew" panose="02000000000000000000" pitchFamily="2" charset="-79"/>
                <a:cs typeface="SBL Hebrew" panose="02000000000000000000" pitchFamily="2" charset="-79"/>
              </a:rPr>
              <a:t> הַגּוֹיִ֔ם </a:t>
            </a:r>
            <a:endParaRPr lang="en-US" dirty="0" smtClean="0">
              <a:solidFill>
                <a:srgbClr val="C00000"/>
              </a:solidFill>
              <a:latin typeface="SBL Hebrew" panose="02000000000000000000" pitchFamily="2" charset="-79"/>
              <a:cs typeface="SBL Hebrew" panose="02000000000000000000" pitchFamily="2" charset="-79"/>
            </a:endParaRPr>
          </a:p>
          <a:p>
            <a:pPr algn="r" rtl="1"/>
            <a:r>
              <a:rPr lang="he-IL" dirty="0" smtClean="0">
                <a:solidFill>
                  <a:schemeClr val="accent2">
                    <a:lumMod val="50000"/>
                  </a:schemeClr>
                </a:solidFill>
                <a:latin typeface="SBL Hebrew" panose="02000000000000000000" pitchFamily="2" charset="-79"/>
                <a:cs typeface="SBL Hebrew" panose="02000000000000000000" pitchFamily="2" charset="-79"/>
              </a:rPr>
              <a:t>וְחֶרְפַּ֥ת</a:t>
            </a:r>
            <a:r>
              <a:rPr lang="he-IL" dirty="0" smtClean="0">
                <a:solidFill>
                  <a:srgbClr val="C00000"/>
                </a:solidFill>
                <a:latin typeface="SBL Hebrew" panose="02000000000000000000" pitchFamily="2" charset="-79"/>
                <a:cs typeface="SBL Hebrew" panose="02000000000000000000" pitchFamily="2" charset="-79"/>
              </a:rPr>
              <a:t> </a:t>
            </a:r>
            <a:r>
              <a:rPr lang="he-IL" dirty="0">
                <a:solidFill>
                  <a:srgbClr val="C00000"/>
                </a:solidFill>
                <a:latin typeface="SBL Hebrew" panose="02000000000000000000" pitchFamily="2" charset="-79"/>
                <a:cs typeface="SBL Hebrew" panose="02000000000000000000" pitchFamily="2" charset="-79"/>
              </a:rPr>
              <a:t>עַמִּ֖ים לֹ֣א תִשְׂאִי־ע֑וֹד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solidFill>
                  <a:srgbClr val="C00000"/>
                </a:solidFill>
                <a:latin typeface="SBL Hebrew" panose="02000000000000000000" pitchFamily="2" charset="-79"/>
                <a:cs typeface="SBL Hebrew" panose="02000000000000000000" pitchFamily="2" charset="-79"/>
              </a:rPr>
              <a:t>(</a:t>
            </a:r>
            <a:r>
              <a:rPr lang="he-IL" dirty="0">
                <a:solidFill>
                  <a:srgbClr val="C00000"/>
                </a:solidFill>
                <a:latin typeface="SBL Hebrew" panose="02000000000000000000" pitchFamily="2" charset="-79"/>
                <a:cs typeface="SBL Hebrew" panose="02000000000000000000" pitchFamily="2" charset="-79"/>
              </a:rPr>
              <a:t>וְגוֹיֵךְ) [וְגוֹיַ֙יִךְ֙] לֹא־</a:t>
            </a:r>
            <a:r>
              <a:rPr lang="he-IL" dirty="0">
                <a:solidFill>
                  <a:schemeClr val="accent2">
                    <a:lumMod val="50000"/>
                  </a:schemeClr>
                </a:solidFill>
                <a:latin typeface="SBL Hebrew" panose="02000000000000000000" pitchFamily="2" charset="-79"/>
                <a:cs typeface="SBL Hebrew" panose="02000000000000000000" pitchFamily="2" charset="-79"/>
              </a:rPr>
              <a:t>תַכְשִׁ֣לִי</a:t>
            </a:r>
            <a:r>
              <a:rPr lang="he-IL" dirty="0">
                <a:solidFill>
                  <a:srgbClr val="C00000"/>
                </a:solidFill>
                <a:latin typeface="SBL Hebrew" panose="02000000000000000000" pitchFamily="2" charset="-79"/>
                <a:cs typeface="SBL Hebrew" panose="02000000000000000000" pitchFamily="2" charset="-79"/>
              </a:rPr>
              <a:t> 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נְאֻ֖ם </a:t>
            </a:r>
            <a:r>
              <a:rPr lang="he-IL" dirty="0">
                <a:latin typeface="SBL Hebrew" panose="02000000000000000000" pitchFamily="2" charset="-79"/>
                <a:cs typeface="SBL Hebrew" panose="02000000000000000000" pitchFamily="2" charset="-79"/>
              </a:rPr>
              <a:t>אֲדֹנָ֥י יְהוִֽה׃ ס</a:t>
            </a:r>
            <a:endParaRPr lang="en-CA" dirty="0">
              <a:latin typeface="SBL Hebrew" panose="02000000000000000000" pitchFamily="2" charset="-79"/>
              <a:cs typeface="SBL Hebrew" panose="02000000000000000000" pitchFamily="2" charset="-79"/>
            </a:endParaRPr>
          </a:p>
        </p:txBody>
      </p:sp>
      <p:sp>
        <p:nvSpPr>
          <p:cNvPr id="18" name="TextBox 17"/>
          <p:cNvSpPr txBox="1"/>
          <p:nvPr/>
        </p:nvSpPr>
        <p:spPr>
          <a:xfrm>
            <a:off x="0" y="0"/>
            <a:ext cx="5867400" cy="461665"/>
          </a:xfrm>
          <a:prstGeom prst="rect">
            <a:avLst/>
          </a:prstGeom>
          <a:noFill/>
        </p:spPr>
        <p:txBody>
          <a:bodyPr wrap="square" rtlCol="0">
            <a:spAutoFit/>
          </a:bodyPr>
          <a:lstStyle/>
          <a:p>
            <a:r>
              <a:rPr lang="en-US" sz="1200" dirty="0" smtClean="0">
                <a:solidFill>
                  <a:srgbClr val="0070C0"/>
                </a:solidFill>
              </a:rPr>
              <a:t>If Ezekiel 36 is speaking </a:t>
            </a:r>
            <a:r>
              <a:rPr lang="en-US" sz="1200" dirty="0">
                <a:solidFill>
                  <a:srgbClr val="0070C0"/>
                </a:solidFill>
              </a:rPr>
              <a:t>of the </a:t>
            </a:r>
            <a:r>
              <a:rPr lang="en-US" sz="1200" dirty="0" err="1" smtClean="0">
                <a:solidFill>
                  <a:srgbClr val="0070C0"/>
                </a:solidFill>
              </a:rPr>
              <a:t>Zerub</a:t>
            </a:r>
            <a:r>
              <a:rPr lang="en-US" sz="1200" dirty="0" smtClean="0">
                <a:solidFill>
                  <a:srgbClr val="0070C0"/>
                </a:solidFill>
              </a:rPr>
              <a:t>/Ezra/</a:t>
            </a:r>
            <a:r>
              <a:rPr lang="en-US" sz="1200" dirty="0" err="1" smtClean="0">
                <a:solidFill>
                  <a:srgbClr val="0070C0"/>
                </a:solidFill>
              </a:rPr>
              <a:t>Neh</a:t>
            </a:r>
            <a:r>
              <a:rPr lang="en-US" sz="1200" dirty="0" smtClean="0">
                <a:solidFill>
                  <a:srgbClr val="0070C0"/>
                </a:solidFill>
              </a:rPr>
              <a:t> return (538/458/444 BC), </a:t>
            </a:r>
            <a:br>
              <a:rPr lang="en-US" sz="1200" dirty="0" smtClean="0">
                <a:solidFill>
                  <a:srgbClr val="0070C0"/>
                </a:solidFill>
              </a:rPr>
            </a:br>
            <a:r>
              <a:rPr lang="en-US" sz="1200" dirty="0" smtClean="0">
                <a:solidFill>
                  <a:srgbClr val="0070C0"/>
                </a:solidFill>
              </a:rPr>
              <a:t>what about 168BC, 70AD, 135AD, etc.?</a:t>
            </a:r>
          </a:p>
        </p:txBody>
      </p:sp>
      <p:sp>
        <p:nvSpPr>
          <p:cNvPr id="19" name="TextBox 18"/>
          <p:cNvSpPr txBox="1"/>
          <p:nvPr/>
        </p:nvSpPr>
        <p:spPr>
          <a:xfrm>
            <a:off x="2895600" y="609600"/>
            <a:ext cx="2200275" cy="461665"/>
          </a:xfrm>
          <a:prstGeom prst="rect">
            <a:avLst/>
          </a:prstGeom>
          <a:noFill/>
        </p:spPr>
        <p:txBody>
          <a:bodyPr wrap="square" rtlCol="0">
            <a:spAutoFit/>
          </a:bodyPr>
          <a:lstStyle/>
          <a:p>
            <a:r>
              <a:rPr lang="en-US" sz="1200" dirty="0" smtClean="0">
                <a:solidFill>
                  <a:srgbClr val="0070C0"/>
                </a:solidFill>
              </a:rPr>
              <a:t>Did the ‘land’ never again</a:t>
            </a:r>
          </a:p>
          <a:p>
            <a:r>
              <a:rPr lang="en-US" sz="1200" dirty="0" smtClean="0">
                <a:solidFill>
                  <a:srgbClr val="C00000"/>
                </a:solidFill>
              </a:rPr>
              <a:t>bereave</a:t>
            </a:r>
            <a:r>
              <a:rPr lang="en-US" sz="1200" dirty="0" smtClean="0"/>
              <a:t> </a:t>
            </a:r>
            <a:r>
              <a:rPr lang="en-US" sz="1200" dirty="0" smtClean="0">
                <a:solidFill>
                  <a:srgbClr val="C00000"/>
                </a:solidFill>
              </a:rPr>
              <a:t>of children</a:t>
            </a:r>
            <a:r>
              <a:rPr lang="en-US" sz="1200" dirty="0" smtClean="0">
                <a:solidFill>
                  <a:srgbClr val="0070C0"/>
                </a:solidFill>
              </a:rPr>
              <a:t>?</a:t>
            </a:r>
            <a:endParaRPr lang="en-CA" sz="1200" dirty="0">
              <a:solidFill>
                <a:srgbClr val="0070C0"/>
              </a:solidFill>
            </a:endParaRPr>
          </a:p>
        </p:txBody>
      </p:sp>
      <p:sp>
        <p:nvSpPr>
          <p:cNvPr id="20" name="TextBox 19"/>
          <p:cNvSpPr txBox="1"/>
          <p:nvPr/>
        </p:nvSpPr>
        <p:spPr>
          <a:xfrm>
            <a:off x="2895600" y="2467451"/>
            <a:ext cx="2200275" cy="276999"/>
          </a:xfrm>
          <a:prstGeom prst="rect">
            <a:avLst/>
          </a:prstGeom>
          <a:noFill/>
        </p:spPr>
        <p:txBody>
          <a:bodyPr wrap="square" rtlCol="0">
            <a:spAutoFit/>
          </a:bodyPr>
          <a:lstStyle/>
          <a:p>
            <a:r>
              <a:rPr lang="en-US" sz="1200" dirty="0" smtClean="0">
                <a:solidFill>
                  <a:srgbClr val="0070C0"/>
                </a:solidFill>
              </a:rPr>
              <a:t>Never again </a:t>
            </a:r>
            <a:r>
              <a:rPr lang="en-US" sz="1200" dirty="0" smtClean="0">
                <a:solidFill>
                  <a:srgbClr val="C00000"/>
                </a:solidFill>
              </a:rPr>
              <a:t>consume men</a:t>
            </a:r>
            <a:r>
              <a:rPr lang="en-US" sz="1200" dirty="0" smtClean="0">
                <a:solidFill>
                  <a:srgbClr val="0070C0"/>
                </a:solidFill>
              </a:rPr>
              <a:t>?</a:t>
            </a:r>
            <a:endParaRPr lang="en-CA" sz="1200" dirty="0">
              <a:solidFill>
                <a:srgbClr val="0070C0"/>
              </a:solidFill>
            </a:endParaRPr>
          </a:p>
        </p:txBody>
      </p:sp>
      <p:sp>
        <p:nvSpPr>
          <p:cNvPr id="21" name="TextBox 20"/>
          <p:cNvSpPr txBox="1"/>
          <p:nvPr/>
        </p:nvSpPr>
        <p:spPr>
          <a:xfrm>
            <a:off x="2895600" y="4074288"/>
            <a:ext cx="2438400" cy="276999"/>
          </a:xfrm>
          <a:prstGeom prst="rect">
            <a:avLst/>
          </a:prstGeom>
          <a:noFill/>
        </p:spPr>
        <p:txBody>
          <a:bodyPr wrap="square" rtlCol="0">
            <a:spAutoFit/>
          </a:bodyPr>
          <a:lstStyle/>
          <a:p>
            <a:r>
              <a:rPr lang="en-US" sz="1200" dirty="0" smtClean="0">
                <a:solidFill>
                  <a:srgbClr val="0070C0"/>
                </a:solidFill>
              </a:rPr>
              <a:t>No more </a:t>
            </a:r>
            <a:r>
              <a:rPr lang="en-US" sz="1200" dirty="0" smtClean="0">
                <a:solidFill>
                  <a:srgbClr val="C00000"/>
                </a:solidFill>
              </a:rPr>
              <a:t>ignominy</a:t>
            </a:r>
            <a:r>
              <a:rPr lang="en-US" sz="1200" dirty="0" smtClean="0">
                <a:solidFill>
                  <a:srgbClr val="0070C0"/>
                </a:solidFill>
              </a:rPr>
              <a:t>?</a:t>
            </a:r>
            <a:endParaRPr lang="en-CA" sz="1200" dirty="0">
              <a:solidFill>
                <a:srgbClr val="0070C0"/>
              </a:solidFill>
            </a:endParaRPr>
          </a:p>
        </p:txBody>
      </p:sp>
      <p:sp>
        <p:nvSpPr>
          <p:cNvPr id="22" name="TextBox 21"/>
          <p:cNvSpPr txBox="1"/>
          <p:nvPr/>
        </p:nvSpPr>
        <p:spPr>
          <a:xfrm>
            <a:off x="2895600" y="4351287"/>
            <a:ext cx="2438400" cy="276999"/>
          </a:xfrm>
          <a:prstGeom prst="rect">
            <a:avLst/>
          </a:prstGeom>
          <a:noFill/>
        </p:spPr>
        <p:txBody>
          <a:bodyPr wrap="square" rtlCol="0">
            <a:spAutoFit/>
          </a:bodyPr>
          <a:lstStyle/>
          <a:p>
            <a:r>
              <a:rPr lang="en-US" sz="1200" dirty="0" smtClean="0">
                <a:solidFill>
                  <a:srgbClr val="0070C0"/>
                </a:solidFill>
              </a:rPr>
              <a:t>No more </a:t>
            </a:r>
            <a:r>
              <a:rPr lang="en-US" sz="1200" dirty="0" smtClean="0">
                <a:solidFill>
                  <a:srgbClr val="C00000"/>
                </a:solidFill>
              </a:rPr>
              <a:t>reproach</a:t>
            </a:r>
            <a:r>
              <a:rPr lang="en-US" sz="1200" dirty="0" smtClean="0">
                <a:solidFill>
                  <a:srgbClr val="0070C0"/>
                </a:solidFill>
              </a:rPr>
              <a:t>?</a:t>
            </a:r>
            <a:endParaRPr lang="en-CA" sz="1200" dirty="0">
              <a:solidFill>
                <a:srgbClr val="0070C0"/>
              </a:solidFill>
            </a:endParaRPr>
          </a:p>
        </p:txBody>
      </p:sp>
      <p:sp>
        <p:nvSpPr>
          <p:cNvPr id="23" name="TextBox 22"/>
          <p:cNvSpPr txBox="1"/>
          <p:nvPr/>
        </p:nvSpPr>
        <p:spPr>
          <a:xfrm>
            <a:off x="2895600" y="4617213"/>
            <a:ext cx="2438400" cy="276999"/>
          </a:xfrm>
          <a:prstGeom prst="rect">
            <a:avLst/>
          </a:prstGeom>
          <a:noFill/>
        </p:spPr>
        <p:txBody>
          <a:bodyPr wrap="square" rtlCol="0">
            <a:spAutoFit/>
          </a:bodyPr>
          <a:lstStyle/>
          <a:p>
            <a:r>
              <a:rPr lang="en-US" sz="1200" dirty="0" smtClean="0">
                <a:solidFill>
                  <a:srgbClr val="0070C0"/>
                </a:solidFill>
              </a:rPr>
              <a:t>No more </a:t>
            </a:r>
            <a:r>
              <a:rPr lang="en-US" sz="1200" dirty="0" smtClean="0">
                <a:solidFill>
                  <a:srgbClr val="C00000"/>
                </a:solidFill>
              </a:rPr>
              <a:t>stumbling</a:t>
            </a:r>
            <a:r>
              <a:rPr lang="en-US" sz="1200" dirty="0" smtClean="0"/>
              <a:t> </a:t>
            </a:r>
            <a:r>
              <a:rPr lang="en-US" sz="1200" dirty="0" smtClean="0">
                <a:solidFill>
                  <a:srgbClr val="0070C0"/>
                </a:solidFill>
              </a:rPr>
              <a:t>or</a:t>
            </a:r>
            <a:r>
              <a:rPr lang="en-US" sz="1200" dirty="0" smtClean="0"/>
              <a:t> </a:t>
            </a:r>
            <a:r>
              <a:rPr lang="en-US" sz="1200" dirty="0" smtClean="0">
                <a:solidFill>
                  <a:srgbClr val="C00000"/>
                </a:solidFill>
              </a:rPr>
              <a:t>falling</a:t>
            </a:r>
            <a:r>
              <a:rPr lang="en-US" sz="1200" dirty="0" smtClean="0">
                <a:solidFill>
                  <a:srgbClr val="0070C0"/>
                </a:solidFill>
              </a:rPr>
              <a:t>?</a:t>
            </a:r>
            <a:endParaRPr lang="en-CA" sz="1200" dirty="0">
              <a:solidFill>
                <a:srgbClr val="0070C0"/>
              </a:solidFill>
            </a:endParaRPr>
          </a:p>
        </p:txBody>
      </p:sp>
    </p:spTree>
    <p:extLst>
      <p:ext uri="{BB962C8B-B14F-4D97-AF65-F5344CB8AC3E}">
        <p14:creationId xmlns:p14="http://schemas.microsoft.com/office/powerpoint/2010/main" val="1756252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00" y="152400"/>
            <a:ext cx="3810000" cy="1415772"/>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36:25</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וְזָרַקְתִּ֧י עֲלֵיכֶ֛ם מַ֥יִם טְהוֹרִ֖ים וּטְהַרְתֶּ֑ם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מִכֹּ֧ל </a:t>
            </a:r>
            <a:r>
              <a:rPr lang="he-IL" dirty="0">
                <a:solidFill>
                  <a:schemeClr val="accent6">
                    <a:lumMod val="50000"/>
                  </a:schemeClr>
                </a:solidFill>
                <a:latin typeface="SBL Hebrew" pitchFamily="2" charset="-79"/>
                <a:cs typeface="SBL Hebrew" pitchFamily="2" charset="-79"/>
              </a:rPr>
              <a:t>טֻמְאוֹתֵיכֶ֛ם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וּמִכָּל־</a:t>
            </a:r>
            <a:r>
              <a:rPr lang="he-IL" dirty="0">
                <a:solidFill>
                  <a:schemeClr val="accent6">
                    <a:lumMod val="50000"/>
                  </a:schemeClr>
                </a:solidFill>
                <a:latin typeface="SBL Hebrew" pitchFamily="2" charset="-79"/>
                <a:cs typeface="SBL Hebrew" pitchFamily="2" charset="-79"/>
              </a:rPr>
              <a:t>גִּלּ֥וּלֵיכֶ֖ם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אֲטַהֵ֥ר אֶתְכֶֽם׃ </a:t>
            </a:r>
          </a:p>
        </p:txBody>
      </p:sp>
      <p:sp>
        <p:nvSpPr>
          <p:cNvPr id="27" name="TextBox 26"/>
          <p:cNvSpPr txBox="1"/>
          <p:nvPr/>
        </p:nvSpPr>
        <p:spPr>
          <a:xfrm>
            <a:off x="4400550" y="15240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sp>
        <p:nvSpPr>
          <p:cNvPr id="4" name="Left-Right Arrow 3"/>
          <p:cNvSpPr/>
          <p:nvPr/>
        </p:nvSpPr>
        <p:spPr>
          <a:xfrm>
            <a:off x="4343400" y="704850"/>
            <a:ext cx="2133600" cy="544562"/>
          </a:xfrm>
          <a:prstGeom prst="leftRightArrow">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p:cNvSpPr txBox="1"/>
          <p:nvPr/>
        </p:nvSpPr>
        <p:spPr>
          <a:xfrm>
            <a:off x="4343400" y="838200"/>
            <a:ext cx="2133600" cy="253916"/>
          </a:xfrm>
          <a:prstGeom prst="rect">
            <a:avLst/>
          </a:prstGeom>
          <a:noFill/>
        </p:spPr>
        <p:txBody>
          <a:bodyPr wrap="square" rtlCol="0">
            <a:spAutoFit/>
          </a:bodyPr>
          <a:lstStyle/>
          <a:p>
            <a:pPr algn="ctr"/>
            <a:r>
              <a:rPr lang="en-US" sz="1050" dirty="0">
                <a:solidFill>
                  <a:srgbClr val="0070C0"/>
                </a:solidFill>
              </a:rPr>
              <a:t>c</a:t>
            </a:r>
            <a:r>
              <a:rPr lang="en-US" sz="1050" dirty="0" smtClean="0">
                <a:solidFill>
                  <a:srgbClr val="0070C0"/>
                </a:solidFill>
              </a:rPr>
              <a:t>ompare</a:t>
            </a:r>
          </a:p>
        </p:txBody>
      </p:sp>
      <p:sp>
        <p:nvSpPr>
          <p:cNvPr id="6" name="Rectangle 5"/>
          <p:cNvSpPr/>
          <p:nvPr/>
        </p:nvSpPr>
        <p:spPr>
          <a:xfrm>
            <a:off x="609600" y="152400"/>
            <a:ext cx="3505200" cy="2308324"/>
          </a:xfrm>
          <a:prstGeom prst="rect">
            <a:avLst/>
          </a:prstGeom>
          <a:ln>
            <a:solidFill>
              <a:schemeClr val="tx1"/>
            </a:solidFill>
          </a:ln>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36:17-18</a:t>
            </a:r>
          </a:p>
          <a:p>
            <a:pPr algn="r" rtl="1"/>
            <a:r>
              <a:rPr lang="he-IL" dirty="0" smtClean="0">
                <a:latin typeface="SBL Hebrew" pitchFamily="2" charset="-79"/>
                <a:cs typeface="SBL Hebrew" pitchFamily="2" charset="-79"/>
              </a:rPr>
              <a:t>בֶּן־אָדָ֗ם </a:t>
            </a:r>
            <a:r>
              <a:rPr lang="he-IL" dirty="0">
                <a:latin typeface="SBL Hebrew" pitchFamily="2" charset="-79"/>
                <a:cs typeface="SBL Hebrew" pitchFamily="2" charset="-79"/>
              </a:rPr>
              <a:t>בֵּ֤ית יִשְׂרָאֵל֙ יֹשְׁבִ֣ים עַל־אַדְמָתָ֔ם </a:t>
            </a:r>
          </a:p>
          <a:p>
            <a:pPr algn="r" defTabSz="457200" rtl="1">
              <a:tabLst>
                <a:tab pos="228600" algn="r"/>
                <a:tab pos="457200" algn="r"/>
                <a:tab pos="685800" algn="r"/>
                <a:tab pos="914400" algn="r"/>
              </a:tabLst>
            </a:pPr>
            <a:r>
              <a:rPr lang="he-IL" dirty="0" smtClean="0">
                <a:solidFill>
                  <a:schemeClr val="accent6">
                    <a:lumMod val="50000"/>
                  </a:schemeClr>
                </a:solidFill>
                <a:latin typeface="SBL Hebrew" pitchFamily="2" charset="-79"/>
                <a:cs typeface="SBL Hebrew" pitchFamily="2" charset="-79"/>
              </a:rPr>
              <a:t>וַיְטַמְּא֣וּ</a:t>
            </a:r>
            <a:r>
              <a:rPr lang="he-IL" dirty="0" smtClean="0">
                <a:latin typeface="SBL Hebrew" pitchFamily="2" charset="-79"/>
                <a:cs typeface="SBL Hebrew" pitchFamily="2" charset="-79"/>
              </a:rPr>
              <a:t> </a:t>
            </a:r>
            <a:r>
              <a:rPr lang="he-IL" dirty="0">
                <a:latin typeface="SBL Hebrew" pitchFamily="2" charset="-79"/>
                <a:cs typeface="SBL Hebrew" pitchFamily="2" charset="-79"/>
              </a:rPr>
              <a:t>אוֹתָ֔הּ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וָאֶשְׁפֹּ֤ךְ </a:t>
            </a:r>
            <a:r>
              <a:rPr lang="he-IL" dirty="0">
                <a:latin typeface="SBL Hebrew" pitchFamily="2" charset="-79"/>
                <a:cs typeface="SBL Hebrew" pitchFamily="2" charset="-79"/>
              </a:rPr>
              <a:t>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עַל־הָאָ֑רֶץ </a:t>
            </a: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וּבְ</a:t>
            </a:r>
            <a:r>
              <a:rPr lang="he-IL" dirty="0" smtClean="0">
                <a:solidFill>
                  <a:schemeClr val="accent6">
                    <a:lumMod val="50000"/>
                  </a:schemeClr>
                </a:solidFill>
                <a:latin typeface="SBL Hebrew" pitchFamily="2" charset="-79"/>
                <a:cs typeface="SBL Hebrew" pitchFamily="2" charset="-79"/>
              </a:rPr>
              <a:t>גִלּוּלֵיהֶ֖ם</a:t>
            </a:r>
            <a:r>
              <a:rPr lang="he-IL" dirty="0" smtClean="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ֽוּהָ׃ </a:t>
            </a:r>
          </a:p>
        </p:txBody>
      </p:sp>
    </p:spTree>
    <p:extLst>
      <p:ext uri="{BB962C8B-B14F-4D97-AF65-F5344CB8AC3E}">
        <p14:creationId xmlns:p14="http://schemas.microsoft.com/office/powerpoint/2010/main" val="39912557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00" y="152400"/>
            <a:ext cx="3810000" cy="1415772"/>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36:25</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וְזָרַקְתִּ֧י עֲלֵיכֶ֛ם מַ֥יִם טְהוֹרִ֖ים וּטְהַרְתֶּ֑ם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מִכֹּ֧ל </a:t>
            </a:r>
            <a:r>
              <a:rPr lang="he-IL" dirty="0">
                <a:solidFill>
                  <a:schemeClr val="accent6">
                    <a:lumMod val="50000"/>
                  </a:schemeClr>
                </a:solidFill>
                <a:latin typeface="SBL Hebrew" pitchFamily="2" charset="-79"/>
                <a:cs typeface="SBL Hebrew" pitchFamily="2" charset="-79"/>
              </a:rPr>
              <a:t>טֻמְאוֹתֵיכֶ֛ם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וּמִכָּל־</a:t>
            </a:r>
            <a:r>
              <a:rPr lang="he-IL" dirty="0">
                <a:solidFill>
                  <a:schemeClr val="accent6">
                    <a:lumMod val="50000"/>
                  </a:schemeClr>
                </a:solidFill>
                <a:latin typeface="SBL Hebrew" pitchFamily="2" charset="-79"/>
                <a:cs typeface="SBL Hebrew" pitchFamily="2" charset="-79"/>
              </a:rPr>
              <a:t>גִּלּ֥וּלֵיכֶ֖ם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אֲטַהֵ֥ר אֶתְכֶֽם׃ </a:t>
            </a:r>
          </a:p>
        </p:txBody>
      </p:sp>
      <p:sp>
        <p:nvSpPr>
          <p:cNvPr id="27" name="TextBox 26"/>
          <p:cNvSpPr txBox="1"/>
          <p:nvPr/>
        </p:nvSpPr>
        <p:spPr>
          <a:xfrm>
            <a:off x="4400550" y="15240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sp>
        <p:nvSpPr>
          <p:cNvPr id="4" name="Left-Right Arrow 3"/>
          <p:cNvSpPr/>
          <p:nvPr/>
        </p:nvSpPr>
        <p:spPr>
          <a:xfrm>
            <a:off x="4343400" y="704850"/>
            <a:ext cx="2133600" cy="544562"/>
          </a:xfrm>
          <a:prstGeom prst="leftRightArrow">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p:cNvSpPr txBox="1"/>
          <p:nvPr/>
        </p:nvSpPr>
        <p:spPr>
          <a:xfrm>
            <a:off x="4343400" y="838200"/>
            <a:ext cx="2133600" cy="253916"/>
          </a:xfrm>
          <a:prstGeom prst="rect">
            <a:avLst/>
          </a:prstGeom>
          <a:noFill/>
        </p:spPr>
        <p:txBody>
          <a:bodyPr wrap="square" rtlCol="0">
            <a:spAutoFit/>
          </a:bodyPr>
          <a:lstStyle/>
          <a:p>
            <a:pPr algn="ctr"/>
            <a:r>
              <a:rPr lang="en-US" sz="1050" dirty="0">
                <a:solidFill>
                  <a:srgbClr val="0070C0"/>
                </a:solidFill>
              </a:rPr>
              <a:t>c</a:t>
            </a:r>
            <a:r>
              <a:rPr lang="en-US" sz="1050" dirty="0" smtClean="0">
                <a:solidFill>
                  <a:srgbClr val="0070C0"/>
                </a:solidFill>
              </a:rPr>
              <a:t>ompare</a:t>
            </a:r>
          </a:p>
        </p:txBody>
      </p:sp>
      <p:sp>
        <p:nvSpPr>
          <p:cNvPr id="6" name="Rectangle 5"/>
          <p:cNvSpPr/>
          <p:nvPr/>
        </p:nvSpPr>
        <p:spPr>
          <a:xfrm>
            <a:off x="609600" y="152400"/>
            <a:ext cx="3505200" cy="2308324"/>
          </a:xfrm>
          <a:prstGeom prst="rect">
            <a:avLst/>
          </a:prstGeom>
          <a:ln>
            <a:solidFill>
              <a:schemeClr val="tx1"/>
            </a:solidFill>
          </a:ln>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36:17-18</a:t>
            </a:r>
          </a:p>
          <a:p>
            <a:pPr algn="r" rtl="1"/>
            <a:r>
              <a:rPr lang="he-IL" dirty="0" smtClean="0">
                <a:latin typeface="SBL Hebrew" pitchFamily="2" charset="-79"/>
                <a:cs typeface="SBL Hebrew" pitchFamily="2" charset="-79"/>
              </a:rPr>
              <a:t>בֶּן־אָדָ֗ם </a:t>
            </a:r>
            <a:r>
              <a:rPr lang="he-IL" dirty="0">
                <a:latin typeface="SBL Hebrew" pitchFamily="2" charset="-79"/>
                <a:cs typeface="SBL Hebrew" pitchFamily="2" charset="-79"/>
              </a:rPr>
              <a:t>בֵּ֤ית יִשְׂרָאֵל֙ יֹשְׁבִ֣ים עַל־אַדְמָתָ֔ם </a:t>
            </a:r>
          </a:p>
          <a:p>
            <a:pPr algn="r" defTabSz="457200" rtl="1">
              <a:tabLst>
                <a:tab pos="228600" algn="r"/>
                <a:tab pos="457200" algn="r"/>
                <a:tab pos="685800" algn="r"/>
                <a:tab pos="914400" algn="r"/>
              </a:tabLst>
            </a:pPr>
            <a:r>
              <a:rPr lang="he-IL" dirty="0" smtClean="0">
                <a:solidFill>
                  <a:schemeClr val="accent6">
                    <a:lumMod val="50000"/>
                  </a:schemeClr>
                </a:solidFill>
                <a:latin typeface="SBL Hebrew" pitchFamily="2" charset="-79"/>
                <a:cs typeface="SBL Hebrew" pitchFamily="2" charset="-79"/>
              </a:rPr>
              <a:t>וַיְטַמְּא֣וּ</a:t>
            </a:r>
            <a:r>
              <a:rPr lang="he-IL" dirty="0" smtClean="0">
                <a:latin typeface="SBL Hebrew" pitchFamily="2" charset="-79"/>
                <a:cs typeface="SBL Hebrew" pitchFamily="2" charset="-79"/>
              </a:rPr>
              <a:t> </a:t>
            </a:r>
            <a:r>
              <a:rPr lang="he-IL" dirty="0">
                <a:latin typeface="SBL Hebrew" pitchFamily="2" charset="-79"/>
                <a:cs typeface="SBL Hebrew" pitchFamily="2" charset="-79"/>
              </a:rPr>
              <a:t>אוֹתָ֔הּ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וָאֶשְׁפֹּ֤ךְ </a:t>
            </a:r>
            <a:r>
              <a:rPr lang="he-IL" dirty="0">
                <a:latin typeface="SBL Hebrew" pitchFamily="2" charset="-79"/>
                <a:cs typeface="SBL Hebrew" pitchFamily="2" charset="-79"/>
              </a:rPr>
              <a:t>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עַל־הָאָ֑רֶץ </a:t>
            </a: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וּבְ</a:t>
            </a:r>
            <a:r>
              <a:rPr lang="he-IL" dirty="0" smtClean="0">
                <a:solidFill>
                  <a:schemeClr val="accent6">
                    <a:lumMod val="50000"/>
                  </a:schemeClr>
                </a:solidFill>
                <a:latin typeface="SBL Hebrew" pitchFamily="2" charset="-79"/>
                <a:cs typeface="SBL Hebrew" pitchFamily="2" charset="-79"/>
              </a:rPr>
              <a:t>גִלּוּלֵיהֶ֖ם</a:t>
            </a:r>
            <a:r>
              <a:rPr lang="he-IL" dirty="0" smtClean="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ֽוּהָ׃ </a:t>
            </a:r>
          </a:p>
        </p:txBody>
      </p:sp>
      <p:sp>
        <p:nvSpPr>
          <p:cNvPr id="8" name="TextBox 7"/>
          <p:cNvSpPr txBox="1"/>
          <p:nvPr/>
        </p:nvSpPr>
        <p:spPr>
          <a:xfrm>
            <a:off x="4343400" y="1270084"/>
            <a:ext cx="2133600" cy="253916"/>
          </a:xfrm>
          <a:prstGeom prst="rect">
            <a:avLst/>
          </a:prstGeom>
          <a:noFill/>
        </p:spPr>
        <p:txBody>
          <a:bodyPr wrap="square" rtlCol="0">
            <a:spAutoFit/>
          </a:bodyPr>
          <a:lstStyle/>
          <a:p>
            <a:pPr algn="ctr"/>
            <a:r>
              <a:rPr lang="en-US" sz="1050" dirty="0" smtClean="0">
                <a:solidFill>
                  <a:srgbClr val="0070C0"/>
                </a:solidFill>
              </a:rPr>
              <a:t>This is why they went into exile.</a:t>
            </a:r>
          </a:p>
        </p:txBody>
      </p:sp>
    </p:spTree>
    <p:extLst>
      <p:ext uri="{BB962C8B-B14F-4D97-AF65-F5344CB8AC3E}">
        <p14:creationId xmlns:p14="http://schemas.microsoft.com/office/powerpoint/2010/main" val="2966382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00" y="152400"/>
            <a:ext cx="3810000" cy="1415772"/>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36:25</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וְזָרַקְתִּ֧י עֲלֵיכֶ֛ם מַ֥יִם טְהוֹרִ֖ים וּטְהַרְתֶּ֑ם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מִכֹּ֧ל </a:t>
            </a:r>
            <a:r>
              <a:rPr lang="he-IL" dirty="0">
                <a:solidFill>
                  <a:schemeClr val="accent6">
                    <a:lumMod val="50000"/>
                  </a:schemeClr>
                </a:solidFill>
                <a:latin typeface="SBL Hebrew" pitchFamily="2" charset="-79"/>
                <a:cs typeface="SBL Hebrew" pitchFamily="2" charset="-79"/>
              </a:rPr>
              <a:t>טֻמְאוֹתֵיכֶ֛ם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וּמִכָּל־</a:t>
            </a:r>
            <a:r>
              <a:rPr lang="he-IL" dirty="0">
                <a:solidFill>
                  <a:schemeClr val="accent6">
                    <a:lumMod val="50000"/>
                  </a:schemeClr>
                </a:solidFill>
                <a:latin typeface="SBL Hebrew" pitchFamily="2" charset="-79"/>
                <a:cs typeface="SBL Hebrew" pitchFamily="2" charset="-79"/>
              </a:rPr>
              <a:t>גִּלּ֥וּלֵיכֶ֖ם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אֲטַהֵ֥ר אֶתְכֶֽם׃ </a:t>
            </a:r>
          </a:p>
        </p:txBody>
      </p:sp>
      <p:sp>
        <p:nvSpPr>
          <p:cNvPr id="27" name="TextBox 26"/>
          <p:cNvSpPr txBox="1"/>
          <p:nvPr/>
        </p:nvSpPr>
        <p:spPr>
          <a:xfrm>
            <a:off x="4400550" y="15240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sp>
        <p:nvSpPr>
          <p:cNvPr id="4" name="Left-Right Arrow 3"/>
          <p:cNvSpPr/>
          <p:nvPr/>
        </p:nvSpPr>
        <p:spPr>
          <a:xfrm>
            <a:off x="4343400" y="704850"/>
            <a:ext cx="2133600" cy="544562"/>
          </a:xfrm>
          <a:prstGeom prst="leftRightArrow">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p:cNvSpPr txBox="1"/>
          <p:nvPr/>
        </p:nvSpPr>
        <p:spPr>
          <a:xfrm>
            <a:off x="4343400" y="838200"/>
            <a:ext cx="2133600" cy="253916"/>
          </a:xfrm>
          <a:prstGeom prst="rect">
            <a:avLst/>
          </a:prstGeom>
          <a:noFill/>
        </p:spPr>
        <p:txBody>
          <a:bodyPr wrap="square" rtlCol="0">
            <a:spAutoFit/>
          </a:bodyPr>
          <a:lstStyle/>
          <a:p>
            <a:pPr algn="ctr"/>
            <a:r>
              <a:rPr lang="en-US" sz="1050" dirty="0">
                <a:solidFill>
                  <a:srgbClr val="0070C0"/>
                </a:solidFill>
              </a:rPr>
              <a:t>c</a:t>
            </a:r>
            <a:r>
              <a:rPr lang="en-US" sz="1050" dirty="0" smtClean="0">
                <a:solidFill>
                  <a:srgbClr val="0070C0"/>
                </a:solidFill>
              </a:rPr>
              <a:t>ompare</a:t>
            </a:r>
          </a:p>
        </p:txBody>
      </p:sp>
      <p:sp>
        <p:nvSpPr>
          <p:cNvPr id="6" name="Rectangle 5"/>
          <p:cNvSpPr/>
          <p:nvPr/>
        </p:nvSpPr>
        <p:spPr>
          <a:xfrm>
            <a:off x="609600" y="152400"/>
            <a:ext cx="3505200" cy="2308324"/>
          </a:xfrm>
          <a:prstGeom prst="rect">
            <a:avLst/>
          </a:prstGeom>
          <a:ln>
            <a:solidFill>
              <a:schemeClr val="tx1"/>
            </a:solidFill>
          </a:ln>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36:17-18</a:t>
            </a:r>
          </a:p>
          <a:p>
            <a:pPr algn="r" rtl="1"/>
            <a:r>
              <a:rPr lang="he-IL" dirty="0" smtClean="0">
                <a:latin typeface="SBL Hebrew" pitchFamily="2" charset="-79"/>
                <a:cs typeface="SBL Hebrew" pitchFamily="2" charset="-79"/>
              </a:rPr>
              <a:t>בֶּן־אָדָ֗ם </a:t>
            </a:r>
            <a:r>
              <a:rPr lang="he-IL" dirty="0">
                <a:latin typeface="SBL Hebrew" pitchFamily="2" charset="-79"/>
                <a:cs typeface="SBL Hebrew" pitchFamily="2" charset="-79"/>
              </a:rPr>
              <a:t>בֵּ֤ית יִשְׂרָאֵל֙ יֹשְׁבִ֣ים עַל־אַדְמָתָ֔ם </a:t>
            </a:r>
          </a:p>
          <a:p>
            <a:pPr algn="r" defTabSz="457200" rtl="1">
              <a:tabLst>
                <a:tab pos="228600" algn="r"/>
                <a:tab pos="457200" algn="r"/>
                <a:tab pos="685800" algn="r"/>
                <a:tab pos="914400" algn="r"/>
              </a:tabLst>
            </a:pPr>
            <a:r>
              <a:rPr lang="he-IL" dirty="0" smtClean="0">
                <a:solidFill>
                  <a:schemeClr val="accent6">
                    <a:lumMod val="50000"/>
                  </a:schemeClr>
                </a:solidFill>
                <a:latin typeface="SBL Hebrew" pitchFamily="2" charset="-79"/>
                <a:cs typeface="SBL Hebrew" pitchFamily="2" charset="-79"/>
              </a:rPr>
              <a:t>וַיְטַמְּא֣וּ</a:t>
            </a:r>
            <a:r>
              <a:rPr lang="he-IL" dirty="0" smtClean="0">
                <a:latin typeface="SBL Hebrew" pitchFamily="2" charset="-79"/>
                <a:cs typeface="SBL Hebrew" pitchFamily="2" charset="-79"/>
              </a:rPr>
              <a:t> </a:t>
            </a:r>
            <a:r>
              <a:rPr lang="he-IL" dirty="0">
                <a:latin typeface="SBL Hebrew" pitchFamily="2" charset="-79"/>
                <a:cs typeface="SBL Hebrew" pitchFamily="2" charset="-79"/>
              </a:rPr>
              <a:t>אוֹתָ֔הּ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וָאֶשְׁפֹּ֤ךְ </a:t>
            </a:r>
            <a:r>
              <a:rPr lang="he-IL" dirty="0">
                <a:latin typeface="SBL Hebrew" pitchFamily="2" charset="-79"/>
                <a:cs typeface="SBL Hebrew" pitchFamily="2" charset="-79"/>
              </a:rPr>
              <a:t>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עַל־הָאָ֑רֶץ </a:t>
            </a: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וּבְ</a:t>
            </a:r>
            <a:r>
              <a:rPr lang="he-IL" dirty="0" smtClean="0">
                <a:solidFill>
                  <a:schemeClr val="accent6">
                    <a:lumMod val="50000"/>
                  </a:schemeClr>
                </a:solidFill>
                <a:latin typeface="SBL Hebrew" pitchFamily="2" charset="-79"/>
                <a:cs typeface="SBL Hebrew" pitchFamily="2" charset="-79"/>
              </a:rPr>
              <a:t>גִלּוּלֵיהֶ֖ם</a:t>
            </a:r>
            <a:r>
              <a:rPr lang="he-IL" dirty="0" smtClean="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ֽוּהָ׃ </a:t>
            </a:r>
          </a:p>
        </p:txBody>
      </p:sp>
      <p:sp>
        <p:nvSpPr>
          <p:cNvPr id="8" name="TextBox 7"/>
          <p:cNvSpPr txBox="1"/>
          <p:nvPr/>
        </p:nvSpPr>
        <p:spPr>
          <a:xfrm>
            <a:off x="4343400" y="1270084"/>
            <a:ext cx="2133600" cy="253916"/>
          </a:xfrm>
          <a:prstGeom prst="rect">
            <a:avLst/>
          </a:prstGeom>
          <a:noFill/>
        </p:spPr>
        <p:txBody>
          <a:bodyPr wrap="square" rtlCol="0">
            <a:spAutoFit/>
          </a:bodyPr>
          <a:lstStyle/>
          <a:p>
            <a:pPr algn="ctr"/>
            <a:r>
              <a:rPr lang="en-US" sz="1050" dirty="0" smtClean="0">
                <a:solidFill>
                  <a:srgbClr val="0070C0"/>
                </a:solidFill>
              </a:rPr>
              <a:t>This is why they went into exile.</a:t>
            </a:r>
          </a:p>
        </p:txBody>
      </p:sp>
      <p:sp>
        <p:nvSpPr>
          <p:cNvPr id="9" name="TextBox 8"/>
          <p:cNvSpPr txBox="1"/>
          <p:nvPr/>
        </p:nvSpPr>
        <p:spPr>
          <a:xfrm>
            <a:off x="4400550" y="2120205"/>
            <a:ext cx="3981450" cy="1546577"/>
          </a:xfrm>
          <a:prstGeom prst="rect">
            <a:avLst/>
          </a:prstGeom>
          <a:noFill/>
        </p:spPr>
        <p:txBody>
          <a:bodyPr wrap="square" rtlCol="0">
            <a:spAutoFit/>
          </a:bodyPr>
          <a:lstStyle/>
          <a:p>
            <a:r>
              <a:rPr lang="en-US" sz="1050" dirty="0" smtClean="0">
                <a:solidFill>
                  <a:srgbClr val="0070C0"/>
                </a:solidFill>
              </a:rPr>
              <a:t>So when is this cleansing?</a:t>
            </a:r>
          </a:p>
          <a:p>
            <a:pPr marL="171450" indent="-171450">
              <a:buFont typeface="Arial" panose="020B0604020202020204" pitchFamily="34" charset="0"/>
              <a:buChar char="•"/>
            </a:pPr>
            <a:r>
              <a:rPr lang="en-US" sz="1050" dirty="0" smtClean="0">
                <a:solidFill>
                  <a:srgbClr val="0070C0"/>
                </a:solidFill>
              </a:rPr>
              <a:t>Under Ezra/Nehemiah?</a:t>
            </a:r>
          </a:p>
          <a:p>
            <a:pPr marL="171450" indent="-171450">
              <a:buFont typeface="Arial" panose="020B0604020202020204" pitchFamily="34" charset="0"/>
              <a:buChar char="•"/>
            </a:pPr>
            <a:r>
              <a:rPr lang="en-US" sz="1050" dirty="0" smtClean="0">
                <a:solidFill>
                  <a:srgbClr val="0070C0"/>
                </a:solidFill>
              </a:rPr>
              <a:t>During Antiochus IV’s persecutions?</a:t>
            </a:r>
          </a:p>
          <a:p>
            <a:pPr marL="171450" indent="-171450">
              <a:buFont typeface="Arial" panose="020B0604020202020204" pitchFamily="34" charset="0"/>
              <a:buChar char="•"/>
            </a:pPr>
            <a:r>
              <a:rPr lang="en-US" sz="1050" dirty="0" smtClean="0">
                <a:solidFill>
                  <a:srgbClr val="0070C0"/>
                </a:solidFill>
              </a:rPr>
              <a:t>Under John the Baptist’s ministry?</a:t>
            </a:r>
          </a:p>
          <a:p>
            <a:pPr marL="171450" indent="-171450">
              <a:buFont typeface="Arial" panose="020B0604020202020204" pitchFamily="34" charset="0"/>
              <a:buChar char="•"/>
            </a:pPr>
            <a:r>
              <a:rPr lang="en-US" sz="1050" dirty="0" smtClean="0">
                <a:solidFill>
                  <a:srgbClr val="0070C0"/>
                </a:solidFill>
              </a:rPr>
              <a:t>Jesus’ ministry?</a:t>
            </a:r>
          </a:p>
          <a:p>
            <a:pPr marL="171450" indent="-171450">
              <a:buFont typeface="Arial" panose="020B0604020202020204" pitchFamily="34" charset="0"/>
              <a:buChar char="•"/>
            </a:pPr>
            <a:r>
              <a:rPr lang="en-US" sz="1050" dirty="0" smtClean="0">
                <a:solidFill>
                  <a:srgbClr val="0070C0"/>
                </a:solidFill>
              </a:rPr>
              <a:t>During a future millennium? </a:t>
            </a:r>
          </a:p>
          <a:p>
            <a:endParaRPr lang="en-US" sz="1050" dirty="0">
              <a:solidFill>
                <a:srgbClr val="0070C0"/>
              </a:solidFill>
            </a:endParaRPr>
          </a:p>
          <a:p>
            <a:r>
              <a:rPr lang="en-US" sz="1050" dirty="0" smtClean="0">
                <a:solidFill>
                  <a:srgbClr val="0070C0"/>
                </a:solidFill>
              </a:rPr>
              <a:t>From what I understand, after the Babylonian exile the Jews are known to NOT be idolatrous people</a:t>
            </a:r>
            <a:r>
              <a:rPr lang="en-US" sz="1050" dirty="0">
                <a:solidFill>
                  <a:srgbClr val="0070C0"/>
                </a:solidFill>
              </a:rPr>
              <a:t>. It’s the Gentiles who have idols</a:t>
            </a:r>
            <a:r>
              <a:rPr lang="en-US" sz="1050" dirty="0" smtClean="0">
                <a:solidFill>
                  <a:srgbClr val="0070C0"/>
                </a:solidFill>
              </a:rPr>
              <a:t>.</a:t>
            </a:r>
          </a:p>
        </p:txBody>
      </p:sp>
    </p:spTree>
    <p:extLst>
      <p:ext uri="{BB962C8B-B14F-4D97-AF65-F5344CB8AC3E}">
        <p14:creationId xmlns:p14="http://schemas.microsoft.com/office/powerpoint/2010/main" val="37582505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02618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latin typeface="SBL Hebrew" pitchFamily="2" charset="-79"/>
                <a:cs typeface="SBL Hebrew" pitchFamily="2" charset="-79"/>
              </a:rPr>
              <a:t>וְר֥וּחַ חֲדָשָׁ֖ה 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וַהֲסִ֨רֹתִ֜י אֶת־לֵ֤ב הָאֶ֙בֶן֙ מִבְּשַׂרְכֶ֔ם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וְנָתַתִּ֥י לָכֶ֖ם לֵ֥ב בָּשָֽׂר׃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וְאֶת־רוּחִ֖י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אֲשֶׁר־בְּחֻקַּי֙ תֵּלֵ֔כוּ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וּמִשְׁפָּטַ֥י </a:t>
            </a:r>
            <a:r>
              <a:rPr lang="he-IL" dirty="0">
                <a:latin typeface="SBL Hebrew" pitchFamily="2" charset="-79"/>
                <a:cs typeface="SBL Hebrew" pitchFamily="2" charset="-79"/>
              </a:rPr>
              <a:t>תִּשְׁמְר֖וּ וַעֲשִׂיתֶֽם׃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בָּאָ֔רֶץ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וִהְיִ֤יתֶם </a:t>
            </a:r>
            <a:r>
              <a:rPr lang="he-IL" dirty="0">
                <a:latin typeface="SBL Hebrew" pitchFamily="2" charset="-79"/>
                <a:cs typeface="SBL Hebrew" pitchFamily="2" charset="-79"/>
              </a:rPr>
              <a:t>לִי֙ לְעָ֔ם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וְאָ֣נֹכִ֔י </a:t>
            </a:r>
            <a:r>
              <a:rPr lang="he-IL" dirty="0">
                <a:latin typeface="SBL Hebrew" pitchFamily="2" charset="-79"/>
                <a:cs typeface="SBL Hebrew" pitchFamily="2" charset="-79"/>
              </a:rPr>
              <a:t>אֶהְיֶ֥ה לָכֶ֖ם לֵאלֹהִֽים׃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sp>
        <p:nvSpPr>
          <p:cNvPr id="45" name="TextBox 44"/>
          <p:cNvSpPr txBox="1"/>
          <p:nvPr/>
        </p:nvSpPr>
        <p:spPr>
          <a:xfrm>
            <a:off x="4043362" y="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spTree>
    <p:extLst>
      <p:ext uri="{BB962C8B-B14F-4D97-AF65-F5344CB8AC3E}">
        <p14:creationId xmlns:p14="http://schemas.microsoft.com/office/powerpoint/2010/main" val="25500522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latin typeface="SBL Hebrew" pitchFamily="2" charset="-79"/>
                <a:cs typeface="SBL Hebrew" pitchFamily="2" charset="-79"/>
              </a:rPr>
              <a:t>וְר֥וּחַ חֲדָשָׁ֖ה 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וַהֲסִ֨רֹתִ֜י אֶת־לֵ֤ב הָאֶ֙בֶן֙ מִבְּשַׂרְכֶ֔ם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וְנָתַתִּ֥י לָכֶ֖ם לֵ֥ב בָּשָֽׂר׃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וְאֶת־רוּחִ֖י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אֲשֶׁר־בְּחֻקַּי֙ תֵּלֵ֔כוּ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וּמִשְׁפָּטַ֥י </a:t>
            </a:r>
            <a:r>
              <a:rPr lang="he-IL" dirty="0">
                <a:latin typeface="SBL Hebrew" pitchFamily="2" charset="-79"/>
                <a:cs typeface="SBL Hebrew" pitchFamily="2" charset="-79"/>
              </a:rPr>
              <a:t>תִּשְׁמְר֖וּ וַעֲשִׂיתֶֽם׃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בָּאָ֔רֶץ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וִהְיִ֤יתֶם </a:t>
            </a:r>
            <a:r>
              <a:rPr lang="he-IL" dirty="0">
                <a:latin typeface="SBL Hebrew" pitchFamily="2" charset="-79"/>
                <a:cs typeface="SBL Hebrew" pitchFamily="2" charset="-79"/>
              </a:rPr>
              <a:t>לִי֙ לְעָ֔ם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וְאָ֣נֹכִ֔י </a:t>
            </a:r>
            <a:r>
              <a:rPr lang="he-IL" dirty="0">
                <a:latin typeface="SBL Hebrew" pitchFamily="2" charset="-79"/>
                <a:cs typeface="SBL Hebrew" pitchFamily="2" charset="-79"/>
              </a:rPr>
              <a:t>אֶהְיֶ֥ה לָכֶ֖ם לֵאלֹהִֽים׃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sp>
        <p:nvSpPr>
          <p:cNvPr id="45" name="TextBox 44"/>
          <p:cNvSpPr txBox="1"/>
          <p:nvPr/>
        </p:nvSpPr>
        <p:spPr>
          <a:xfrm>
            <a:off x="4043362" y="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cxnSp>
        <p:nvCxnSpPr>
          <p:cNvPr id="4" name="Straight Connector 3"/>
          <p:cNvCxnSpPr/>
          <p:nvPr/>
        </p:nvCxnSpPr>
        <p:spPr>
          <a:xfrm>
            <a:off x="5562600" y="2046074"/>
            <a:ext cx="533400" cy="1"/>
          </a:xfrm>
          <a:prstGeom prst="line">
            <a:avLst/>
          </a:prstGeom>
          <a:ln w="12700">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572000" y="1930442"/>
            <a:ext cx="914400" cy="253916"/>
          </a:xfrm>
          <a:prstGeom prst="rect">
            <a:avLst/>
          </a:prstGeom>
          <a:noFill/>
          <a:ln>
            <a:noFill/>
          </a:ln>
        </p:spPr>
        <p:txBody>
          <a:bodyPr wrap="square" rtlCol="0">
            <a:spAutoFit/>
          </a:bodyPr>
          <a:lstStyle/>
          <a:p>
            <a:pPr algn="ctr"/>
            <a:r>
              <a:rPr lang="en-US" sz="1050" dirty="0" smtClean="0">
                <a:solidFill>
                  <a:srgbClr val="0070C0"/>
                </a:solidFill>
              </a:rPr>
              <a:t>“my Spirit”</a:t>
            </a:r>
          </a:p>
        </p:txBody>
      </p:sp>
      <p:sp>
        <p:nvSpPr>
          <p:cNvPr id="6" name="TextBox 5"/>
          <p:cNvSpPr txBox="1"/>
          <p:nvPr/>
        </p:nvSpPr>
        <p:spPr>
          <a:xfrm>
            <a:off x="4572000" y="3175084"/>
            <a:ext cx="914400" cy="253916"/>
          </a:xfrm>
          <a:prstGeom prst="rect">
            <a:avLst/>
          </a:prstGeom>
          <a:noFill/>
          <a:ln>
            <a:noFill/>
          </a:ln>
        </p:spPr>
        <p:txBody>
          <a:bodyPr wrap="square" rtlCol="0">
            <a:spAutoFit/>
          </a:bodyPr>
          <a:lstStyle/>
          <a:p>
            <a:pPr algn="ctr"/>
            <a:r>
              <a:rPr lang="en-US" sz="1050" dirty="0" smtClean="0">
                <a:solidFill>
                  <a:srgbClr val="0070C0"/>
                </a:solidFill>
              </a:rPr>
              <a:t>“land”</a:t>
            </a:r>
          </a:p>
        </p:txBody>
      </p:sp>
      <p:cxnSp>
        <p:nvCxnSpPr>
          <p:cNvPr id="7" name="Straight Connector 6"/>
          <p:cNvCxnSpPr>
            <a:stCxn id="6" idx="3"/>
          </p:cNvCxnSpPr>
          <p:nvPr/>
        </p:nvCxnSpPr>
        <p:spPr>
          <a:xfrm>
            <a:off x="5486400" y="3302042"/>
            <a:ext cx="304800" cy="0"/>
          </a:xfrm>
          <a:prstGeom prst="line">
            <a:avLst/>
          </a:prstGeom>
          <a:ln w="12700">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72000" y="457200"/>
            <a:ext cx="914400" cy="253916"/>
          </a:xfrm>
          <a:prstGeom prst="rect">
            <a:avLst/>
          </a:prstGeom>
          <a:noFill/>
        </p:spPr>
        <p:txBody>
          <a:bodyPr wrap="square" rtlCol="0">
            <a:spAutoFit/>
          </a:bodyPr>
          <a:lstStyle/>
          <a:p>
            <a:pPr algn="ctr"/>
            <a:r>
              <a:rPr lang="en-US" sz="1050" dirty="0" smtClean="0">
                <a:solidFill>
                  <a:srgbClr val="0070C0"/>
                </a:solidFill>
              </a:rPr>
              <a:t>“new heart”</a:t>
            </a:r>
          </a:p>
        </p:txBody>
      </p:sp>
      <p:sp>
        <p:nvSpPr>
          <p:cNvPr id="9" name="TextBox 8"/>
          <p:cNvSpPr txBox="1"/>
          <p:nvPr/>
        </p:nvSpPr>
        <p:spPr>
          <a:xfrm>
            <a:off x="4572000" y="711116"/>
            <a:ext cx="914400" cy="253916"/>
          </a:xfrm>
          <a:prstGeom prst="rect">
            <a:avLst/>
          </a:prstGeom>
          <a:noFill/>
        </p:spPr>
        <p:txBody>
          <a:bodyPr wrap="square" rtlCol="0">
            <a:spAutoFit/>
          </a:bodyPr>
          <a:lstStyle/>
          <a:p>
            <a:pPr algn="ctr"/>
            <a:r>
              <a:rPr lang="en-US" sz="1050" dirty="0" smtClean="0">
                <a:solidFill>
                  <a:srgbClr val="0070C0"/>
                </a:solidFill>
              </a:rPr>
              <a:t>“new spirit”</a:t>
            </a:r>
          </a:p>
        </p:txBody>
      </p:sp>
      <p:sp>
        <p:nvSpPr>
          <p:cNvPr id="10" name="TextBox 9"/>
          <p:cNvSpPr txBox="1"/>
          <p:nvPr/>
        </p:nvSpPr>
        <p:spPr>
          <a:xfrm>
            <a:off x="4419600" y="1143000"/>
            <a:ext cx="1219200" cy="253916"/>
          </a:xfrm>
          <a:prstGeom prst="rect">
            <a:avLst/>
          </a:prstGeom>
          <a:noFill/>
        </p:spPr>
        <p:txBody>
          <a:bodyPr wrap="square" rtlCol="0">
            <a:spAutoFit/>
          </a:bodyPr>
          <a:lstStyle/>
          <a:p>
            <a:pPr algn="ctr"/>
            <a:r>
              <a:rPr lang="en-US" sz="1050" dirty="0" smtClean="0">
                <a:solidFill>
                  <a:srgbClr val="0070C0"/>
                </a:solidFill>
              </a:rPr>
              <a:t>“heart of flesh”</a:t>
            </a:r>
          </a:p>
        </p:txBody>
      </p:sp>
      <p:cxnSp>
        <p:nvCxnSpPr>
          <p:cNvPr id="11" name="Straight Connector 10"/>
          <p:cNvCxnSpPr/>
          <p:nvPr/>
        </p:nvCxnSpPr>
        <p:spPr>
          <a:xfrm>
            <a:off x="5562600" y="1269958"/>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562600" y="850732"/>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562600" y="584032"/>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419600" y="2260669"/>
            <a:ext cx="1219200" cy="253916"/>
          </a:xfrm>
          <a:prstGeom prst="rect">
            <a:avLst/>
          </a:prstGeom>
          <a:noFill/>
        </p:spPr>
        <p:txBody>
          <a:bodyPr wrap="square" rtlCol="0">
            <a:spAutoFit/>
          </a:bodyPr>
          <a:lstStyle/>
          <a:p>
            <a:pPr algn="ctr"/>
            <a:r>
              <a:rPr lang="en-US" sz="1050" dirty="0" smtClean="0">
                <a:solidFill>
                  <a:srgbClr val="0070C0"/>
                </a:solidFill>
              </a:rPr>
              <a:t>“walk/statutes”</a:t>
            </a:r>
          </a:p>
        </p:txBody>
      </p:sp>
      <p:cxnSp>
        <p:nvCxnSpPr>
          <p:cNvPr id="18" name="Straight Connector 17"/>
          <p:cNvCxnSpPr/>
          <p:nvPr/>
        </p:nvCxnSpPr>
        <p:spPr>
          <a:xfrm>
            <a:off x="5562600" y="2387627"/>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419600" y="2505045"/>
            <a:ext cx="1219200" cy="253916"/>
          </a:xfrm>
          <a:prstGeom prst="rect">
            <a:avLst/>
          </a:prstGeom>
          <a:noFill/>
        </p:spPr>
        <p:txBody>
          <a:bodyPr wrap="square" rtlCol="0">
            <a:spAutoFit/>
          </a:bodyPr>
          <a:lstStyle/>
          <a:p>
            <a:pPr algn="ctr"/>
            <a:r>
              <a:rPr lang="en-US" sz="1050" dirty="0" smtClean="0">
                <a:solidFill>
                  <a:srgbClr val="0070C0"/>
                </a:solidFill>
              </a:rPr>
              <a:t>“keep/</a:t>
            </a:r>
            <a:r>
              <a:rPr lang="en-US" sz="1050" dirty="0" err="1" smtClean="0">
                <a:solidFill>
                  <a:srgbClr val="0070C0"/>
                </a:solidFill>
              </a:rPr>
              <a:t>jdgmnts</a:t>
            </a:r>
            <a:r>
              <a:rPr lang="en-US" sz="1050" dirty="0" smtClean="0">
                <a:solidFill>
                  <a:srgbClr val="0070C0"/>
                </a:solidFill>
              </a:rPr>
              <a:t>”</a:t>
            </a:r>
          </a:p>
        </p:txBody>
      </p:sp>
      <p:cxnSp>
        <p:nvCxnSpPr>
          <p:cNvPr id="22" name="Straight Connector 21"/>
          <p:cNvCxnSpPr/>
          <p:nvPr/>
        </p:nvCxnSpPr>
        <p:spPr>
          <a:xfrm>
            <a:off x="5562600" y="2632003"/>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419600" y="3546902"/>
            <a:ext cx="1219200" cy="415498"/>
          </a:xfrm>
          <a:prstGeom prst="rect">
            <a:avLst/>
          </a:prstGeom>
          <a:noFill/>
        </p:spPr>
        <p:txBody>
          <a:bodyPr wrap="square" rtlCol="0">
            <a:spAutoFit/>
          </a:bodyPr>
          <a:lstStyle/>
          <a:p>
            <a:pPr algn="ctr"/>
            <a:r>
              <a:rPr lang="en-US" sz="1050" dirty="0" smtClean="0">
                <a:solidFill>
                  <a:srgbClr val="0070C0"/>
                </a:solidFill>
              </a:rPr>
              <a:t>“covenantal language”</a:t>
            </a:r>
          </a:p>
        </p:txBody>
      </p:sp>
      <p:cxnSp>
        <p:nvCxnSpPr>
          <p:cNvPr id="25" name="Straight Connector 24"/>
          <p:cNvCxnSpPr/>
          <p:nvPr/>
        </p:nvCxnSpPr>
        <p:spPr>
          <a:xfrm>
            <a:off x="5562600" y="3758245"/>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88117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p:cNvSpPr txBox="1"/>
          <p:nvPr/>
        </p:nvSpPr>
        <p:spPr>
          <a:xfrm>
            <a:off x="4043362" y="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cxnSp>
        <p:nvCxnSpPr>
          <p:cNvPr id="4" name="Straight Connector 3"/>
          <p:cNvCxnSpPr/>
          <p:nvPr/>
        </p:nvCxnSpPr>
        <p:spPr>
          <a:xfrm>
            <a:off x="5562600" y="2046074"/>
            <a:ext cx="533400" cy="1"/>
          </a:xfrm>
          <a:prstGeom prst="line">
            <a:avLst/>
          </a:prstGeom>
          <a:ln w="12700">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572000" y="1930442"/>
            <a:ext cx="914400" cy="253916"/>
          </a:xfrm>
          <a:prstGeom prst="rect">
            <a:avLst/>
          </a:prstGeom>
          <a:noFill/>
          <a:ln>
            <a:noFill/>
          </a:ln>
        </p:spPr>
        <p:txBody>
          <a:bodyPr wrap="square" rtlCol="0">
            <a:spAutoFit/>
          </a:bodyPr>
          <a:lstStyle/>
          <a:p>
            <a:pPr algn="ctr"/>
            <a:r>
              <a:rPr lang="en-US" sz="1050" dirty="0" smtClean="0">
                <a:solidFill>
                  <a:srgbClr val="0070C0"/>
                </a:solidFill>
              </a:rPr>
              <a:t>“my Spirit”</a:t>
            </a:r>
          </a:p>
        </p:txBody>
      </p:sp>
      <p:sp>
        <p:nvSpPr>
          <p:cNvPr id="6" name="TextBox 5"/>
          <p:cNvSpPr txBox="1"/>
          <p:nvPr/>
        </p:nvSpPr>
        <p:spPr>
          <a:xfrm>
            <a:off x="4572000" y="3175084"/>
            <a:ext cx="914400" cy="253916"/>
          </a:xfrm>
          <a:prstGeom prst="rect">
            <a:avLst/>
          </a:prstGeom>
          <a:noFill/>
          <a:ln>
            <a:noFill/>
          </a:ln>
        </p:spPr>
        <p:txBody>
          <a:bodyPr wrap="square" rtlCol="0">
            <a:spAutoFit/>
          </a:bodyPr>
          <a:lstStyle/>
          <a:p>
            <a:pPr algn="ctr"/>
            <a:r>
              <a:rPr lang="en-US" sz="1050" dirty="0" smtClean="0">
                <a:solidFill>
                  <a:srgbClr val="0070C0"/>
                </a:solidFill>
              </a:rPr>
              <a:t>“land”</a:t>
            </a:r>
          </a:p>
        </p:txBody>
      </p:sp>
      <p:cxnSp>
        <p:nvCxnSpPr>
          <p:cNvPr id="7" name="Straight Connector 6"/>
          <p:cNvCxnSpPr>
            <a:stCxn id="6" idx="3"/>
          </p:cNvCxnSpPr>
          <p:nvPr/>
        </p:nvCxnSpPr>
        <p:spPr>
          <a:xfrm>
            <a:off x="5486400" y="3302042"/>
            <a:ext cx="304800" cy="0"/>
          </a:xfrm>
          <a:prstGeom prst="line">
            <a:avLst/>
          </a:prstGeom>
          <a:ln w="12700">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72000" y="457200"/>
            <a:ext cx="914400" cy="253916"/>
          </a:xfrm>
          <a:prstGeom prst="rect">
            <a:avLst/>
          </a:prstGeom>
          <a:noFill/>
        </p:spPr>
        <p:txBody>
          <a:bodyPr wrap="square" rtlCol="0">
            <a:spAutoFit/>
          </a:bodyPr>
          <a:lstStyle/>
          <a:p>
            <a:pPr algn="ctr"/>
            <a:r>
              <a:rPr lang="en-US" sz="1050" dirty="0" smtClean="0">
                <a:solidFill>
                  <a:srgbClr val="0070C0"/>
                </a:solidFill>
              </a:rPr>
              <a:t>“new heart”</a:t>
            </a:r>
          </a:p>
        </p:txBody>
      </p:sp>
      <p:sp>
        <p:nvSpPr>
          <p:cNvPr id="9" name="TextBox 8"/>
          <p:cNvSpPr txBox="1"/>
          <p:nvPr/>
        </p:nvSpPr>
        <p:spPr>
          <a:xfrm>
            <a:off x="4572000" y="711116"/>
            <a:ext cx="914400" cy="253916"/>
          </a:xfrm>
          <a:prstGeom prst="rect">
            <a:avLst/>
          </a:prstGeom>
          <a:noFill/>
        </p:spPr>
        <p:txBody>
          <a:bodyPr wrap="square" rtlCol="0">
            <a:spAutoFit/>
          </a:bodyPr>
          <a:lstStyle/>
          <a:p>
            <a:pPr algn="ctr"/>
            <a:r>
              <a:rPr lang="en-US" sz="1050" dirty="0" smtClean="0">
                <a:solidFill>
                  <a:srgbClr val="0070C0"/>
                </a:solidFill>
              </a:rPr>
              <a:t>“new spirit”</a:t>
            </a:r>
          </a:p>
        </p:txBody>
      </p:sp>
      <p:sp>
        <p:nvSpPr>
          <p:cNvPr id="10" name="TextBox 9"/>
          <p:cNvSpPr txBox="1"/>
          <p:nvPr/>
        </p:nvSpPr>
        <p:spPr>
          <a:xfrm>
            <a:off x="4419600" y="1143000"/>
            <a:ext cx="1219200" cy="253916"/>
          </a:xfrm>
          <a:prstGeom prst="rect">
            <a:avLst/>
          </a:prstGeom>
          <a:noFill/>
        </p:spPr>
        <p:txBody>
          <a:bodyPr wrap="square" rtlCol="0">
            <a:spAutoFit/>
          </a:bodyPr>
          <a:lstStyle/>
          <a:p>
            <a:pPr algn="ctr"/>
            <a:r>
              <a:rPr lang="en-US" sz="1050" dirty="0" smtClean="0">
                <a:solidFill>
                  <a:srgbClr val="0070C0"/>
                </a:solidFill>
              </a:rPr>
              <a:t>“heart of flesh”</a:t>
            </a:r>
          </a:p>
        </p:txBody>
      </p:sp>
      <p:cxnSp>
        <p:nvCxnSpPr>
          <p:cNvPr id="11" name="Straight Connector 10"/>
          <p:cNvCxnSpPr/>
          <p:nvPr/>
        </p:nvCxnSpPr>
        <p:spPr>
          <a:xfrm>
            <a:off x="5562600" y="1269958"/>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562600" y="850732"/>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562600" y="584032"/>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419600" y="2260669"/>
            <a:ext cx="1219200" cy="253916"/>
          </a:xfrm>
          <a:prstGeom prst="rect">
            <a:avLst/>
          </a:prstGeom>
          <a:noFill/>
        </p:spPr>
        <p:txBody>
          <a:bodyPr wrap="square" rtlCol="0">
            <a:spAutoFit/>
          </a:bodyPr>
          <a:lstStyle/>
          <a:p>
            <a:pPr algn="ctr"/>
            <a:r>
              <a:rPr lang="en-US" sz="1050" dirty="0" smtClean="0">
                <a:solidFill>
                  <a:srgbClr val="0070C0"/>
                </a:solidFill>
              </a:rPr>
              <a:t>“walk/statutes”</a:t>
            </a:r>
          </a:p>
        </p:txBody>
      </p:sp>
      <p:cxnSp>
        <p:nvCxnSpPr>
          <p:cNvPr id="18" name="Straight Connector 17"/>
          <p:cNvCxnSpPr/>
          <p:nvPr/>
        </p:nvCxnSpPr>
        <p:spPr>
          <a:xfrm>
            <a:off x="5562600" y="2387627"/>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419600" y="2505045"/>
            <a:ext cx="1219200" cy="253916"/>
          </a:xfrm>
          <a:prstGeom prst="rect">
            <a:avLst/>
          </a:prstGeom>
          <a:noFill/>
        </p:spPr>
        <p:txBody>
          <a:bodyPr wrap="square" rtlCol="0">
            <a:spAutoFit/>
          </a:bodyPr>
          <a:lstStyle/>
          <a:p>
            <a:pPr algn="ctr"/>
            <a:r>
              <a:rPr lang="en-US" sz="1050" dirty="0" smtClean="0">
                <a:solidFill>
                  <a:srgbClr val="0070C0"/>
                </a:solidFill>
              </a:rPr>
              <a:t>“keep/</a:t>
            </a:r>
            <a:r>
              <a:rPr lang="en-US" sz="1050" dirty="0" err="1" smtClean="0">
                <a:solidFill>
                  <a:srgbClr val="0070C0"/>
                </a:solidFill>
              </a:rPr>
              <a:t>jdgmnts</a:t>
            </a:r>
            <a:r>
              <a:rPr lang="en-US" sz="1050" dirty="0" smtClean="0">
                <a:solidFill>
                  <a:srgbClr val="0070C0"/>
                </a:solidFill>
              </a:rPr>
              <a:t>”</a:t>
            </a:r>
          </a:p>
        </p:txBody>
      </p:sp>
      <p:cxnSp>
        <p:nvCxnSpPr>
          <p:cNvPr id="22" name="Straight Connector 21"/>
          <p:cNvCxnSpPr/>
          <p:nvPr/>
        </p:nvCxnSpPr>
        <p:spPr>
          <a:xfrm>
            <a:off x="5562600" y="2632003"/>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419600" y="3546902"/>
            <a:ext cx="1219200" cy="415498"/>
          </a:xfrm>
          <a:prstGeom prst="rect">
            <a:avLst/>
          </a:prstGeom>
          <a:noFill/>
        </p:spPr>
        <p:txBody>
          <a:bodyPr wrap="square" rtlCol="0">
            <a:spAutoFit/>
          </a:bodyPr>
          <a:lstStyle/>
          <a:p>
            <a:pPr algn="ctr"/>
            <a:r>
              <a:rPr lang="en-US" sz="1050" dirty="0" smtClean="0">
                <a:solidFill>
                  <a:srgbClr val="0070C0"/>
                </a:solidFill>
              </a:rPr>
              <a:t>“covenantal language”</a:t>
            </a:r>
          </a:p>
        </p:txBody>
      </p:sp>
      <p:cxnSp>
        <p:nvCxnSpPr>
          <p:cNvPr id="25" name="Straight Connector 24"/>
          <p:cNvCxnSpPr/>
          <p:nvPr/>
        </p:nvCxnSpPr>
        <p:spPr>
          <a:xfrm>
            <a:off x="5562600" y="3758245"/>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685800" y="152400"/>
            <a:ext cx="2971800" cy="1415772"/>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11:19</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לָהֶ</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לֵ֣ב </a:t>
            </a:r>
            <a:r>
              <a:rPr lang="he-IL" dirty="0">
                <a:solidFill>
                  <a:srgbClr val="FF00FF"/>
                </a:solidFill>
                <a:latin typeface="SBL Hebrew" pitchFamily="2" charset="-79"/>
                <a:cs typeface="SBL Hebrew" pitchFamily="2" charset="-79"/>
              </a:rPr>
              <a:t>אֶחָ֔ד </a:t>
            </a:r>
            <a:endParaRPr lang="he-IL" dirty="0" smtClean="0">
              <a:solidFill>
                <a:srgbClr val="FF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וְר֥וּחַ </a:t>
            </a:r>
            <a:r>
              <a:rPr lang="he-IL" dirty="0">
                <a:solidFill>
                  <a:srgbClr val="7030A0"/>
                </a:solidFill>
                <a:latin typeface="SBL Hebrew" pitchFamily="2" charset="-79"/>
                <a:cs typeface="SBL Hebrew" pitchFamily="2" charset="-79"/>
              </a:rPr>
              <a:t>חֲדָשָׁ֖ה אֶתֵּ֣ן בְּקִרְבְּכֶ֑ם </a:t>
            </a:r>
            <a:endParaRPr lang="he-IL"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וַהֲסִ֙רֹתִ֜י </a:t>
            </a:r>
            <a:r>
              <a:rPr lang="he-IL" dirty="0">
                <a:solidFill>
                  <a:srgbClr val="7030A0"/>
                </a:solidFill>
                <a:latin typeface="SBL Hebrew" pitchFamily="2" charset="-79"/>
                <a:cs typeface="SBL Hebrew" pitchFamily="2" charset="-79"/>
              </a:rPr>
              <a:t>לֵ֤ב הָאֶ֙בֶן֙ מִבְּשָׂרָ֔</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a:t>
            </a:r>
            <a:endParaRPr lang="he-IL"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וְנָתַתִּ֥י </a:t>
            </a:r>
            <a:r>
              <a:rPr lang="he-IL" dirty="0">
                <a:solidFill>
                  <a:srgbClr val="7030A0"/>
                </a:solidFill>
                <a:latin typeface="SBL Hebrew" pitchFamily="2" charset="-79"/>
                <a:cs typeface="SBL Hebrew" pitchFamily="2" charset="-79"/>
              </a:rPr>
              <a:t>לָהֶ֖</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לֵ֥ב בָּשָֽׂר</a:t>
            </a:r>
            <a:r>
              <a:rPr lang="he-IL" dirty="0" smtClean="0">
                <a:solidFill>
                  <a:srgbClr val="7030A0"/>
                </a:solidFill>
                <a:latin typeface="SBL Hebrew" pitchFamily="2" charset="-79"/>
                <a:cs typeface="SBL Hebrew" pitchFamily="2" charset="-79"/>
              </a:rPr>
              <a:t>׃</a:t>
            </a:r>
          </a:p>
        </p:txBody>
      </p:sp>
      <p:sp>
        <p:nvSpPr>
          <p:cNvPr id="26" name="Rectangle 25"/>
          <p:cNvSpPr/>
          <p:nvPr/>
        </p:nvSpPr>
        <p:spPr>
          <a:xfrm>
            <a:off x="685800" y="1981200"/>
            <a:ext cx="2971800" cy="861774"/>
          </a:xfrm>
          <a:prstGeom prst="rect">
            <a:avLst/>
          </a:prstGeom>
        </p:spPr>
        <p:txBody>
          <a:bodyPr wrap="square">
            <a:spAutoFit/>
          </a:bodyPr>
          <a:lstStyle/>
          <a:p>
            <a:pPr algn="r" rtl="1"/>
            <a:r>
              <a:rPr lang="en-CA" sz="1400" dirty="0" smtClean="0">
                <a:latin typeface="SBL Hebrew" panose="02000000000000000000" pitchFamily="2" charset="-79"/>
                <a:cs typeface="SBL Hebrew" panose="02000000000000000000" pitchFamily="2" charset="-79"/>
              </a:rPr>
              <a:t>20</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smtClean="0">
                <a:solidFill>
                  <a:schemeClr val="bg1">
                    <a:lumMod val="50000"/>
                  </a:schemeClr>
                </a:solidFill>
                <a:latin typeface="SBL Hebrew" pitchFamily="2" charset="-79"/>
                <a:cs typeface="SBL Hebrew" pitchFamily="2" charset="-79"/>
              </a:rPr>
              <a:t>לְמַ֙עַן֙ </a:t>
            </a:r>
            <a:r>
              <a:rPr lang="he-IL" dirty="0">
                <a:solidFill>
                  <a:srgbClr val="0000FF"/>
                </a:solidFill>
                <a:latin typeface="SBL Hebrew" pitchFamily="2" charset="-79"/>
                <a:cs typeface="SBL Hebrew" pitchFamily="2" charset="-79"/>
              </a:rPr>
              <a:t>בְּחֻקֹּתַ֣י יֵלֵ֔כוּ </a:t>
            </a:r>
            <a:endParaRPr lang="he-IL" dirty="0" smtClean="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a:t>
            </a:r>
            <a:r>
              <a:rPr lang="he-IL" dirty="0" smtClean="0">
                <a:solidFill>
                  <a:schemeClr val="accent6">
                    <a:lumMod val="75000"/>
                  </a:schemeClr>
                </a:solidFill>
                <a:latin typeface="SBL Hebrew" pitchFamily="2" charset="-79"/>
                <a:cs typeface="SBL Hebrew" pitchFamily="2" charset="-79"/>
              </a:rPr>
              <a:t>מִשְׁפָּטַ֥י </a:t>
            </a:r>
            <a:r>
              <a:rPr lang="he-IL" dirty="0">
                <a:solidFill>
                  <a:schemeClr val="accent6">
                    <a:lumMod val="75000"/>
                  </a:schemeClr>
                </a:solidFill>
                <a:latin typeface="SBL Hebrew" pitchFamily="2" charset="-79"/>
                <a:cs typeface="SBL Hebrew" pitchFamily="2" charset="-79"/>
              </a:rPr>
              <a:t>יִשְׁמְר֖וּ וְעָשׂ֣וּ אֹתָ֑ם </a:t>
            </a:r>
            <a:endParaRPr lang="he-IL" dirty="0" smtClean="0">
              <a:solidFill>
                <a:schemeClr val="accent6">
                  <a:lumMod val="75000"/>
                </a:schemeClr>
              </a:solidFill>
              <a:latin typeface="SBL Hebrew" pitchFamily="2" charset="-79"/>
              <a:cs typeface="SBL Hebrew" pitchFamily="2" charset="-79"/>
            </a:endParaRPr>
          </a:p>
        </p:txBody>
      </p:sp>
      <p:sp>
        <p:nvSpPr>
          <p:cNvPr id="27" name="Rectangle 26"/>
          <p:cNvSpPr/>
          <p:nvPr/>
        </p:nvSpPr>
        <p:spPr>
          <a:xfrm>
            <a:off x="685800" y="3200400"/>
            <a:ext cx="2971800" cy="861774"/>
          </a:xfrm>
          <a:prstGeom prst="rect">
            <a:avLst/>
          </a:prstGeom>
        </p:spPr>
        <p:txBody>
          <a:bodyPr wrap="square">
            <a:spAutoFit/>
          </a:bodyPr>
          <a:lstStyle/>
          <a:p>
            <a:pPr algn="r" rtl="1"/>
            <a:r>
              <a:rPr lang="he-IL" sz="1400" dirty="0" smtClean="0">
                <a:latin typeface="SBL Hebrew" panose="02000000000000000000" pitchFamily="2" charset="-79"/>
                <a:cs typeface="SBL Hebrew" panose="02000000000000000000" pitchFamily="2" charset="-79"/>
              </a:rPr>
              <a:t> </a:t>
            </a: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וְהָיוּ־לִ֣י </a:t>
            </a:r>
            <a:r>
              <a:rPr lang="he-IL" dirty="0">
                <a:solidFill>
                  <a:srgbClr val="008000"/>
                </a:solidFill>
                <a:latin typeface="SBL Hebrew" pitchFamily="2" charset="-79"/>
                <a:cs typeface="SBL Hebrew" pitchFamily="2" charset="-79"/>
              </a:rPr>
              <a:t>לְעָ֔ם </a:t>
            </a:r>
            <a:endParaRPr lang="he-IL" dirty="0" smtClean="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וַאֲנִ֕י </a:t>
            </a:r>
            <a:r>
              <a:rPr lang="he-IL" dirty="0">
                <a:solidFill>
                  <a:srgbClr val="008000"/>
                </a:solidFill>
                <a:latin typeface="SBL Hebrew" pitchFamily="2" charset="-79"/>
                <a:cs typeface="SBL Hebrew" pitchFamily="2" charset="-79"/>
              </a:rPr>
              <a:t>אֶהְיֶ֥ה לָהֶ֖ם לֵאלֹהִֽים</a:t>
            </a:r>
            <a:r>
              <a:rPr lang="he-IL" dirty="0">
                <a:latin typeface="SBL Hebrew" pitchFamily="2" charset="-79"/>
                <a:cs typeface="SBL Hebrew" pitchFamily="2" charset="-79"/>
              </a:rPr>
              <a:t>׃</a:t>
            </a:r>
            <a:endParaRPr lang="en-US" dirty="0">
              <a:latin typeface="SBL Hebrew" pitchFamily="2" charset="-79"/>
              <a:cs typeface="SBL Hebrew" pitchFamily="2" charset="-79"/>
            </a:endParaRPr>
          </a:p>
        </p:txBody>
      </p:sp>
      <p:sp>
        <p:nvSpPr>
          <p:cNvPr id="28" name="Rectangle 27"/>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וְר֥וּחַ חֲדָשָׁ֖ה אֶתֵּ֣ן בְּקִרְבְּכֶ֑ם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וַהֲסִ֨רֹתִ֜י אֶת־לֵ֤ב הָאֶ֙בֶן֙ מִבְּשַׂרְכֶ֔ם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בָּשָֽׂר׃ </a:t>
            </a:r>
            <a:endParaRPr lang="en-US"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a:t>
            </a:r>
            <a:r>
              <a:rPr lang="he-IL" dirty="0" smtClean="0">
                <a:solidFill>
                  <a:srgbClr val="FF0000"/>
                </a:solidFill>
                <a:latin typeface="SBL Hebrew" pitchFamily="2" charset="-79"/>
                <a:cs typeface="SBL Hebrew" pitchFamily="2" charset="-79"/>
              </a:rPr>
              <a:t>רוּחִ֖י</a:t>
            </a:r>
            <a:r>
              <a:rPr lang="he-IL" dirty="0" smtClean="0">
                <a:latin typeface="SBL Hebrew" pitchFamily="2" charset="-79"/>
                <a:cs typeface="SBL Hebrew" pitchFamily="2" charset="-79"/>
              </a:rPr>
              <a:t>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a:t>
            </a:r>
            <a:r>
              <a:rPr lang="he-IL" dirty="0">
                <a:solidFill>
                  <a:srgbClr val="0000FF"/>
                </a:solidFill>
                <a:latin typeface="SBL Hebrew" pitchFamily="2" charset="-79"/>
                <a:cs typeface="SBL Hebrew" pitchFamily="2" charset="-79"/>
              </a:rPr>
              <a:t>בְּחֻקַּי֙ תֵּלֵ֔כוּ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chemeClr val="accent6">
                    <a:lumMod val="75000"/>
                  </a:schemeClr>
                </a:solidFill>
                <a:latin typeface="SBL Hebrew" pitchFamily="2" charset="-79"/>
                <a:cs typeface="SBL Hebrew" pitchFamily="2" charset="-79"/>
              </a:rPr>
              <a:t>וּמִשְׁפָּטַ֥י </a:t>
            </a:r>
            <a:r>
              <a:rPr lang="he-IL" dirty="0">
                <a:solidFill>
                  <a:schemeClr val="accent6">
                    <a:lumMod val="75000"/>
                  </a:schemeClr>
                </a:solidFill>
                <a:latin typeface="SBL Hebrew" pitchFamily="2" charset="-79"/>
                <a:cs typeface="SBL Hebrew" pitchFamily="2" charset="-79"/>
              </a:rPr>
              <a:t>תִּשְׁמְר֖וּ וַעֲשִׂיתֶֽם</a:t>
            </a:r>
            <a:r>
              <a:rPr lang="he-IL" dirty="0">
                <a:latin typeface="SBL Hebrew" pitchFamily="2" charset="-79"/>
                <a:cs typeface="SBL Hebrew" pitchFamily="2" charset="-79"/>
              </a:rPr>
              <a:t>׃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וִהְיִ֤יתֶם </a:t>
            </a:r>
            <a:r>
              <a:rPr lang="he-IL" dirty="0">
                <a:solidFill>
                  <a:srgbClr val="008000"/>
                </a:solidFill>
                <a:latin typeface="SBL Hebrew" pitchFamily="2" charset="-79"/>
                <a:cs typeface="SBL Hebrew" pitchFamily="2" charset="-79"/>
              </a:rPr>
              <a:t>לִי֙ לְעָ֔ם </a:t>
            </a:r>
            <a:endParaRPr lang="en-US" dirty="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וְאָ֣נֹכִ֔י </a:t>
            </a:r>
            <a:r>
              <a:rPr lang="he-IL" dirty="0">
                <a:solidFill>
                  <a:srgbClr val="008000"/>
                </a:solidFill>
                <a:latin typeface="SBL Hebrew" pitchFamily="2" charset="-79"/>
                <a:cs typeface="SBL Hebrew" pitchFamily="2" charset="-79"/>
              </a:rPr>
              <a:t>אֶהְיֶ֥ה לָכֶ֖ם לֵאלֹהִֽים</a:t>
            </a:r>
            <a:r>
              <a:rPr lang="he-IL" dirty="0">
                <a:latin typeface="SBL Hebrew" pitchFamily="2" charset="-79"/>
                <a:cs typeface="SBL Hebrew" pitchFamily="2" charset="-79"/>
              </a:rPr>
              <a:t>׃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cxnSp>
        <p:nvCxnSpPr>
          <p:cNvPr id="29" name="Straight Connector 28"/>
          <p:cNvCxnSpPr/>
          <p:nvPr/>
        </p:nvCxnSpPr>
        <p:spPr>
          <a:xfrm>
            <a:off x="4038600" y="584032"/>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038600" y="850732"/>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038600" y="1269959"/>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038600" y="2387628"/>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038600" y="2632004"/>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038600" y="3758246"/>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17965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וְר֥וּחַ חֲדָשָׁ֖ה אֶתֵּ֣ן בְּקִרְבְּכֶ֑ם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וַהֲסִ֨רֹתִ֜י אֶת־לֵ֤ב הָאֶ֙בֶן֙ מִבְּשַׂרְכֶ֔ם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בָּשָֽׂר׃ </a:t>
            </a:r>
            <a:endParaRPr lang="en-US"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a:t>
            </a:r>
            <a:r>
              <a:rPr lang="he-IL" dirty="0" smtClean="0">
                <a:solidFill>
                  <a:srgbClr val="FF0000"/>
                </a:solidFill>
                <a:latin typeface="SBL Hebrew" pitchFamily="2" charset="-79"/>
                <a:cs typeface="SBL Hebrew" pitchFamily="2" charset="-79"/>
              </a:rPr>
              <a:t>רוּחִ֖י</a:t>
            </a:r>
            <a:r>
              <a:rPr lang="he-IL" dirty="0" smtClean="0">
                <a:latin typeface="SBL Hebrew" pitchFamily="2" charset="-79"/>
                <a:cs typeface="SBL Hebrew" pitchFamily="2" charset="-79"/>
              </a:rPr>
              <a:t>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a:t>
            </a:r>
            <a:r>
              <a:rPr lang="he-IL" dirty="0">
                <a:solidFill>
                  <a:srgbClr val="0000FF"/>
                </a:solidFill>
                <a:latin typeface="SBL Hebrew" pitchFamily="2" charset="-79"/>
                <a:cs typeface="SBL Hebrew" pitchFamily="2" charset="-79"/>
              </a:rPr>
              <a:t>בְּחֻקַּי֙ תֵּלֵ֔כוּ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chemeClr val="accent6">
                    <a:lumMod val="75000"/>
                  </a:schemeClr>
                </a:solidFill>
                <a:latin typeface="SBL Hebrew" pitchFamily="2" charset="-79"/>
                <a:cs typeface="SBL Hebrew" pitchFamily="2" charset="-79"/>
              </a:rPr>
              <a:t>וּמִשְׁפָּטַ֥י </a:t>
            </a:r>
            <a:r>
              <a:rPr lang="he-IL" dirty="0">
                <a:solidFill>
                  <a:schemeClr val="accent6">
                    <a:lumMod val="75000"/>
                  </a:schemeClr>
                </a:solidFill>
                <a:latin typeface="SBL Hebrew" pitchFamily="2" charset="-79"/>
                <a:cs typeface="SBL Hebrew" pitchFamily="2" charset="-79"/>
              </a:rPr>
              <a:t>תִּשְׁמְר֖וּ וַעֲשִׂיתֶֽם</a:t>
            </a:r>
            <a:r>
              <a:rPr lang="he-IL" dirty="0">
                <a:latin typeface="SBL Hebrew" pitchFamily="2" charset="-79"/>
                <a:cs typeface="SBL Hebrew" pitchFamily="2" charset="-79"/>
              </a:rPr>
              <a:t>׃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וִהְיִ֤יתֶם </a:t>
            </a:r>
            <a:r>
              <a:rPr lang="he-IL" dirty="0">
                <a:solidFill>
                  <a:srgbClr val="008000"/>
                </a:solidFill>
                <a:latin typeface="SBL Hebrew" pitchFamily="2" charset="-79"/>
                <a:cs typeface="SBL Hebrew" pitchFamily="2" charset="-79"/>
              </a:rPr>
              <a:t>לִי֙ לְעָ֔ם </a:t>
            </a:r>
            <a:endParaRPr lang="en-US" dirty="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וְאָ֣נֹכִ֔י </a:t>
            </a:r>
            <a:r>
              <a:rPr lang="he-IL" dirty="0">
                <a:solidFill>
                  <a:srgbClr val="008000"/>
                </a:solidFill>
                <a:latin typeface="SBL Hebrew" pitchFamily="2" charset="-79"/>
                <a:cs typeface="SBL Hebrew" pitchFamily="2" charset="-79"/>
              </a:rPr>
              <a:t>אֶהְיֶ֥ה לָכֶ֖ם לֵאלֹהִֽים</a:t>
            </a:r>
            <a:r>
              <a:rPr lang="he-IL" dirty="0">
                <a:latin typeface="SBL Hebrew" pitchFamily="2" charset="-79"/>
                <a:cs typeface="SBL Hebrew" pitchFamily="2" charset="-79"/>
              </a:rPr>
              <a:t>׃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cxnSp>
        <p:nvCxnSpPr>
          <p:cNvPr id="11" name="Straight Connector 10"/>
          <p:cNvCxnSpPr/>
          <p:nvPr/>
        </p:nvCxnSpPr>
        <p:spPr>
          <a:xfrm>
            <a:off x="5562600" y="2046074"/>
            <a:ext cx="533400" cy="1"/>
          </a:xfrm>
          <a:prstGeom prst="line">
            <a:avLst/>
          </a:pr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85800" y="152400"/>
            <a:ext cx="2971800" cy="1415772"/>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11:19</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לָהֶ</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לֵ֣ב </a:t>
            </a:r>
            <a:r>
              <a:rPr lang="he-IL" dirty="0">
                <a:solidFill>
                  <a:srgbClr val="FF00FF"/>
                </a:solidFill>
                <a:latin typeface="SBL Hebrew" pitchFamily="2" charset="-79"/>
                <a:cs typeface="SBL Hebrew" pitchFamily="2" charset="-79"/>
              </a:rPr>
              <a:t>אֶחָ֔ד </a:t>
            </a:r>
            <a:endParaRPr lang="he-IL" dirty="0" smtClean="0">
              <a:solidFill>
                <a:srgbClr val="FF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וְר֥וּחַ </a:t>
            </a:r>
            <a:r>
              <a:rPr lang="he-IL" dirty="0">
                <a:solidFill>
                  <a:srgbClr val="7030A0"/>
                </a:solidFill>
                <a:latin typeface="SBL Hebrew" pitchFamily="2" charset="-79"/>
                <a:cs typeface="SBL Hebrew" pitchFamily="2" charset="-79"/>
              </a:rPr>
              <a:t>חֲדָשָׁ֖ה אֶתֵּ֣ן בְּקִרְבְּכֶ֑ם </a:t>
            </a:r>
            <a:endParaRPr lang="he-IL"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וַהֲסִ֙רֹתִ֜י </a:t>
            </a:r>
            <a:r>
              <a:rPr lang="he-IL" dirty="0">
                <a:solidFill>
                  <a:srgbClr val="7030A0"/>
                </a:solidFill>
                <a:latin typeface="SBL Hebrew" pitchFamily="2" charset="-79"/>
                <a:cs typeface="SBL Hebrew" pitchFamily="2" charset="-79"/>
              </a:rPr>
              <a:t>לֵ֤ב הָאֶ֙בֶן֙ מִבְּשָׂרָ֔</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a:t>
            </a:r>
            <a:endParaRPr lang="he-IL"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וְנָתַתִּ֥י </a:t>
            </a:r>
            <a:r>
              <a:rPr lang="he-IL" dirty="0">
                <a:solidFill>
                  <a:srgbClr val="7030A0"/>
                </a:solidFill>
                <a:latin typeface="SBL Hebrew" pitchFamily="2" charset="-79"/>
                <a:cs typeface="SBL Hebrew" pitchFamily="2" charset="-79"/>
              </a:rPr>
              <a:t>לָהֶ֖</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לֵ֥ב בָּשָֽׂר</a:t>
            </a:r>
            <a:r>
              <a:rPr lang="he-IL" dirty="0" smtClean="0">
                <a:solidFill>
                  <a:srgbClr val="7030A0"/>
                </a:solidFill>
                <a:latin typeface="SBL Hebrew" pitchFamily="2" charset="-79"/>
                <a:cs typeface="SBL Hebrew" pitchFamily="2" charset="-79"/>
              </a:rPr>
              <a:t>׃</a:t>
            </a:r>
          </a:p>
        </p:txBody>
      </p:sp>
      <p:sp>
        <p:nvSpPr>
          <p:cNvPr id="20" name="TextBox 19"/>
          <p:cNvSpPr txBox="1"/>
          <p:nvPr/>
        </p:nvSpPr>
        <p:spPr>
          <a:xfrm>
            <a:off x="4572000" y="1930442"/>
            <a:ext cx="914400" cy="253916"/>
          </a:xfrm>
          <a:prstGeom prst="rect">
            <a:avLst/>
          </a:prstGeom>
          <a:noFill/>
        </p:spPr>
        <p:txBody>
          <a:bodyPr wrap="square" rtlCol="0">
            <a:spAutoFit/>
          </a:bodyPr>
          <a:lstStyle/>
          <a:p>
            <a:pPr algn="ctr"/>
            <a:r>
              <a:rPr lang="en-US" sz="1050" b="1" dirty="0" smtClean="0">
                <a:solidFill>
                  <a:srgbClr val="FF0000"/>
                </a:solidFill>
              </a:rPr>
              <a:t>“my Spirit”</a:t>
            </a:r>
          </a:p>
        </p:txBody>
      </p:sp>
      <p:sp>
        <p:nvSpPr>
          <p:cNvPr id="15" name="TextBox 14"/>
          <p:cNvSpPr txBox="1"/>
          <p:nvPr/>
        </p:nvSpPr>
        <p:spPr>
          <a:xfrm>
            <a:off x="4572000" y="3175084"/>
            <a:ext cx="914400" cy="253916"/>
          </a:xfrm>
          <a:prstGeom prst="rect">
            <a:avLst/>
          </a:prstGeom>
          <a:noFill/>
        </p:spPr>
        <p:txBody>
          <a:bodyPr wrap="square" rtlCol="0">
            <a:spAutoFit/>
          </a:bodyPr>
          <a:lstStyle/>
          <a:p>
            <a:pPr algn="ctr"/>
            <a:r>
              <a:rPr lang="en-US" sz="1050" b="1" dirty="0" smtClean="0">
                <a:solidFill>
                  <a:srgbClr val="FF0000"/>
                </a:solidFill>
              </a:rPr>
              <a:t>“land”</a:t>
            </a:r>
          </a:p>
        </p:txBody>
      </p:sp>
      <p:cxnSp>
        <p:nvCxnSpPr>
          <p:cNvPr id="17" name="Straight Connector 16"/>
          <p:cNvCxnSpPr>
            <a:stCxn id="15" idx="3"/>
          </p:cNvCxnSpPr>
          <p:nvPr/>
        </p:nvCxnSpPr>
        <p:spPr>
          <a:xfrm>
            <a:off x="5486400" y="3302042"/>
            <a:ext cx="304800" cy="0"/>
          </a:xfrm>
          <a:prstGeom prst="line">
            <a:avLst/>
          </a:pr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572000" y="457200"/>
            <a:ext cx="914400" cy="253916"/>
          </a:xfrm>
          <a:prstGeom prst="rect">
            <a:avLst/>
          </a:prstGeom>
          <a:noFill/>
        </p:spPr>
        <p:txBody>
          <a:bodyPr wrap="square" rtlCol="0">
            <a:spAutoFit/>
          </a:bodyPr>
          <a:lstStyle/>
          <a:p>
            <a:pPr algn="ctr"/>
            <a:r>
              <a:rPr lang="en-US" sz="1050" dirty="0" smtClean="0">
                <a:solidFill>
                  <a:srgbClr val="0070C0"/>
                </a:solidFill>
              </a:rPr>
              <a:t>“new heart”</a:t>
            </a:r>
          </a:p>
        </p:txBody>
      </p:sp>
      <p:sp>
        <p:nvSpPr>
          <p:cNvPr id="23" name="TextBox 22"/>
          <p:cNvSpPr txBox="1"/>
          <p:nvPr/>
        </p:nvSpPr>
        <p:spPr>
          <a:xfrm>
            <a:off x="4572000" y="711116"/>
            <a:ext cx="914400" cy="253916"/>
          </a:xfrm>
          <a:prstGeom prst="rect">
            <a:avLst/>
          </a:prstGeom>
          <a:noFill/>
        </p:spPr>
        <p:txBody>
          <a:bodyPr wrap="square" rtlCol="0">
            <a:spAutoFit/>
          </a:bodyPr>
          <a:lstStyle/>
          <a:p>
            <a:pPr algn="ctr"/>
            <a:r>
              <a:rPr lang="en-US" sz="1050" dirty="0" smtClean="0">
                <a:solidFill>
                  <a:srgbClr val="0070C0"/>
                </a:solidFill>
              </a:rPr>
              <a:t>“new spirit”</a:t>
            </a:r>
          </a:p>
        </p:txBody>
      </p:sp>
      <p:sp>
        <p:nvSpPr>
          <p:cNvPr id="24" name="TextBox 23"/>
          <p:cNvSpPr txBox="1"/>
          <p:nvPr/>
        </p:nvSpPr>
        <p:spPr>
          <a:xfrm>
            <a:off x="4419600" y="1143000"/>
            <a:ext cx="1219200" cy="253916"/>
          </a:xfrm>
          <a:prstGeom prst="rect">
            <a:avLst/>
          </a:prstGeom>
          <a:noFill/>
        </p:spPr>
        <p:txBody>
          <a:bodyPr wrap="square" rtlCol="0">
            <a:spAutoFit/>
          </a:bodyPr>
          <a:lstStyle/>
          <a:p>
            <a:pPr algn="ctr"/>
            <a:r>
              <a:rPr lang="en-US" sz="1050" dirty="0" smtClean="0">
                <a:solidFill>
                  <a:srgbClr val="0070C0"/>
                </a:solidFill>
              </a:rPr>
              <a:t>“heart of flesh”</a:t>
            </a:r>
          </a:p>
        </p:txBody>
      </p:sp>
      <p:cxnSp>
        <p:nvCxnSpPr>
          <p:cNvPr id="25" name="Straight Connector 24"/>
          <p:cNvCxnSpPr/>
          <p:nvPr/>
        </p:nvCxnSpPr>
        <p:spPr>
          <a:xfrm>
            <a:off x="5562600" y="1269958"/>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562600" y="850732"/>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562600" y="584032"/>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038600" y="584032"/>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038600" y="850732"/>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038600" y="1269959"/>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419600" y="2260669"/>
            <a:ext cx="1219200" cy="253916"/>
          </a:xfrm>
          <a:prstGeom prst="rect">
            <a:avLst/>
          </a:prstGeom>
          <a:noFill/>
        </p:spPr>
        <p:txBody>
          <a:bodyPr wrap="square" rtlCol="0">
            <a:spAutoFit/>
          </a:bodyPr>
          <a:lstStyle/>
          <a:p>
            <a:pPr algn="ctr"/>
            <a:r>
              <a:rPr lang="en-US" sz="1050" dirty="0" smtClean="0">
                <a:solidFill>
                  <a:srgbClr val="0070C0"/>
                </a:solidFill>
              </a:rPr>
              <a:t>“walk/statutes”</a:t>
            </a:r>
          </a:p>
        </p:txBody>
      </p:sp>
      <p:cxnSp>
        <p:nvCxnSpPr>
          <p:cNvPr id="32" name="Straight Connector 31"/>
          <p:cNvCxnSpPr/>
          <p:nvPr/>
        </p:nvCxnSpPr>
        <p:spPr>
          <a:xfrm>
            <a:off x="5562600" y="2387627"/>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038600" y="2387628"/>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685800" y="1981200"/>
            <a:ext cx="2971800" cy="861774"/>
          </a:xfrm>
          <a:prstGeom prst="rect">
            <a:avLst/>
          </a:prstGeom>
        </p:spPr>
        <p:txBody>
          <a:bodyPr wrap="square">
            <a:spAutoFit/>
          </a:bodyPr>
          <a:lstStyle/>
          <a:p>
            <a:pPr algn="r" rtl="1"/>
            <a:r>
              <a:rPr lang="en-CA" sz="1400" dirty="0" smtClean="0">
                <a:latin typeface="SBL Hebrew" panose="02000000000000000000" pitchFamily="2" charset="-79"/>
                <a:cs typeface="SBL Hebrew" panose="02000000000000000000" pitchFamily="2" charset="-79"/>
              </a:rPr>
              <a:t>20</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smtClean="0">
                <a:solidFill>
                  <a:schemeClr val="bg1">
                    <a:lumMod val="50000"/>
                  </a:schemeClr>
                </a:solidFill>
                <a:latin typeface="SBL Hebrew" pitchFamily="2" charset="-79"/>
                <a:cs typeface="SBL Hebrew" pitchFamily="2" charset="-79"/>
              </a:rPr>
              <a:t>לְמַ֙עַן֙ </a:t>
            </a:r>
            <a:r>
              <a:rPr lang="he-IL" dirty="0">
                <a:solidFill>
                  <a:srgbClr val="0000FF"/>
                </a:solidFill>
                <a:latin typeface="SBL Hebrew" pitchFamily="2" charset="-79"/>
                <a:cs typeface="SBL Hebrew" pitchFamily="2" charset="-79"/>
              </a:rPr>
              <a:t>בְּחֻקֹּתַ֣י יֵלֵ֔כוּ </a:t>
            </a:r>
            <a:endParaRPr lang="he-IL" dirty="0" smtClean="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a:t>
            </a:r>
            <a:r>
              <a:rPr lang="he-IL" dirty="0" smtClean="0">
                <a:solidFill>
                  <a:schemeClr val="accent6">
                    <a:lumMod val="75000"/>
                  </a:schemeClr>
                </a:solidFill>
                <a:latin typeface="SBL Hebrew" pitchFamily="2" charset="-79"/>
                <a:cs typeface="SBL Hebrew" pitchFamily="2" charset="-79"/>
              </a:rPr>
              <a:t>מִשְׁפָּטַ֥י </a:t>
            </a:r>
            <a:r>
              <a:rPr lang="he-IL" dirty="0">
                <a:solidFill>
                  <a:schemeClr val="accent6">
                    <a:lumMod val="75000"/>
                  </a:schemeClr>
                </a:solidFill>
                <a:latin typeface="SBL Hebrew" pitchFamily="2" charset="-79"/>
                <a:cs typeface="SBL Hebrew" pitchFamily="2" charset="-79"/>
              </a:rPr>
              <a:t>יִשְׁמְר֖וּ וְעָשׂ֣וּ אֹתָ֑ם </a:t>
            </a:r>
            <a:endParaRPr lang="he-IL" dirty="0" smtClean="0">
              <a:solidFill>
                <a:schemeClr val="accent6">
                  <a:lumMod val="75000"/>
                </a:schemeClr>
              </a:solidFill>
              <a:latin typeface="SBL Hebrew" pitchFamily="2" charset="-79"/>
              <a:cs typeface="SBL Hebrew" pitchFamily="2" charset="-79"/>
            </a:endParaRPr>
          </a:p>
        </p:txBody>
      </p:sp>
      <p:sp>
        <p:nvSpPr>
          <p:cNvPr id="35" name="TextBox 34"/>
          <p:cNvSpPr txBox="1"/>
          <p:nvPr/>
        </p:nvSpPr>
        <p:spPr>
          <a:xfrm>
            <a:off x="4419600" y="2505045"/>
            <a:ext cx="1219200" cy="253916"/>
          </a:xfrm>
          <a:prstGeom prst="rect">
            <a:avLst/>
          </a:prstGeom>
          <a:noFill/>
        </p:spPr>
        <p:txBody>
          <a:bodyPr wrap="square" rtlCol="0">
            <a:spAutoFit/>
          </a:bodyPr>
          <a:lstStyle/>
          <a:p>
            <a:pPr algn="ctr"/>
            <a:r>
              <a:rPr lang="en-US" sz="1050" dirty="0" smtClean="0">
                <a:solidFill>
                  <a:srgbClr val="0070C0"/>
                </a:solidFill>
              </a:rPr>
              <a:t>“keep/</a:t>
            </a:r>
            <a:r>
              <a:rPr lang="en-US" sz="1050" dirty="0" err="1" smtClean="0">
                <a:solidFill>
                  <a:srgbClr val="0070C0"/>
                </a:solidFill>
              </a:rPr>
              <a:t>jdgmnts</a:t>
            </a:r>
            <a:r>
              <a:rPr lang="en-US" sz="1050" dirty="0" smtClean="0">
                <a:solidFill>
                  <a:srgbClr val="0070C0"/>
                </a:solidFill>
              </a:rPr>
              <a:t>”</a:t>
            </a:r>
          </a:p>
        </p:txBody>
      </p:sp>
      <p:cxnSp>
        <p:nvCxnSpPr>
          <p:cNvPr id="36" name="Straight Connector 35"/>
          <p:cNvCxnSpPr/>
          <p:nvPr/>
        </p:nvCxnSpPr>
        <p:spPr>
          <a:xfrm>
            <a:off x="5562600" y="2632003"/>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038600" y="2632004"/>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685800" y="3200400"/>
            <a:ext cx="2971800" cy="861774"/>
          </a:xfrm>
          <a:prstGeom prst="rect">
            <a:avLst/>
          </a:prstGeom>
        </p:spPr>
        <p:txBody>
          <a:bodyPr wrap="square">
            <a:spAutoFit/>
          </a:bodyPr>
          <a:lstStyle/>
          <a:p>
            <a:pPr algn="r" rtl="1"/>
            <a:r>
              <a:rPr lang="he-IL" sz="1400" dirty="0" smtClean="0">
                <a:latin typeface="SBL Hebrew" panose="02000000000000000000" pitchFamily="2" charset="-79"/>
                <a:cs typeface="SBL Hebrew" panose="02000000000000000000" pitchFamily="2" charset="-79"/>
              </a:rPr>
              <a:t> </a:t>
            </a: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וְהָיוּ־לִ֣י </a:t>
            </a:r>
            <a:r>
              <a:rPr lang="he-IL" dirty="0">
                <a:solidFill>
                  <a:srgbClr val="008000"/>
                </a:solidFill>
                <a:latin typeface="SBL Hebrew" pitchFamily="2" charset="-79"/>
                <a:cs typeface="SBL Hebrew" pitchFamily="2" charset="-79"/>
              </a:rPr>
              <a:t>לְעָ֔ם </a:t>
            </a:r>
            <a:endParaRPr lang="he-IL" dirty="0" smtClean="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וַאֲנִ֕י </a:t>
            </a:r>
            <a:r>
              <a:rPr lang="he-IL" dirty="0">
                <a:solidFill>
                  <a:srgbClr val="008000"/>
                </a:solidFill>
                <a:latin typeface="SBL Hebrew" pitchFamily="2" charset="-79"/>
                <a:cs typeface="SBL Hebrew" pitchFamily="2" charset="-79"/>
              </a:rPr>
              <a:t>אֶהְיֶ֥ה לָהֶ֖ם לֵאלֹהִֽים</a:t>
            </a:r>
            <a:r>
              <a:rPr lang="he-IL" dirty="0">
                <a:latin typeface="SBL Hebrew" pitchFamily="2" charset="-79"/>
                <a:cs typeface="SBL Hebrew" pitchFamily="2" charset="-79"/>
              </a:rPr>
              <a:t>׃</a:t>
            </a:r>
            <a:endParaRPr lang="en-US" dirty="0">
              <a:latin typeface="SBL Hebrew" pitchFamily="2" charset="-79"/>
              <a:cs typeface="SBL Hebrew" pitchFamily="2" charset="-79"/>
            </a:endParaRPr>
          </a:p>
        </p:txBody>
      </p:sp>
      <p:sp>
        <p:nvSpPr>
          <p:cNvPr id="42" name="TextBox 41"/>
          <p:cNvSpPr txBox="1"/>
          <p:nvPr/>
        </p:nvSpPr>
        <p:spPr>
          <a:xfrm>
            <a:off x="4419600" y="3546902"/>
            <a:ext cx="1219200" cy="415498"/>
          </a:xfrm>
          <a:prstGeom prst="rect">
            <a:avLst/>
          </a:prstGeom>
          <a:noFill/>
        </p:spPr>
        <p:txBody>
          <a:bodyPr wrap="square" rtlCol="0">
            <a:spAutoFit/>
          </a:bodyPr>
          <a:lstStyle/>
          <a:p>
            <a:pPr algn="ctr"/>
            <a:r>
              <a:rPr lang="en-US" sz="1050" dirty="0" smtClean="0">
                <a:solidFill>
                  <a:srgbClr val="0070C0"/>
                </a:solidFill>
              </a:rPr>
              <a:t>“covenantal language”</a:t>
            </a:r>
          </a:p>
        </p:txBody>
      </p:sp>
      <p:cxnSp>
        <p:nvCxnSpPr>
          <p:cNvPr id="43" name="Straight Connector 42"/>
          <p:cNvCxnSpPr/>
          <p:nvPr/>
        </p:nvCxnSpPr>
        <p:spPr>
          <a:xfrm>
            <a:off x="5562600" y="3758245"/>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38600" y="3758246"/>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4043362" y="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spTree>
    <p:extLst>
      <p:ext uri="{BB962C8B-B14F-4D97-AF65-F5344CB8AC3E}">
        <p14:creationId xmlns:p14="http://schemas.microsoft.com/office/powerpoint/2010/main" val="36279415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וְר֥וּחַ חֲדָשָׁ֖ה אֶתֵּ֣ן בְּקִרְבְּכֶ֑ם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וַהֲסִ֨רֹתִ֜י אֶת־לֵ֤ב הָאֶ֙בֶן֙ מִבְּשַׂרְכֶ֔ם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בָּשָֽׂר׃ </a:t>
            </a:r>
            <a:endParaRPr lang="en-US"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a:t>
            </a:r>
            <a:r>
              <a:rPr lang="he-IL" dirty="0" smtClean="0">
                <a:solidFill>
                  <a:srgbClr val="FF0000"/>
                </a:solidFill>
                <a:latin typeface="SBL Hebrew" pitchFamily="2" charset="-79"/>
                <a:cs typeface="SBL Hebrew" pitchFamily="2" charset="-79"/>
              </a:rPr>
              <a:t>רוּחִ֖י</a:t>
            </a:r>
            <a:r>
              <a:rPr lang="he-IL" dirty="0" smtClean="0">
                <a:latin typeface="SBL Hebrew" pitchFamily="2" charset="-79"/>
                <a:cs typeface="SBL Hebrew" pitchFamily="2" charset="-79"/>
              </a:rPr>
              <a:t>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a:t>
            </a:r>
            <a:r>
              <a:rPr lang="he-IL" dirty="0">
                <a:solidFill>
                  <a:srgbClr val="0000FF"/>
                </a:solidFill>
                <a:latin typeface="SBL Hebrew" pitchFamily="2" charset="-79"/>
                <a:cs typeface="SBL Hebrew" pitchFamily="2" charset="-79"/>
              </a:rPr>
              <a:t>בְּחֻקַּי֙ תֵּלֵ֔כוּ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chemeClr val="accent6">
                    <a:lumMod val="75000"/>
                  </a:schemeClr>
                </a:solidFill>
                <a:latin typeface="SBL Hebrew" pitchFamily="2" charset="-79"/>
                <a:cs typeface="SBL Hebrew" pitchFamily="2" charset="-79"/>
              </a:rPr>
              <a:t>וּמִשְׁפָּטַ֥י </a:t>
            </a:r>
            <a:r>
              <a:rPr lang="he-IL" dirty="0">
                <a:solidFill>
                  <a:schemeClr val="accent6">
                    <a:lumMod val="75000"/>
                  </a:schemeClr>
                </a:solidFill>
                <a:latin typeface="SBL Hebrew" pitchFamily="2" charset="-79"/>
                <a:cs typeface="SBL Hebrew" pitchFamily="2" charset="-79"/>
              </a:rPr>
              <a:t>תִּשְׁמְר֖וּ וַעֲשִׂיתֶֽם</a:t>
            </a:r>
            <a:r>
              <a:rPr lang="he-IL" dirty="0">
                <a:latin typeface="SBL Hebrew" pitchFamily="2" charset="-79"/>
                <a:cs typeface="SBL Hebrew" pitchFamily="2" charset="-79"/>
              </a:rPr>
              <a:t>׃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וִהְיִ֤יתֶם </a:t>
            </a:r>
            <a:r>
              <a:rPr lang="he-IL" dirty="0">
                <a:solidFill>
                  <a:srgbClr val="008000"/>
                </a:solidFill>
                <a:latin typeface="SBL Hebrew" pitchFamily="2" charset="-79"/>
                <a:cs typeface="SBL Hebrew" pitchFamily="2" charset="-79"/>
              </a:rPr>
              <a:t>לִי֙ לְעָ֔ם </a:t>
            </a:r>
            <a:endParaRPr lang="en-US" dirty="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וְאָ֣נֹכִ֔י </a:t>
            </a:r>
            <a:r>
              <a:rPr lang="he-IL" dirty="0">
                <a:solidFill>
                  <a:srgbClr val="008000"/>
                </a:solidFill>
                <a:latin typeface="SBL Hebrew" pitchFamily="2" charset="-79"/>
                <a:cs typeface="SBL Hebrew" pitchFamily="2" charset="-79"/>
              </a:rPr>
              <a:t>אֶהְיֶ֥ה לָכֶ֖ם לֵאלֹהִֽים</a:t>
            </a:r>
            <a:r>
              <a:rPr lang="he-IL" dirty="0">
                <a:latin typeface="SBL Hebrew" pitchFamily="2" charset="-79"/>
                <a:cs typeface="SBL Hebrew" pitchFamily="2" charset="-79"/>
              </a:rPr>
              <a:t>׃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cxnSp>
        <p:nvCxnSpPr>
          <p:cNvPr id="11" name="Straight Connector 10"/>
          <p:cNvCxnSpPr/>
          <p:nvPr/>
        </p:nvCxnSpPr>
        <p:spPr>
          <a:xfrm>
            <a:off x="5562600" y="2046074"/>
            <a:ext cx="533400" cy="1"/>
          </a:xfrm>
          <a:prstGeom prst="line">
            <a:avLst/>
          </a:pr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85800" y="152400"/>
            <a:ext cx="2971800" cy="1415772"/>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11:19</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לָהֶ</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לֵ֣ב </a:t>
            </a:r>
            <a:r>
              <a:rPr lang="he-IL" dirty="0">
                <a:solidFill>
                  <a:srgbClr val="FF00FF"/>
                </a:solidFill>
                <a:latin typeface="SBL Hebrew" pitchFamily="2" charset="-79"/>
                <a:cs typeface="SBL Hebrew" pitchFamily="2" charset="-79"/>
              </a:rPr>
              <a:t>אֶחָ֔ד </a:t>
            </a:r>
            <a:endParaRPr lang="he-IL" dirty="0" smtClean="0">
              <a:solidFill>
                <a:srgbClr val="FF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וְר֥וּחַ </a:t>
            </a:r>
            <a:r>
              <a:rPr lang="he-IL" dirty="0">
                <a:solidFill>
                  <a:srgbClr val="7030A0"/>
                </a:solidFill>
                <a:latin typeface="SBL Hebrew" pitchFamily="2" charset="-79"/>
                <a:cs typeface="SBL Hebrew" pitchFamily="2" charset="-79"/>
              </a:rPr>
              <a:t>חֲדָשָׁ֖ה אֶתֵּ֣ן בְּקִרְבְּכֶ֑ם </a:t>
            </a:r>
            <a:endParaRPr lang="he-IL"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וַהֲסִ֙רֹתִ֜י </a:t>
            </a:r>
            <a:r>
              <a:rPr lang="he-IL" dirty="0">
                <a:solidFill>
                  <a:srgbClr val="7030A0"/>
                </a:solidFill>
                <a:latin typeface="SBL Hebrew" pitchFamily="2" charset="-79"/>
                <a:cs typeface="SBL Hebrew" pitchFamily="2" charset="-79"/>
              </a:rPr>
              <a:t>לֵ֤ב הָאֶ֙בֶן֙ מִבְּשָׂרָ֔</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a:t>
            </a:r>
            <a:endParaRPr lang="he-IL"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7030A0"/>
                </a:solidFill>
                <a:latin typeface="SBL Hebrew" pitchFamily="2" charset="-79"/>
                <a:cs typeface="SBL Hebrew" pitchFamily="2" charset="-79"/>
              </a:rPr>
              <a:t>וְנָתַתִּ֥י </a:t>
            </a:r>
            <a:r>
              <a:rPr lang="he-IL" dirty="0">
                <a:solidFill>
                  <a:srgbClr val="7030A0"/>
                </a:solidFill>
                <a:latin typeface="SBL Hebrew" pitchFamily="2" charset="-79"/>
                <a:cs typeface="SBL Hebrew" pitchFamily="2" charset="-79"/>
              </a:rPr>
              <a:t>לָהֶ֖</a:t>
            </a:r>
            <a:r>
              <a:rPr lang="he-IL" dirty="0">
                <a:solidFill>
                  <a:schemeClr val="bg1">
                    <a:lumMod val="50000"/>
                  </a:schemeClr>
                </a:solidFill>
                <a:latin typeface="SBL Hebrew" pitchFamily="2" charset="-79"/>
                <a:cs typeface="SBL Hebrew" pitchFamily="2" charset="-79"/>
              </a:rPr>
              <a:t>ם</a:t>
            </a:r>
            <a:r>
              <a:rPr lang="he-IL" dirty="0">
                <a:solidFill>
                  <a:srgbClr val="7030A0"/>
                </a:solidFill>
                <a:latin typeface="SBL Hebrew" pitchFamily="2" charset="-79"/>
                <a:cs typeface="SBL Hebrew" pitchFamily="2" charset="-79"/>
              </a:rPr>
              <a:t> לֵ֥ב בָּשָֽׂר</a:t>
            </a:r>
            <a:r>
              <a:rPr lang="he-IL" dirty="0" smtClean="0">
                <a:solidFill>
                  <a:srgbClr val="7030A0"/>
                </a:solidFill>
                <a:latin typeface="SBL Hebrew" pitchFamily="2" charset="-79"/>
                <a:cs typeface="SBL Hebrew" pitchFamily="2" charset="-79"/>
              </a:rPr>
              <a:t>׃</a:t>
            </a:r>
          </a:p>
        </p:txBody>
      </p:sp>
      <p:sp>
        <p:nvSpPr>
          <p:cNvPr id="20" name="TextBox 19"/>
          <p:cNvSpPr txBox="1"/>
          <p:nvPr/>
        </p:nvSpPr>
        <p:spPr>
          <a:xfrm>
            <a:off x="4572000" y="1930442"/>
            <a:ext cx="914400" cy="253916"/>
          </a:xfrm>
          <a:prstGeom prst="rect">
            <a:avLst/>
          </a:prstGeom>
          <a:noFill/>
        </p:spPr>
        <p:txBody>
          <a:bodyPr wrap="square" rtlCol="0">
            <a:spAutoFit/>
          </a:bodyPr>
          <a:lstStyle/>
          <a:p>
            <a:pPr algn="ctr"/>
            <a:r>
              <a:rPr lang="en-US" sz="1050" b="1" dirty="0" smtClean="0">
                <a:solidFill>
                  <a:srgbClr val="FF0000"/>
                </a:solidFill>
              </a:rPr>
              <a:t>“my Spirit”</a:t>
            </a:r>
          </a:p>
        </p:txBody>
      </p:sp>
      <p:sp>
        <p:nvSpPr>
          <p:cNvPr id="15" name="TextBox 14"/>
          <p:cNvSpPr txBox="1"/>
          <p:nvPr/>
        </p:nvSpPr>
        <p:spPr>
          <a:xfrm>
            <a:off x="4572000" y="3175084"/>
            <a:ext cx="914400" cy="253916"/>
          </a:xfrm>
          <a:prstGeom prst="rect">
            <a:avLst/>
          </a:prstGeom>
          <a:noFill/>
        </p:spPr>
        <p:txBody>
          <a:bodyPr wrap="square" rtlCol="0">
            <a:spAutoFit/>
          </a:bodyPr>
          <a:lstStyle/>
          <a:p>
            <a:pPr algn="ctr"/>
            <a:r>
              <a:rPr lang="en-US" sz="1050" b="1" dirty="0" smtClean="0">
                <a:solidFill>
                  <a:srgbClr val="FF0000"/>
                </a:solidFill>
              </a:rPr>
              <a:t>“land”</a:t>
            </a:r>
          </a:p>
        </p:txBody>
      </p:sp>
      <p:cxnSp>
        <p:nvCxnSpPr>
          <p:cNvPr id="17" name="Straight Connector 16"/>
          <p:cNvCxnSpPr>
            <a:stCxn id="15" idx="3"/>
          </p:cNvCxnSpPr>
          <p:nvPr/>
        </p:nvCxnSpPr>
        <p:spPr>
          <a:xfrm>
            <a:off x="5486400" y="3302042"/>
            <a:ext cx="304800" cy="0"/>
          </a:xfrm>
          <a:prstGeom prst="line">
            <a:avLst/>
          </a:prstGeom>
          <a:ln w="190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572000" y="457200"/>
            <a:ext cx="914400" cy="253916"/>
          </a:xfrm>
          <a:prstGeom prst="rect">
            <a:avLst/>
          </a:prstGeom>
          <a:noFill/>
        </p:spPr>
        <p:txBody>
          <a:bodyPr wrap="square" rtlCol="0">
            <a:spAutoFit/>
          </a:bodyPr>
          <a:lstStyle/>
          <a:p>
            <a:pPr algn="ctr"/>
            <a:r>
              <a:rPr lang="en-US" sz="1050" dirty="0" smtClean="0">
                <a:solidFill>
                  <a:srgbClr val="0070C0"/>
                </a:solidFill>
              </a:rPr>
              <a:t>“new heart”</a:t>
            </a:r>
          </a:p>
        </p:txBody>
      </p:sp>
      <p:sp>
        <p:nvSpPr>
          <p:cNvPr id="23" name="TextBox 22"/>
          <p:cNvSpPr txBox="1"/>
          <p:nvPr/>
        </p:nvSpPr>
        <p:spPr>
          <a:xfrm>
            <a:off x="4572000" y="711116"/>
            <a:ext cx="914400" cy="253916"/>
          </a:xfrm>
          <a:prstGeom prst="rect">
            <a:avLst/>
          </a:prstGeom>
          <a:noFill/>
        </p:spPr>
        <p:txBody>
          <a:bodyPr wrap="square" rtlCol="0">
            <a:spAutoFit/>
          </a:bodyPr>
          <a:lstStyle/>
          <a:p>
            <a:pPr algn="ctr"/>
            <a:r>
              <a:rPr lang="en-US" sz="1050" dirty="0" smtClean="0">
                <a:solidFill>
                  <a:srgbClr val="0070C0"/>
                </a:solidFill>
              </a:rPr>
              <a:t>“new spirit”</a:t>
            </a:r>
          </a:p>
        </p:txBody>
      </p:sp>
      <p:sp>
        <p:nvSpPr>
          <p:cNvPr id="24" name="TextBox 23"/>
          <p:cNvSpPr txBox="1"/>
          <p:nvPr/>
        </p:nvSpPr>
        <p:spPr>
          <a:xfrm>
            <a:off x="4419600" y="1143000"/>
            <a:ext cx="1219200" cy="253916"/>
          </a:xfrm>
          <a:prstGeom prst="rect">
            <a:avLst/>
          </a:prstGeom>
          <a:noFill/>
        </p:spPr>
        <p:txBody>
          <a:bodyPr wrap="square" rtlCol="0">
            <a:spAutoFit/>
          </a:bodyPr>
          <a:lstStyle/>
          <a:p>
            <a:pPr algn="ctr"/>
            <a:r>
              <a:rPr lang="en-US" sz="1050" dirty="0" smtClean="0">
                <a:solidFill>
                  <a:srgbClr val="0070C0"/>
                </a:solidFill>
              </a:rPr>
              <a:t>“heart of flesh”</a:t>
            </a:r>
          </a:p>
        </p:txBody>
      </p:sp>
      <p:cxnSp>
        <p:nvCxnSpPr>
          <p:cNvPr id="25" name="Straight Connector 24"/>
          <p:cNvCxnSpPr/>
          <p:nvPr/>
        </p:nvCxnSpPr>
        <p:spPr>
          <a:xfrm>
            <a:off x="5562600" y="1269958"/>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562600" y="850732"/>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562600" y="584032"/>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038600" y="584032"/>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038600" y="850732"/>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038600" y="1269959"/>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419600" y="2260669"/>
            <a:ext cx="1219200" cy="253916"/>
          </a:xfrm>
          <a:prstGeom prst="rect">
            <a:avLst/>
          </a:prstGeom>
          <a:noFill/>
        </p:spPr>
        <p:txBody>
          <a:bodyPr wrap="square" rtlCol="0">
            <a:spAutoFit/>
          </a:bodyPr>
          <a:lstStyle/>
          <a:p>
            <a:pPr algn="ctr"/>
            <a:r>
              <a:rPr lang="en-US" sz="1050" dirty="0" smtClean="0">
                <a:solidFill>
                  <a:srgbClr val="0070C0"/>
                </a:solidFill>
              </a:rPr>
              <a:t>“walk/statutes”</a:t>
            </a:r>
          </a:p>
        </p:txBody>
      </p:sp>
      <p:cxnSp>
        <p:nvCxnSpPr>
          <p:cNvPr id="32" name="Straight Connector 31"/>
          <p:cNvCxnSpPr/>
          <p:nvPr/>
        </p:nvCxnSpPr>
        <p:spPr>
          <a:xfrm>
            <a:off x="5562600" y="2387627"/>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038600" y="2387628"/>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685800" y="1981200"/>
            <a:ext cx="2971800" cy="861774"/>
          </a:xfrm>
          <a:prstGeom prst="rect">
            <a:avLst/>
          </a:prstGeom>
        </p:spPr>
        <p:txBody>
          <a:bodyPr wrap="square">
            <a:spAutoFit/>
          </a:bodyPr>
          <a:lstStyle/>
          <a:p>
            <a:pPr algn="r" rtl="1"/>
            <a:r>
              <a:rPr lang="en-CA" sz="1400" dirty="0" smtClean="0">
                <a:latin typeface="SBL Hebrew" panose="02000000000000000000" pitchFamily="2" charset="-79"/>
                <a:cs typeface="SBL Hebrew" panose="02000000000000000000" pitchFamily="2" charset="-79"/>
              </a:rPr>
              <a:t>20</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smtClean="0">
                <a:solidFill>
                  <a:schemeClr val="bg1">
                    <a:lumMod val="50000"/>
                  </a:schemeClr>
                </a:solidFill>
                <a:latin typeface="SBL Hebrew" pitchFamily="2" charset="-79"/>
                <a:cs typeface="SBL Hebrew" pitchFamily="2" charset="-79"/>
              </a:rPr>
              <a:t>לְמַ֙עַן֙ </a:t>
            </a:r>
            <a:r>
              <a:rPr lang="he-IL" dirty="0">
                <a:solidFill>
                  <a:srgbClr val="0000FF"/>
                </a:solidFill>
                <a:latin typeface="SBL Hebrew" pitchFamily="2" charset="-79"/>
                <a:cs typeface="SBL Hebrew" pitchFamily="2" charset="-79"/>
              </a:rPr>
              <a:t>בְּחֻקֹּתַ֣י יֵלֵ֔כוּ </a:t>
            </a:r>
            <a:endParaRPr lang="he-IL" dirty="0" smtClean="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a:t>
            </a:r>
            <a:r>
              <a:rPr lang="he-IL" dirty="0" smtClean="0">
                <a:solidFill>
                  <a:schemeClr val="accent6">
                    <a:lumMod val="75000"/>
                  </a:schemeClr>
                </a:solidFill>
                <a:latin typeface="SBL Hebrew" pitchFamily="2" charset="-79"/>
                <a:cs typeface="SBL Hebrew" pitchFamily="2" charset="-79"/>
              </a:rPr>
              <a:t>מִשְׁפָּטַ֥י </a:t>
            </a:r>
            <a:r>
              <a:rPr lang="he-IL" dirty="0">
                <a:solidFill>
                  <a:schemeClr val="accent6">
                    <a:lumMod val="75000"/>
                  </a:schemeClr>
                </a:solidFill>
                <a:latin typeface="SBL Hebrew" pitchFamily="2" charset="-79"/>
                <a:cs typeface="SBL Hebrew" pitchFamily="2" charset="-79"/>
              </a:rPr>
              <a:t>יִשְׁמְר֖וּ וְעָשׂ֣וּ אֹתָ֑ם </a:t>
            </a:r>
            <a:endParaRPr lang="he-IL" dirty="0" smtClean="0">
              <a:solidFill>
                <a:schemeClr val="accent6">
                  <a:lumMod val="75000"/>
                </a:schemeClr>
              </a:solidFill>
              <a:latin typeface="SBL Hebrew" pitchFamily="2" charset="-79"/>
              <a:cs typeface="SBL Hebrew" pitchFamily="2" charset="-79"/>
            </a:endParaRPr>
          </a:p>
        </p:txBody>
      </p:sp>
      <p:sp>
        <p:nvSpPr>
          <p:cNvPr id="35" name="TextBox 34"/>
          <p:cNvSpPr txBox="1"/>
          <p:nvPr/>
        </p:nvSpPr>
        <p:spPr>
          <a:xfrm>
            <a:off x="4419600" y="2505045"/>
            <a:ext cx="1219200" cy="253916"/>
          </a:xfrm>
          <a:prstGeom prst="rect">
            <a:avLst/>
          </a:prstGeom>
          <a:noFill/>
        </p:spPr>
        <p:txBody>
          <a:bodyPr wrap="square" rtlCol="0">
            <a:spAutoFit/>
          </a:bodyPr>
          <a:lstStyle/>
          <a:p>
            <a:pPr algn="ctr"/>
            <a:r>
              <a:rPr lang="en-US" sz="1050" dirty="0" smtClean="0">
                <a:solidFill>
                  <a:srgbClr val="0070C0"/>
                </a:solidFill>
              </a:rPr>
              <a:t>“keep/</a:t>
            </a:r>
            <a:r>
              <a:rPr lang="en-US" sz="1050" dirty="0" err="1" smtClean="0">
                <a:solidFill>
                  <a:srgbClr val="0070C0"/>
                </a:solidFill>
              </a:rPr>
              <a:t>jdgmnts</a:t>
            </a:r>
            <a:r>
              <a:rPr lang="en-US" sz="1050" dirty="0" smtClean="0">
                <a:solidFill>
                  <a:srgbClr val="0070C0"/>
                </a:solidFill>
              </a:rPr>
              <a:t>”</a:t>
            </a:r>
          </a:p>
        </p:txBody>
      </p:sp>
      <p:cxnSp>
        <p:nvCxnSpPr>
          <p:cNvPr id="36" name="Straight Connector 35"/>
          <p:cNvCxnSpPr/>
          <p:nvPr/>
        </p:nvCxnSpPr>
        <p:spPr>
          <a:xfrm>
            <a:off x="5562600" y="2632003"/>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038600" y="2632004"/>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685800" y="3200400"/>
            <a:ext cx="2971800" cy="861774"/>
          </a:xfrm>
          <a:prstGeom prst="rect">
            <a:avLst/>
          </a:prstGeom>
        </p:spPr>
        <p:txBody>
          <a:bodyPr wrap="square">
            <a:spAutoFit/>
          </a:bodyPr>
          <a:lstStyle/>
          <a:p>
            <a:pPr algn="r" rtl="1"/>
            <a:r>
              <a:rPr lang="he-IL" sz="1400" dirty="0" smtClean="0">
                <a:latin typeface="SBL Hebrew" panose="02000000000000000000" pitchFamily="2" charset="-79"/>
                <a:cs typeface="SBL Hebrew" panose="02000000000000000000" pitchFamily="2" charset="-79"/>
              </a:rPr>
              <a:t> </a:t>
            </a: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וְהָיוּ־לִ֣י </a:t>
            </a:r>
            <a:r>
              <a:rPr lang="he-IL" dirty="0">
                <a:solidFill>
                  <a:srgbClr val="008000"/>
                </a:solidFill>
                <a:latin typeface="SBL Hebrew" pitchFamily="2" charset="-79"/>
                <a:cs typeface="SBL Hebrew" pitchFamily="2" charset="-79"/>
              </a:rPr>
              <a:t>לְעָ֔ם </a:t>
            </a:r>
            <a:endParaRPr lang="he-IL" dirty="0" smtClean="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וַאֲנִ֕י </a:t>
            </a:r>
            <a:r>
              <a:rPr lang="he-IL" dirty="0">
                <a:solidFill>
                  <a:srgbClr val="008000"/>
                </a:solidFill>
                <a:latin typeface="SBL Hebrew" pitchFamily="2" charset="-79"/>
                <a:cs typeface="SBL Hebrew" pitchFamily="2" charset="-79"/>
              </a:rPr>
              <a:t>אֶהְיֶ֥ה לָהֶ֖ם לֵאלֹהִֽים</a:t>
            </a:r>
            <a:r>
              <a:rPr lang="he-IL" dirty="0">
                <a:latin typeface="SBL Hebrew" pitchFamily="2" charset="-79"/>
                <a:cs typeface="SBL Hebrew" pitchFamily="2" charset="-79"/>
              </a:rPr>
              <a:t>׃</a:t>
            </a:r>
            <a:endParaRPr lang="en-US" dirty="0">
              <a:latin typeface="SBL Hebrew" pitchFamily="2" charset="-79"/>
              <a:cs typeface="SBL Hebrew" pitchFamily="2" charset="-79"/>
            </a:endParaRPr>
          </a:p>
        </p:txBody>
      </p:sp>
      <p:sp>
        <p:nvSpPr>
          <p:cNvPr id="42" name="TextBox 41"/>
          <p:cNvSpPr txBox="1"/>
          <p:nvPr/>
        </p:nvSpPr>
        <p:spPr>
          <a:xfrm>
            <a:off x="4419600" y="3546902"/>
            <a:ext cx="1219200" cy="415498"/>
          </a:xfrm>
          <a:prstGeom prst="rect">
            <a:avLst/>
          </a:prstGeom>
          <a:noFill/>
        </p:spPr>
        <p:txBody>
          <a:bodyPr wrap="square" rtlCol="0">
            <a:spAutoFit/>
          </a:bodyPr>
          <a:lstStyle/>
          <a:p>
            <a:pPr algn="ctr"/>
            <a:r>
              <a:rPr lang="en-US" sz="1050" dirty="0" smtClean="0">
                <a:solidFill>
                  <a:srgbClr val="0070C0"/>
                </a:solidFill>
              </a:rPr>
              <a:t>“covenantal language”</a:t>
            </a:r>
          </a:p>
        </p:txBody>
      </p:sp>
      <p:cxnSp>
        <p:nvCxnSpPr>
          <p:cNvPr id="43" name="Straight Connector 42"/>
          <p:cNvCxnSpPr/>
          <p:nvPr/>
        </p:nvCxnSpPr>
        <p:spPr>
          <a:xfrm>
            <a:off x="5562600" y="3758245"/>
            <a:ext cx="533400" cy="1"/>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038600" y="3758246"/>
            <a:ext cx="533400" cy="1"/>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4043362" y="0"/>
            <a:ext cx="1971676" cy="276999"/>
          </a:xfrm>
          <a:prstGeom prst="rect">
            <a:avLst/>
          </a:prstGeom>
          <a:noFill/>
        </p:spPr>
        <p:txBody>
          <a:bodyPr wrap="square" rtlCol="0">
            <a:spAutoFit/>
          </a:bodyPr>
          <a:lstStyle/>
          <a:p>
            <a:pPr algn="ctr"/>
            <a:r>
              <a:rPr lang="en-US" sz="1200" b="1" dirty="0" smtClean="0">
                <a:solidFill>
                  <a:srgbClr val="0070C0"/>
                </a:solidFill>
              </a:rPr>
              <a:t>When is this?</a:t>
            </a:r>
          </a:p>
        </p:txBody>
      </p:sp>
      <p:sp>
        <p:nvSpPr>
          <p:cNvPr id="38" name="TextBox 37"/>
          <p:cNvSpPr txBox="1"/>
          <p:nvPr/>
        </p:nvSpPr>
        <p:spPr>
          <a:xfrm>
            <a:off x="3009900" y="6167735"/>
            <a:ext cx="3124200" cy="276999"/>
          </a:xfrm>
          <a:prstGeom prst="rect">
            <a:avLst/>
          </a:prstGeom>
          <a:noFill/>
          <a:ln w="28575">
            <a:solidFill>
              <a:schemeClr val="tx1"/>
            </a:solidFill>
          </a:ln>
        </p:spPr>
        <p:txBody>
          <a:bodyPr wrap="square" rtlCol="0">
            <a:spAutoFit/>
          </a:bodyPr>
          <a:lstStyle/>
          <a:p>
            <a:pPr algn="ctr"/>
            <a:r>
              <a:rPr lang="en-US" sz="1200" dirty="0" smtClean="0">
                <a:solidFill>
                  <a:srgbClr val="0070C0"/>
                </a:solidFill>
              </a:rPr>
              <a:t>What other passage does this sound like?</a:t>
            </a:r>
          </a:p>
        </p:txBody>
      </p:sp>
    </p:spTree>
    <p:extLst>
      <p:ext uri="{BB962C8B-B14F-4D97-AF65-F5344CB8AC3E}">
        <p14:creationId xmlns:p14="http://schemas.microsoft.com/office/powerpoint/2010/main" val="39016379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8995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9600" y="304800"/>
            <a:ext cx="4572000" cy="861774"/>
          </a:xfrm>
          <a:prstGeom prst="rect">
            <a:avLst/>
          </a:prstGeom>
        </p:spPr>
        <p:txBody>
          <a:bodyPr>
            <a:spAutoFit/>
          </a:bodyPr>
          <a:lstStyle/>
          <a:p>
            <a:pPr algn="r" rtl="1"/>
            <a:r>
              <a:rPr lang="en-CA" sz="1400" dirty="0">
                <a:latin typeface="SBL Hebrew" panose="02000000000000000000" pitchFamily="2" charset="-79"/>
                <a:cs typeface="SBL Hebrew" panose="02000000000000000000" pitchFamily="2" charset="-79"/>
              </a:rPr>
              <a:t>Ezekiel 36:12</a:t>
            </a:r>
          </a:p>
          <a:p>
            <a:pPr algn="r" rtl="1"/>
            <a:r>
              <a:rPr lang="he-IL" dirty="0">
                <a:latin typeface="SBL Hebrew" panose="02000000000000000000" pitchFamily="2" charset="-79"/>
                <a:cs typeface="SBL Hebrew" panose="02000000000000000000" pitchFamily="2" charset="-79"/>
              </a:rPr>
              <a:t>וְהוֹלַכְתִּי֩ עֲלֵיכֶ֙ם אָדָ֜ם אֶת־עַמִּ֤י יִשְׂרָאֵל֙ וִֽירֵשׁ֔וּךָ </a:t>
            </a:r>
            <a:endParaRPr lang="he-IL" dirty="0" smtClean="0">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וְהָיִ֥יתָ </a:t>
            </a:r>
            <a:r>
              <a:rPr lang="he-IL" dirty="0">
                <a:latin typeface="SBL Hebrew" panose="02000000000000000000" pitchFamily="2" charset="-79"/>
                <a:cs typeface="SBL Hebrew" panose="02000000000000000000" pitchFamily="2" charset="-79"/>
              </a:rPr>
              <a:t>לָהֶ֖ם לְנַחֲלָ֑ה </a:t>
            </a:r>
            <a:r>
              <a:rPr lang="he-IL" dirty="0">
                <a:solidFill>
                  <a:srgbClr val="C00000"/>
                </a:solidFill>
                <a:latin typeface="SBL Hebrew" panose="02000000000000000000" pitchFamily="2" charset="-79"/>
                <a:cs typeface="SBL Hebrew" panose="02000000000000000000" pitchFamily="2" charset="-79"/>
              </a:rPr>
              <a:t>וְלֹא־תוֹסִ֥ף ע֖וֹד לְשַׁכְּלָֽם</a:t>
            </a:r>
            <a:r>
              <a:rPr lang="he-IL" dirty="0">
                <a:latin typeface="SBL Hebrew" panose="02000000000000000000" pitchFamily="2" charset="-79"/>
                <a:cs typeface="SBL Hebrew" panose="02000000000000000000" pitchFamily="2" charset="-79"/>
              </a:rPr>
              <a:t>׃ ס</a:t>
            </a:r>
            <a:endParaRPr lang="en-CA" dirty="0">
              <a:latin typeface="SBL Hebrew" panose="02000000000000000000" pitchFamily="2" charset="-79"/>
              <a:cs typeface="SBL Hebrew" panose="02000000000000000000" pitchFamily="2" charset="-79"/>
            </a:endParaRPr>
          </a:p>
        </p:txBody>
      </p:sp>
      <p:sp>
        <p:nvSpPr>
          <p:cNvPr id="3" name="Rectangle 2"/>
          <p:cNvSpPr/>
          <p:nvPr/>
        </p:nvSpPr>
        <p:spPr>
          <a:xfrm>
            <a:off x="4419600" y="1632228"/>
            <a:ext cx="4572000" cy="1692771"/>
          </a:xfrm>
          <a:prstGeom prst="rect">
            <a:avLst/>
          </a:prstGeom>
        </p:spPr>
        <p:txBody>
          <a:bodyPr>
            <a:spAutoFit/>
          </a:bodyPr>
          <a:lstStyle/>
          <a:p>
            <a:pPr algn="r" rtl="1"/>
            <a:r>
              <a:rPr lang="en-CA" sz="1400" dirty="0">
                <a:latin typeface="SBL Hebrew" panose="02000000000000000000" pitchFamily="2" charset="-79"/>
                <a:cs typeface="SBL Hebrew" panose="02000000000000000000" pitchFamily="2" charset="-79"/>
              </a:rPr>
              <a:t>Ezekiel 36:13-14</a:t>
            </a:r>
          </a:p>
          <a:p>
            <a:pPr algn="r" rtl="1"/>
            <a:r>
              <a:rPr lang="he-IL" dirty="0">
                <a:latin typeface="SBL Hebrew" panose="02000000000000000000" pitchFamily="2" charset="-79"/>
                <a:cs typeface="SBL Hebrew" panose="02000000000000000000" pitchFamily="2" charset="-79"/>
              </a:rPr>
              <a:t>כֹּ֤ה אָמַר֙ אֲדֹנָ֣י </a:t>
            </a:r>
            <a:r>
              <a:rPr lang="he-IL" dirty="0" smtClean="0">
                <a:latin typeface="SBL Hebrew" panose="02000000000000000000" pitchFamily="2" charset="-79"/>
                <a:cs typeface="SBL Hebrew" panose="02000000000000000000" pitchFamily="2" charset="-79"/>
              </a:rPr>
              <a:t>יְהוִ֔ה יַ֚עַן </a:t>
            </a:r>
            <a:r>
              <a:rPr lang="he-IL" dirty="0">
                <a:latin typeface="SBL Hebrew" panose="02000000000000000000" pitchFamily="2" charset="-79"/>
                <a:cs typeface="SBL Hebrew" panose="02000000000000000000" pitchFamily="2" charset="-79"/>
              </a:rPr>
              <a:t>אֹמְרִ֣ים לָכֶ֔ם </a:t>
            </a:r>
            <a:endParaRPr lang="he-IL" dirty="0" smtClean="0">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אֹכֶ֥לֶת </a:t>
            </a:r>
            <a:r>
              <a:rPr lang="he-IL" dirty="0">
                <a:latin typeface="SBL Hebrew" panose="02000000000000000000" pitchFamily="2" charset="-79"/>
                <a:cs typeface="SBL Hebrew" panose="02000000000000000000" pitchFamily="2" charset="-79"/>
              </a:rPr>
              <a:t>אָדָ֖ם (אָתִּי) [אָ֑תְּ] וּמְשַׁכֶּ֥לֶת (גּוֹיֵךְ) [גּוֹיַ֖יִךְ] הָיִֽית׃ </a:t>
            </a:r>
            <a:endParaRPr lang="he-IL" dirty="0" smtClean="0">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לָכֵ֗ן </a:t>
            </a:r>
            <a:r>
              <a:rPr lang="he-IL" dirty="0">
                <a:solidFill>
                  <a:srgbClr val="C00000"/>
                </a:solidFill>
                <a:latin typeface="SBL Hebrew" panose="02000000000000000000" pitchFamily="2" charset="-79"/>
                <a:cs typeface="SBL Hebrew" panose="02000000000000000000" pitchFamily="2" charset="-79"/>
              </a:rPr>
              <a:t>אָדָם֙ לֹא־תֹ֣אכְלִי 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solidFill>
                  <a:srgbClr val="C00000"/>
                </a:solidFill>
                <a:latin typeface="SBL Hebrew" panose="02000000000000000000" pitchFamily="2" charset="-79"/>
                <a:cs typeface="SBL Hebrew" panose="02000000000000000000" pitchFamily="2" charset="-79"/>
              </a:rPr>
              <a:t>(</a:t>
            </a:r>
            <a:r>
              <a:rPr lang="he-IL" dirty="0">
                <a:solidFill>
                  <a:srgbClr val="C00000"/>
                </a:solidFill>
                <a:latin typeface="SBL Hebrew" panose="02000000000000000000" pitchFamily="2" charset="-79"/>
                <a:cs typeface="SBL Hebrew" panose="02000000000000000000" pitchFamily="2" charset="-79"/>
              </a:rPr>
              <a:t>וְגוֹיֵךְ) [וְגוֹיַ֖יִךְ] </a:t>
            </a:r>
            <a:r>
              <a:rPr lang="he-IL" dirty="0" smtClean="0">
                <a:solidFill>
                  <a:srgbClr val="C00000"/>
                </a:solidFill>
                <a:latin typeface="SBL Hebrew" panose="02000000000000000000" pitchFamily="2" charset="-79"/>
                <a:cs typeface="SBL Hebrew" panose="02000000000000000000" pitchFamily="2" charset="-79"/>
              </a:rPr>
              <a:t>לֹ֣א </a:t>
            </a:r>
            <a:r>
              <a:rPr lang="he-IL" dirty="0">
                <a:solidFill>
                  <a:srgbClr val="C00000"/>
                </a:solidFill>
                <a:latin typeface="SBL Hebrew" panose="02000000000000000000" pitchFamily="2" charset="-79"/>
                <a:cs typeface="SBL Hebrew" panose="02000000000000000000" pitchFamily="2" charset="-79"/>
              </a:rPr>
              <a:t>(תְכַשְּׁלִי־)[תְשַׁכְּלִי־]ע֑וֹד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נְאֻ֖ם </a:t>
            </a:r>
            <a:r>
              <a:rPr lang="he-IL" dirty="0">
                <a:latin typeface="SBL Hebrew" panose="02000000000000000000" pitchFamily="2" charset="-79"/>
                <a:cs typeface="SBL Hebrew" panose="02000000000000000000" pitchFamily="2" charset="-79"/>
              </a:rPr>
              <a:t>אֲדֹנָ֥י יְהוִֽה׃</a:t>
            </a:r>
            <a:endParaRPr lang="en-CA" dirty="0">
              <a:latin typeface="SBL Hebrew" panose="02000000000000000000" pitchFamily="2" charset="-79"/>
              <a:cs typeface="SBL Hebrew" panose="02000000000000000000" pitchFamily="2" charset="-79"/>
            </a:endParaRPr>
          </a:p>
        </p:txBody>
      </p:sp>
      <p:sp>
        <p:nvSpPr>
          <p:cNvPr id="9" name="Rectangle 8"/>
          <p:cNvSpPr/>
          <p:nvPr/>
        </p:nvSpPr>
        <p:spPr>
          <a:xfrm>
            <a:off x="4419600" y="3842028"/>
            <a:ext cx="4572000" cy="1415772"/>
          </a:xfrm>
          <a:prstGeom prst="rect">
            <a:avLst/>
          </a:prstGeom>
        </p:spPr>
        <p:txBody>
          <a:bodyPr>
            <a:spAutoFit/>
          </a:bodyPr>
          <a:lstStyle/>
          <a:p>
            <a:pPr algn="r" rtl="1"/>
            <a:r>
              <a:rPr lang="en-CA" sz="1400" dirty="0">
                <a:latin typeface="SBL Hebrew" panose="02000000000000000000" pitchFamily="2" charset="-79"/>
                <a:cs typeface="SBL Hebrew" panose="02000000000000000000" pitchFamily="2" charset="-79"/>
              </a:rPr>
              <a:t>Ezekiel 36:15</a:t>
            </a:r>
          </a:p>
          <a:p>
            <a:pPr algn="r" rtl="1"/>
            <a:r>
              <a:rPr lang="he-IL" dirty="0">
                <a:solidFill>
                  <a:srgbClr val="C00000"/>
                </a:solidFill>
                <a:latin typeface="SBL Hebrew" panose="02000000000000000000" pitchFamily="2" charset="-79"/>
                <a:cs typeface="SBL Hebrew" panose="02000000000000000000" pitchFamily="2" charset="-79"/>
              </a:rPr>
              <a:t>וְלֹא־אַשְׁמִ֙יעַ אֵלַ֤יִךְ עוֹד֙ </a:t>
            </a:r>
            <a:r>
              <a:rPr lang="he-IL" dirty="0">
                <a:solidFill>
                  <a:schemeClr val="accent2">
                    <a:lumMod val="50000"/>
                  </a:schemeClr>
                </a:solidFill>
                <a:latin typeface="SBL Hebrew" panose="02000000000000000000" pitchFamily="2" charset="-79"/>
                <a:cs typeface="SBL Hebrew" panose="02000000000000000000" pitchFamily="2" charset="-79"/>
              </a:rPr>
              <a:t>כְּלִמַּ֣ת</a:t>
            </a:r>
            <a:r>
              <a:rPr lang="he-IL" dirty="0">
                <a:solidFill>
                  <a:srgbClr val="C00000"/>
                </a:solidFill>
                <a:latin typeface="SBL Hebrew" panose="02000000000000000000" pitchFamily="2" charset="-79"/>
                <a:cs typeface="SBL Hebrew" panose="02000000000000000000" pitchFamily="2" charset="-79"/>
              </a:rPr>
              <a:t> הַגּוֹיִ֔ם </a:t>
            </a:r>
            <a:endParaRPr lang="en-US" dirty="0" smtClean="0">
              <a:solidFill>
                <a:srgbClr val="C00000"/>
              </a:solidFill>
              <a:latin typeface="SBL Hebrew" panose="02000000000000000000" pitchFamily="2" charset="-79"/>
              <a:cs typeface="SBL Hebrew" panose="02000000000000000000" pitchFamily="2" charset="-79"/>
            </a:endParaRPr>
          </a:p>
          <a:p>
            <a:pPr algn="r" rtl="1"/>
            <a:r>
              <a:rPr lang="he-IL" dirty="0" smtClean="0">
                <a:solidFill>
                  <a:schemeClr val="accent2">
                    <a:lumMod val="50000"/>
                  </a:schemeClr>
                </a:solidFill>
                <a:latin typeface="SBL Hebrew" panose="02000000000000000000" pitchFamily="2" charset="-79"/>
                <a:cs typeface="SBL Hebrew" panose="02000000000000000000" pitchFamily="2" charset="-79"/>
              </a:rPr>
              <a:t>וְחֶרְפַּ֥ת</a:t>
            </a:r>
            <a:r>
              <a:rPr lang="he-IL" dirty="0" smtClean="0">
                <a:solidFill>
                  <a:srgbClr val="C00000"/>
                </a:solidFill>
                <a:latin typeface="SBL Hebrew" panose="02000000000000000000" pitchFamily="2" charset="-79"/>
                <a:cs typeface="SBL Hebrew" panose="02000000000000000000" pitchFamily="2" charset="-79"/>
              </a:rPr>
              <a:t> </a:t>
            </a:r>
            <a:r>
              <a:rPr lang="he-IL" dirty="0">
                <a:solidFill>
                  <a:srgbClr val="C00000"/>
                </a:solidFill>
                <a:latin typeface="SBL Hebrew" panose="02000000000000000000" pitchFamily="2" charset="-79"/>
                <a:cs typeface="SBL Hebrew" panose="02000000000000000000" pitchFamily="2" charset="-79"/>
              </a:rPr>
              <a:t>עַמִּ֖ים לֹ֣א תִשְׂאִי־ע֑וֹד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solidFill>
                  <a:srgbClr val="C00000"/>
                </a:solidFill>
                <a:latin typeface="SBL Hebrew" panose="02000000000000000000" pitchFamily="2" charset="-79"/>
                <a:cs typeface="SBL Hebrew" panose="02000000000000000000" pitchFamily="2" charset="-79"/>
              </a:rPr>
              <a:t>(</a:t>
            </a:r>
            <a:r>
              <a:rPr lang="he-IL" dirty="0">
                <a:solidFill>
                  <a:srgbClr val="C00000"/>
                </a:solidFill>
                <a:latin typeface="SBL Hebrew" panose="02000000000000000000" pitchFamily="2" charset="-79"/>
                <a:cs typeface="SBL Hebrew" panose="02000000000000000000" pitchFamily="2" charset="-79"/>
              </a:rPr>
              <a:t>וְגוֹיֵךְ) [וְגוֹיַ֙יִךְ֙] לֹא־</a:t>
            </a:r>
            <a:r>
              <a:rPr lang="he-IL" dirty="0">
                <a:solidFill>
                  <a:schemeClr val="accent2">
                    <a:lumMod val="50000"/>
                  </a:schemeClr>
                </a:solidFill>
                <a:latin typeface="SBL Hebrew" panose="02000000000000000000" pitchFamily="2" charset="-79"/>
                <a:cs typeface="SBL Hebrew" panose="02000000000000000000" pitchFamily="2" charset="-79"/>
              </a:rPr>
              <a:t>תַכְשִׁ֣לִי</a:t>
            </a:r>
            <a:r>
              <a:rPr lang="he-IL" dirty="0">
                <a:solidFill>
                  <a:srgbClr val="C00000"/>
                </a:solidFill>
                <a:latin typeface="SBL Hebrew" panose="02000000000000000000" pitchFamily="2" charset="-79"/>
                <a:cs typeface="SBL Hebrew" panose="02000000000000000000" pitchFamily="2" charset="-79"/>
              </a:rPr>
              <a:t> 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נְאֻ֖ם </a:t>
            </a:r>
            <a:r>
              <a:rPr lang="he-IL" dirty="0">
                <a:latin typeface="SBL Hebrew" panose="02000000000000000000" pitchFamily="2" charset="-79"/>
                <a:cs typeface="SBL Hebrew" panose="02000000000000000000" pitchFamily="2" charset="-79"/>
              </a:rPr>
              <a:t>אֲדֹנָ֥י יְהוִֽה׃ ס</a:t>
            </a:r>
            <a:endParaRPr lang="en-CA" dirty="0">
              <a:latin typeface="SBL Hebrew" panose="02000000000000000000" pitchFamily="2" charset="-79"/>
              <a:cs typeface="SBL Hebrew" panose="02000000000000000000" pitchFamily="2" charset="-79"/>
            </a:endParaRPr>
          </a:p>
        </p:txBody>
      </p:sp>
      <p:pic>
        <p:nvPicPr>
          <p:cNvPr id="10" name="Picture 2" descr="D:\My Documents\HebrewCourseBriercrestFirstYear2014\Rocine Readings\07 Ezekiel 37_1-14\pics\ignomin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115891"/>
            <a:ext cx="2617304" cy="1635815"/>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0" y="0"/>
            <a:ext cx="5867400" cy="461665"/>
          </a:xfrm>
          <a:prstGeom prst="rect">
            <a:avLst/>
          </a:prstGeom>
          <a:noFill/>
        </p:spPr>
        <p:txBody>
          <a:bodyPr wrap="square" rtlCol="0">
            <a:spAutoFit/>
          </a:bodyPr>
          <a:lstStyle/>
          <a:p>
            <a:r>
              <a:rPr lang="en-US" sz="1200" dirty="0" smtClean="0">
                <a:solidFill>
                  <a:srgbClr val="0070C0"/>
                </a:solidFill>
              </a:rPr>
              <a:t>If Ezekiel 36 is speaking </a:t>
            </a:r>
            <a:r>
              <a:rPr lang="en-US" sz="1200" dirty="0">
                <a:solidFill>
                  <a:srgbClr val="0070C0"/>
                </a:solidFill>
              </a:rPr>
              <a:t>of the </a:t>
            </a:r>
            <a:r>
              <a:rPr lang="en-US" sz="1200" dirty="0" err="1" smtClean="0">
                <a:solidFill>
                  <a:srgbClr val="0070C0"/>
                </a:solidFill>
              </a:rPr>
              <a:t>Zerub</a:t>
            </a:r>
            <a:r>
              <a:rPr lang="en-US" sz="1200" dirty="0" smtClean="0">
                <a:solidFill>
                  <a:srgbClr val="0070C0"/>
                </a:solidFill>
              </a:rPr>
              <a:t>/Ezra/</a:t>
            </a:r>
            <a:r>
              <a:rPr lang="en-US" sz="1200" dirty="0" err="1" smtClean="0">
                <a:solidFill>
                  <a:srgbClr val="0070C0"/>
                </a:solidFill>
              </a:rPr>
              <a:t>Neh</a:t>
            </a:r>
            <a:r>
              <a:rPr lang="en-US" sz="1200" dirty="0" smtClean="0">
                <a:solidFill>
                  <a:srgbClr val="0070C0"/>
                </a:solidFill>
              </a:rPr>
              <a:t> return (538/458/444 BC), </a:t>
            </a:r>
            <a:br>
              <a:rPr lang="en-US" sz="1200" dirty="0" smtClean="0">
                <a:solidFill>
                  <a:srgbClr val="0070C0"/>
                </a:solidFill>
              </a:rPr>
            </a:br>
            <a:r>
              <a:rPr lang="en-US" sz="1200" dirty="0" smtClean="0">
                <a:solidFill>
                  <a:srgbClr val="0070C0"/>
                </a:solidFill>
              </a:rPr>
              <a:t>what about 168BC, 70AD, 135AD, etc.?</a:t>
            </a:r>
          </a:p>
        </p:txBody>
      </p:sp>
      <p:sp>
        <p:nvSpPr>
          <p:cNvPr id="19" name="TextBox 18"/>
          <p:cNvSpPr txBox="1"/>
          <p:nvPr/>
        </p:nvSpPr>
        <p:spPr>
          <a:xfrm>
            <a:off x="2895600" y="609600"/>
            <a:ext cx="2200275" cy="461665"/>
          </a:xfrm>
          <a:prstGeom prst="rect">
            <a:avLst/>
          </a:prstGeom>
          <a:noFill/>
        </p:spPr>
        <p:txBody>
          <a:bodyPr wrap="square" rtlCol="0">
            <a:spAutoFit/>
          </a:bodyPr>
          <a:lstStyle/>
          <a:p>
            <a:r>
              <a:rPr lang="en-US" sz="1200" dirty="0" smtClean="0">
                <a:solidFill>
                  <a:srgbClr val="0070C0"/>
                </a:solidFill>
              </a:rPr>
              <a:t>Did the ‘land’ never again</a:t>
            </a:r>
          </a:p>
          <a:p>
            <a:r>
              <a:rPr lang="en-US" sz="1200" dirty="0" smtClean="0">
                <a:solidFill>
                  <a:srgbClr val="C00000"/>
                </a:solidFill>
              </a:rPr>
              <a:t>bereave</a:t>
            </a:r>
            <a:r>
              <a:rPr lang="en-US" sz="1200" dirty="0" smtClean="0"/>
              <a:t> </a:t>
            </a:r>
            <a:r>
              <a:rPr lang="en-US" sz="1200" dirty="0" smtClean="0">
                <a:solidFill>
                  <a:srgbClr val="C00000"/>
                </a:solidFill>
              </a:rPr>
              <a:t>of children</a:t>
            </a:r>
            <a:r>
              <a:rPr lang="en-US" sz="1200" dirty="0" smtClean="0">
                <a:solidFill>
                  <a:srgbClr val="0070C0"/>
                </a:solidFill>
              </a:rPr>
              <a:t>?</a:t>
            </a:r>
            <a:endParaRPr lang="en-CA" sz="1200" dirty="0">
              <a:solidFill>
                <a:srgbClr val="0070C0"/>
              </a:solidFill>
            </a:endParaRPr>
          </a:p>
        </p:txBody>
      </p:sp>
      <p:sp>
        <p:nvSpPr>
          <p:cNvPr id="20" name="TextBox 19"/>
          <p:cNvSpPr txBox="1"/>
          <p:nvPr/>
        </p:nvSpPr>
        <p:spPr>
          <a:xfrm>
            <a:off x="2895600" y="2467451"/>
            <a:ext cx="2200275" cy="276999"/>
          </a:xfrm>
          <a:prstGeom prst="rect">
            <a:avLst/>
          </a:prstGeom>
          <a:noFill/>
        </p:spPr>
        <p:txBody>
          <a:bodyPr wrap="square" rtlCol="0">
            <a:spAutoFit/>
          </a:bodyPr>
          <a:lstStyle/>
          <a:p>
            <a:r>
              <a:rPr lang="en-US" sz="1200" dirty="0" smtClean="0">
                <a:solidFill>
                  <a:srgbClr val="0070C0"/>
                </a:solidFill>
              </a:rPr>
              <a:t>Never again </a:t>
            </a:r>
            <a:r>
              <a:rPr lang="en-US" sz="1200" dirty="0" smtClean="0">
                <a:solidFill>
                  <a:srgbClr val="C00000"/>
                </a:solidFill>
              </a:rPr>
              <a:t>consume men</a:t>
            </a:r>
            <a:r>
              <a:rPr lang="en-US" sz="1200" dirty="0" smtClean="0">
                <a:solidFill>
                  <a:srgbClr val="0070C0"/>
                </a:solidFill>
              </a:rPr>
              <a:t>?</a:t>
            </a:r>
            <a:endParaRPr lang="en-CA" sz="1200" dirty="0">
              <a:solidFill>
                <a:srgbClr val="0070C0"/>
              </a:solidFill>
            </a:endParaRPr>
          </a:p>
        </p:txBody>
      </p:sp>
      <p:sp>
        <p:nvSpPr>
          <p:cNvPr id="21" name="TextBox 20"/>
          <p:cNvSpPr txBox="1"/>
          <p:nvPr/>
        </p:nvSpPr>
        <p:spPr>
          <a:xfrm>
            <a:off x="2895600" y="4074288"/>
            <a:ext cx="2438400" cy="276999"/>
          </a:xfrm>
          <a:prstGeom prst="rect">
            <a:avLst/>
          </a:prstGeom>
          <a:noFill/>
        </p:spPr>
        <p:txBody>
          <a:bodyPr wrap="square" rtlCol="0">
            <a:spAutoFit/>
          </a:bodyPr>
          <a:lstStyle/>
          <a:p>
            <a:r>
              <a:rPr lang="en-US" sz="1200" dirty="0" smtClean="0">
                <a:solidFill>
                  <a:srgbClr val="0070C0"/>
                </a:solidFill>
              </a:rPr>
              <a:t>No more </a:t>
            </a:r>
            <a:r>
              <a:rPr lang="en-US" sz="1200" dirty="0" smtClean="0">
                <a:solidFill>
                  <a:srgbClr val="C00000"/>
                </a:solidFill>
              </a:rPr>
              <a:t>ignominy</a:t>
            </a:r>
            <a:r>
              <a:rPr lang="en-US" sz="1200" dirty="0" smtClean="0">
                <a:solidFill>
                  <a:srgbClr val="0070C0"/>
                </a:solidFill>
              </a:rPr>
              <a:t>?</a:t>
            </a:r>
            <a:endParaRPr lang="en-CA" sz="1200" dirty="0">
              <a:solidFill>
                <a:srgbClr val="0070C0"/>
              </a:solidFill>
            </a:endParaRPr>
          </a:p>
        </p:txBody>
      </p:sp>
      <p:sp>
        <p:nvSpPr>
          <p:cNvPr id="22" name="TextBox 21"/>
          <p:cNvSpPr txBox="1"/>
          <p:nvPr/>
        </p:nvSpPr>
        <p:spPr>
          <a:xfrm>
            <a:off x="2895600" y="4351287"/>
            <a:ext cx="2438400" cy="276999"/>
          </a:xfrm>
          <a:prstGeom prst="rect">
            <a:avLst/>
          </a:prstGeom>
          <a:noFill/>
        </p:spPr>
        <p:txBody>
          <a:bodyPr wrap="square" rtlCol="0">
            <a:spAutoFit/>
          </a:bodyPr>
          <a:lstStyle/>
          <a:p>
            <a:r>
              <a:rPr lang="en-US" sz="1200" dirty="0" smtClean="0">
                <a:solidFill>
                  <a:srgbClr val="0070C0"/>
                </a:solidFill>
              </a:rPr>
              <a:t>No more </a:t>
            </a:r>
            <a:r>
              <a:rPr lang="en-US" sz="1200" dirty="0" smtClean="0">
                <a:solidFill>
                  <a:srgbClr val="C00000"/>
                </a:solidFill>
              </a:rPr>
              <a:t>reproach</a:t>
            </a:r>
            <a:r>
              <a:rPr lang="en-US" sz="1200" dirty="0" smtClean="0">
                <a:solidFill>
                  <a:srgbClr val="0070C0"/>
                </a:solidFill>
              </a:rPr>
              <a:t>?</a:t>
            </a:r>
            <a:endParaRPr lang="en-CA" sz="1200" dirty="0">
              <a:solidFill>
                <a:srgbClr val="0070C0"/>
              </a:solidFill>
            </a:endParaRPr>
          </a:p>
        </p:txBody>
      </p:sp>
      <p:sp>
        <p:nvSpPr>
          <p:cNvPr id="23" name="TextBox 22"/>
          <p:cNvSpPr txBox="1"/>
          <p:nvPr/>
        </p:nvSpPr>
        <p:spPr>
          <a:xfrm>
            <a:off x="2895600" y="4617213"/>
            <a:ext cx="2438400" cy="276999"/>
          </a:xfrm>
          <a:prstGeom prst="rect">
            <a:avLst/>
          </a:prstGeom>
          <a:noFill/>
        </p:spPr>
        <p:txBody>
          <a:bodyPr wrap="square" rtlCol="0">
            <a:spAutoFit/>
          </a:bodyPr>
          <a:lstStyle/>
          <a:p>
            <a:r>
              <a:rPr lang="en-US" sz="1200" dirty="0" smtClean="0">
                <a:solidFill>
                  <a:srgbClr val="0070C0"/>
                </a:solidFill>
              </a:rPr>
              <a:t>No more </a:t>
            </a:r>
            <a:r>
              <a:rPr lang="en-US" sz="1200" dirty="0" smtClean="0">
                <a:solidFill>
                  <a:srgbClr val="C00000"/>
                </a:solidFill>
              </a:rPr>
              <a:t>stumbling</a:t>
            </a:r>
            <a:r>
              <a:rPr lang="en-US" sz="1200" dirty="0" smtClean="0"/>
              <a:t> </a:t>
            </a:r>
            <a:r>
              <a:rPr lang="en-US" sz="1200" dirty="0" smtClean="0">
                <a:solidFill>
                  <a:srgbClr val="0070C0"/>
                </a:solidFill>
              </a:rPr>
              <a:t>or</a:t>
            </a:r>
            <a:r>
              <a:rPr lang="en-US" sz="1200" dirty="0" smtClean="0"/>
              <a:t> </a:t>
            </a:r>
            <a:r>
              <a:rPr lang="en-US" sz="1200" dirty="0" smtClean="0">
                <a:solidFill>
                  <a:srgbClr val="C00000"/>
                </a:solidFill>
              </a:rPr>
              <a:t>falling</a:t>
            </a:r>
            <a:r>
              <a:rPr lang="en-US" sz="1200" dirty="0" smtClean="0">
                <a:solidFill>
                  <a:srgbClr val="0070C0"/>
                </a:solidFill>
              </a:rPr>
              <a:t>?</a:t>
            </a:r>
            <a:endParaRPr lang="en-CA" sz="1200" dirty="0">
              <a:solidFill>
                <a:srgbClr val="0070C0"/>
              </a:solidFill>
            </a:endParaRPr>
          </a:p>
        </p:txBody>
      </p:sp>
    </p:spTree>
    <p:extLst>
      <p:ext uri="{BB962C8B-B14F-4D97-AF65-F5344CB8AC3E}">
        <p14:creationId xmlns:p14="http://schemas.microsoft.com/office/powerpoint/2010/main" val="5595838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וְר֥וּחַ חֲדָשָׁ֖ה אֶתֵּ֣ן בְּקִרְבְּכֶ֑ם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וַהֲסִ֨רֹתִ֜י אֶת־לֵ֤ב הָאֶ֙בֶן֙ מִבְּשַׂרְכֶ֔ם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בָּשָֽׂר׃ </a:t>
            </a:r>
            <a:endParaRPr lang="en-US"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וְאֶת־רוּחִ֖י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a:t>
            </a:r>
            <a:r>
              <a:rPr lang="he-IL" dirty="0">
                <a:solidFill>
                  <a:srgbClr val="0000FF"/>
                </a:solidFill>
                <a:latin typeface="SBL Hebrew" pitchFamily="2" charset="-79"/>
                <a:cs typeface="SBL Hebrew" pitchFamily="2" charset="-79"/>
              </a:rPr>
              <a:t>בְּחֻקַּי֙ תֵּלֵ֔כוּ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chemeClr val="accent6">
                    <a:lumMod val="75000"/>
                  </a:schemeClr>
                </a:solidFill>
                <a:latin typeface="SBL Hebrew" pitchFamily="2" charset="-79"/>
                <a:cs typeface="SBL Hebrew" pitchFamily="2" charset="-79"/>
              </a:rPr>
              <a:t>וּמִשְׁפָּטַ֥י </a:t>
            </a:r>
            <a:r>
              <a:rPr lang="he-IL" dirty="0">
                <a:solidFill>
                  <a:schemeClr val="accent6">
                    <a:lumMod val="75000"/>
                  </a:schemeClr>
                </a:solidFill>
                <a:latin typeface="SBL Hebrew" pitchFamily="2" charset="-79"/>
                <a:cs typeface="SBL Hebrew" pitchFamily="2" charset="-79"/>
              </a:rPr>
              <a:t>תִּשְׁמְר֖וּ וַעֲשִׂיתֶֽם</a:t>
            </a:r>
            <a:r>
              <a:rPr lang="he-IL" dirty="0">
                <a:latin typeface="SBL Hebrew" pitchFamily="2" charset="-79"/>
                <a:cs typeface="SBL Hebrew" pitchFamily="2" charset="-79"/>
              </a:rPr>
              <a:t>׃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וִהְיִ֤יתֶם </a:t>
            </a:r>
            <a:r>
              <a:rPr lang="he-IL" dirty="0">
                <a:solidFill>
                  <a:srgbClr val="008000"/>
                </a:solidFill>
                <a:latin typeface="SBL Hebrew" pitchFamily="2" charset="-79"/>
                <a:cs typeface="SBL Hebrew" pitchFamily="2" charset="-79"/>
              </a:rPr>
              <a:t>לִי֙ לְעָ֔ם </a:t>
            </a:r>
            <a:endParaRPr lang="en-US" dirty="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וְאָ֣נֹכִ֔י </a:t>
            </a:r>
            <a:r>
              <a:rPr lang="he-IL" dirty="0">
                <a:solidFill>
                  <a:srgbClr val="008000"/>
                </a:solidFill>
                <a:latin typeface="SBL Hebrew" pitchFamily="2" charset="-79"/>
                <a:cs typeface="SBL Hebrew" pitchFamily="2" charset="-79"/>
              </a:rPr>
              <a:t>אֶהְיֶ֥ה לָכֶ֖ם לֵאלֹהִֽים</a:t>
            </a:r>
            <a:r>
              <a:rPr lang="he-IL" dirty="0">
                <a:latin typeface="SBL Hebrew" pitchFamily="2" charset="-79"/>
                <a:cs typeface="SBL Hebrew" pitchFamily="2" charset="-79"/>
              </a:rPr>
              <a:t>׃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sp>
        <p:nvSpPr>
          <p:cNvPr id="19" name="Rounded Rectangle 18"/>
          <p:cNvSpPr/>
          <p:nvPr/>
        </p:nvSpPr>
        <p:spPr>
          <a:xfrm>
            <a:off x="8105775" y="1905000"/>
            <a:ext cx="4572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228600" y="261758"/>
            <a:ext cx="5486400" cy="3000821"/>
          </a:xfrm>
          <a:prstGeom prst="rect">
            <a:avLst/>
          </a:prstGeom>
          <a:ln>
            <a:solidFill>
              <a:schemeClr val="tx1"/>
            </a:solidFill>
          </a:ln>
        </p:spPr>
        <p:txBody>
          <a:bodyPr wrap="square">
            <a:spAutoFit/>
          </a:bodyPr>
          <a:lstStyle/>
          <a:p>
            <a:r>
              <a:rPr lang="en-US" sz="1200" dirty="0" smtClean="0"/>
              <a:t>Charles Feinberg (p 209)* states “This passage is parallel to Jeremiah 31:31-34 on the </a:t>
            </a:r>
            <a:r>
              <a:rPr lang="en-US" sz="1200" b="1" dirty="0" smtClean="0"/>
              <a:t>new covenant</a:t>
            </a:r>
            <a:r>
              <a:rPr lang="en-US" sz="1200" dirty="0" smtClean="0"/>
              <a:t>.”</a:t>
            </a:r>
          </a:p>
          <a:p>
            <a:endParaRPr lang="en-US" sz="1200" dirty="0" smtClean="0"/>
          </a:p>
          <a:p>
            <a:r>
              <a:rPr lang="en-US" sz="1200" dirty="0" smtClean="0"/>
              <a:t>ESV  </a:t>
            </a:r>
            <a:r>
              <a:rPr lang="en-US" sz="1200" dirty="0"/>
              <a:t>Jeremiah </a:t>
            </a:r>
            <a:r>
              <a:rPr lang="en-US" sz="1200" dirty="0" smtClean="0"/>
              <a:t>31:31-34</a:t>
            </a:r>
          </a:p>
          <a:p>
            <a:r>
              <a:rPr lang="en-US" sz="1200" dirty="0" smtClean="0"/>
              <a:t>31 "Behold</a:t>
            </a:r>
            <a:r>
              <a:rPr lang="en-US" sz="1200" dirty="0"/>
              <a:t>, the days are coming, declares the LORD, when I will make a </a:t>
            </a:r>
            <a:r>
              <a:rPr lang="en-US" sz="1200" b="1" dirty="0"/>
              <a:t>new covenant </a:t>
            </a:r>
            <a:r>
              <a:rPr lang="en-US" sz="1200" dirty="0"/>
              <a:t>with the house of Israel and the house of Judah, 32 not like the covenant that I made with their fathers on the day when I took them by the hand to bring them out of the land of Egypt, my covenant that they broke, though I was their husband, declares the LORD. 33 For this is the </a:t>
            </a:r>
            <a:r>
              <a:rPr lang="en-US" sz="1200" b="1" dirty="0"/>
              <a:t>covenant</a:t>
            </a:r>
            <a:r>
              <a:rPr lang="en-US" sz="1200" dirty="0"/>
              <a:t> that I will make with the house of Israel after those days, declares the LORD: I will </a:t>
            </a:r>
            <a:r>
              <a:rPr lang="en-US" sz="1200" b="1" dirty="0"/>
              <a:t>put my law within them</a:t>
            </a:r>
            <a:r>
              <a:rPr lang="en-US" sz="1200" dirty="0"/>
              <a:t>, and I will write it on their </a:t>
            </a:r>
            <a:r>
              <a:rPr lang="en-US" sz="1200" b="1" dirty="0"/>
              <a:t>hearts</a:t>
            </a:r>
            <a:r>
              <a:rPr lang="en-US" sz="1200" dirty="0"/>
              <a:t>. And </a:t>
            </a:r>
            <a:r>
              <a:rPr lang="en-US" sz="1200" b="1" dirty="0"/>
              <a:t>I will be their God, and they shall be my people</a:t>
            </a:r>
            <a:r>
              <a:rPr lang="en-US" sz="1200" dirty="0"/>
              <a:t>. 34 And no longer shall each one teach his neighbor and each his brother, saying, 'Know the LORD,' for they shall all know me, from the least of them to the greatest, declares the LORD. For I will forgive their iniquity, and I will remember their sin no more</a:t>
            </a:r>
            <a:r>
              <a:rPr lang="en-US" sz="1200" dirty="0" smtClean="0"/>
              <a:t>.”</a:t>
            </a:r>
          </a:p>
          <a:p>
            <a:endParaRPr lang="en-US" sz="1050" dirty="0" smtClean="0"/>
          </a:p>
          <a:p>
            <a:r>
              <a:rPr lang="en-US" sz="1050" dirty="0" smtClean="0"/>
              <a:t>* </a:t>
            </a:r>
            <a:r>
              <a:rPr lang="en-US" sz="1050" dirty="0"/>
              <a:t>Charles Lee Feinberg </a:t>
            </a:r>
            <a:r>
              <a:rPr lang="en-US" sz="1050" i="1" dirty="0"/>
              <a:t>The Prophecy of Ezekiel: A Commentary </a:t>
            </a:r>
            <a:r>
              <a:rPr lang="en-US" sz="1050" dirty="0"/>
              <a:t>(Moody Press: Chicago, 1969</a:t>
            </a:r>
            <a:r>
              <a:rPr lang="en-US" sz="1050" dirty="0" smtClean="0"/>
              <a:t>).</a:t>
            </a:r>
            <a:endParaRPr lang="en-US" sz="1050" dirty="0"/>
          </a:p>
        </p:txBody>
      </p:sp>
    </p:spTree>
    <p:extLst>
      <p:ext uri="{BB962C8B-B14F-4D97-AF65-F5344CB8AC3E}">
        <p14:creationId xmlns:p14="http://schemas.microsoft.com/office/powerpoint/2010/main" val="20728078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וְר֥וּחַ חֲדָשָׁ֖ה אֶתֵּ֣ן בְּקִרְבְּכֶ֑ם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וַהֲסִ֨רֹתִ֜י אֶת־לֵ֤ב הָאֶ֙בֶן֙ מִבְּשַׂרְכֶ֔ם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בָּשָֽׂר׃ </a:t>
            </a:r>
            <a:endParaRPr lang="en-US"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וְאֶת־רוּחִ֖י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a:t>
            </a:r>
            <a:r>
              <a:rPr lang="he-IL" dirty="0">
                <a:solidFill>
                  <a:srgbClr val="0000FF"/>
                </a:solidFill>
                <a:latin typeface="SBL Hebrew" pitchFamily="2" charset="-79"/>
                <a:cs typeface="SBL Hebrew" pitchFamily="2" charset="-79"/>
              </a:rPr>
              <a:t>בְּחֻקַּי֙ תֵּלֵ֔כוּ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chemeClr val="accent6">
                    <a:lumMod val="75000"/>
                  </a:schemeClr>
                </a:solidFill>
                <a:latin typeface="SBL Hebrew" pitchFamily="2" charset="-79"/>
                <a:cs typeface="SBL Hebrew" pitchFamily="2" charset="-79"/>
              </a:rPr>
              <a:t>וּמִשְׁפָּטַ֥י </a:t>
            </a:r>
            <a:r>
              <a:rPr lang="he-IL" dirty="0">
                <a:solidFill>
                  <a:schemeClr val="accent6">
                    <a:lumMod val="75000"/>
                  </a:schemeClr>
                </a:solidFill>
                <a:latin typeface="SBL Hebrew" pitchFamily="2" charset="-79"/>
                <a:cs typeface="SBL Hebrew" pitchFamily="2" charset="-79"/>
              </a:rPr>
              <a:t>תִּשְׁמְר֖וּ וַעֲשִׂיתֶֽם</a:t>
            </a:r>
            <a:r>
              <a:rPr lang="he-IL" dirty="0">
                <a:latin typeface="SBL Hebrew" pitchFamily="2" charset="-79"/>
                <a:cs typeface="SBL Hebrew" pitchFamily="2" charset="-79"/>
              </a:rPr>
              <a:t>׃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וִהְיִ֤יתֶם </a:t>
            </a:r>
            <a:r>
              <a:rPr lang="he-IL" dirty="0">
                <a:solidFill>
                  <a:srgbClr val="008000"/>
                </a:solidFill>
                <a:latin typeface="SBL Hebrew" pitchFamily="2" charset="-79"/>
                <a:cs typeface="SBL Hebrew" pitchFamily="2" charset="-79"/>
              </a:rPr>
              <a:t>לִי֙ לְעָ֔ם </a:t>
            </a:r>
            <a:endParaRPr lang="en-US" dirty="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וְאָ֣נֹכִ֔י </a:t>
            </a:r>
            <a:r>
              <a:rPr lang="he-IL" dirty="0">
                <a:solidFill>
                  <a:srgbClr val="008000"/>
                </a:solidFill>
                <a:latin typeface="SBL Hebrew" pitchFamily="2" charset="-79"/>
                <a:cs typeface="SBL Hebrew" pitchFamily="2" charset="-79"/>
              </a:rPr>
              <a:t>אֶהְיֶ֥ה לָכֶ֖ם לֵאלֹהִֽים</a:t>
            </a:r>
            <a:r>
              <a:rPr lang="he-IL" dirty="0">
                <a:latin typeface="SBL Hebrew" pitchFamily="2" charset="-79"/>
                <a:cs typeface="SBL Hebrew" pitchFamily="2" charset="-79"/>
              </a:rPr>
              <a:t>׃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sp>
        <p:nvSpPr>
          <p:cNvPr id="19" name="Rounded Rectangle 18"/>
          <p:cNvSpPr/>
          <p:nvPr/>
        </p:nvSpPr>
        <p:spPr>
          <a:xfrm>
            <a:off x="8105775" y="1905000"/>
            <a:ext cx="4572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228600" y="261758"/>
            <a:ext cx="5486400" cy="3000821"/>
          </a:xfrm>
          <a:prstGeom prst="rect">
            <a:avLst/>
          </a:prstGeom>
          <a:ln>
            <a:solidFill>
              <a:schemeClr val="tx1"/>
            </a:solidFill>
          </a:ln>
        </p:spPr>
        <p:txBody>
          <a:bodyPr wrap="square">
            <a:spAutoFit/>
          </a:bodyPr>
          <a:lstStyle/>
          <a:p>
            <a:r>
              <a:rPr lang="en-US" sz="1200" dirty="0" smtClean="0"/>
              <a:t>Charles Feinberg (p 209)* states “This passage is parallel to Jeremiah 31:31-34 on the </a:t>
            </a:r>
            <a:r>
              <a:rPr lang="en-US" sz="1200" b="1" dirty="0" smtClean="0"/>
              <a:t>new covenant</a:t>
            </a:r>
            <a:r>
              <a:rPr lang="en-US" sz="1200" dirty="0" smtClean="0"/>
              <a:t>.”</a:t>
            </a:r>
          </a:p>
          <a:p>
            <a:endParaRPr lang="en-US" sz="1200" dirty="0" smtClean="0"/>
          </a:p>
          <a:p>
            <a:r>
              <a:rPr lang="en-US" sz="1200" dirty="0" smtClean="0"/>
              <a:t>ESV  </a:t>
            </a:r>
            <a:r>
              <a:rPr lang="en-US" sz="1200" dirty="0"/>
              <a:t>Jeremiah </a:t>
            </a:r>
            <a:r>
              <a:rPr lang="en-US" sz="1200" dirty="0" smtClean="0"/>
              <a:t>31:31-34</a:t>
            </a:r>
          </a:p>
          <a:p>
            <a:r>
              <a:rPr lang="en-US" sz="1200" dirty="0" smtClean="0"/>
              <a:t>31 "Behold</a:t>
            </a:r>
            <a:r>
              <a:rPr lang="en-US" sz="1200" dirty="0"/>
              <a:t>, the days are coming, declares the LORD, when I will make a </a:t>
            </a:r>
            <a:r>
              <a:rPr lang="en-US" sz="1200" b="1" dirty="0"/>
              <a:t>new covenant </a:t>
            </a:r>
            <a:r>
              <a:rPr lang="en-US" sz="1200" dirty="0"/>
              <a:t>with the house of Israel and the house of Judah, 32 not like the covenant that I made with their fathers on the day when I took them by the hand to bring them out of the land of Egypt, my covenant that they broke, though I was their husband, declares the LORD. 33 For this is the </a:t>
            </a:r>
            <a:r>
              <a:rPr lang="en-US" sz="1200" b="1" dirty="0"/>
              <a:t>covenant</a:t>
            </a:r>
            <a:r>
              <a:rPr lang="en-US" sz="1200" dirty="0"/>
              <a:t> that I will make with the house of Israel after those days, declares the LORD: I will </a:t>
            </a:r>
            <a:r>
              <a:rPr lang="en-US" sz="1200" b="1" dirty="0"/>
              <a:t>put my law within them</a:t>
            </a:r>
            <a:r>
              <a:rPr lang="en-US" sz="1200" dirty="0"/>
              <a:t>, and I will write it on their </a:t>
            </a:r>
            <a:r>
              <a:rPr lang="en-US" sz="1200" b="1" dirty="0"/>
              <a:t>hearts</a:t>
            </a:r>
            <a:r>
              <a:rPr lang="en-US" sz="1200" dirty="0"/>
              <a:t>. And </a:t>
            </a:r>
            <a:r>
              <a:rPr lang="en-US" sz="1200" b="1" dirty="0"/>
              <a:t>I will be their God, and they shall be my people</a:t>
            </a:r>
            <a:r>
              <a:rPr lang="en-US" sz="1200" dirty="0"/>
              <a:t>. 34 And no longer shall each one teach his neighbor and each his brother, saying, 'Know the LORD,' for they shall all know me, from the least of them to the greatest, declares the LORD. For I will forgive their iniquity, and I will remember their sin no more</a:t>
            </a:r>
            <a:r>
              <a:rPr lang="en-US" sz="1200" dirty="0" smtClean="0"/>
              <a:t>.”</a:t>
            </a:r>
          </a:p>
          <a:p>
            <a:endParaRPr lang="en-US" sz="1050" dirty="0" smtClean="0"/>
          </a:p>
          <a:p>
            <a:r>
              <a:rPr lang="en-US" sz="1050" dirty="0" smtClean="0"/>
              <a:t>* </a:t>
            </a:r>
            <a:r>
              <a:rPr lang="en-US" sz="1050" dirty="0"/>
              <a:t>Charles Lee Feinberg </a:t>
            </a:r>
            <a:r>
              <a:rPr lang="en-US" sz="1050" i="1" dirty="0"/>
              <a:t>The Prophecy of Ezekiel: A Commentary </a:t>
            </a:r>
            <a:r>
              <a:rPr lang="en-US" sz="1050" dirty="0"/>
              <a:t>(Moody Press: Chicago, 1969</a:t>
            </a:r>
            <a:r>
              <a:rPr lang="en-US" sz="1050" dirty="0" smtClean="0"/>
              <a:t>).</a:t>
            </a:r>
            <a:endParaRPr lang="en-US" sz="1050" dirty="0"/>
          </a:p>
        </p:txBody>
      </p:sp>
      <p:sp>
        <p:nvSpPr>
          <p:cNvPr id="5" name="TextBox 4"/>
          <p:cNvSpPr txBox="1"/>
          <p:nvPr/>
        </p:nvSpPr>
        <p:spPr>
          <a:xfrm>
            <a:off x="228600" y="3632284"/>
            <a:ext cx="4648200" cy="253916"/>
          </a:xfrm>
          <a:prstGeom prst="rect">
            <a:avLst/>
          </a:prstGeom>
          <a:noFill/>
        </p:spPr>
        <p:txBody>
          <a:bodyPr wrap="square" rtlCol="0">
            <a:spAutoFit/>
          </a:bodyPr>
          <a:lstStyle/>
          <a:p>
            <a:r>
              <a:rPr lang="en-US" sz="1050" dirty="0" smtClean="0">
                <a:solidFill>
                  <a:srgbClr val="0070C0"/>
                </a:solidFill>
              </a:rPr>
              <a:t>These verses about the new covenant are quoted in Hebrews 8.</a:t>
            </a:r>
          </a:p>
        </p:txBody>
      </p:sp>
      <p:sp>
        <p:nvSpPr>
          <p:cNvPr id="6" name="Rectangle 5"/>
          <p:cNvSpPr/>
          <p:nvPr/>
        </p:nvSpPr>
        <p:spPr>
          <a:xfrm>
            <a:off x="228599" y="4191000"/>
            <a:ext cx="8686801" cy="1754326"/>
          </a:xfrm>
          <a:prstGeom prst="rect">
            <a:avLst/>
          </a:prstGeom>
          <a:ln>
            <a:solidFill>
              <a:schemeClr val="tx1"/>
            </a:solidFill>
          </a:ln>
        </p:spPr>
        <p:txBody>
          <a:bodyPr wrap="square">
            <a:spAutoFit/>
          </a:bodyPr>
          <a:lstStyle/>
          <a:p>
            <a:r>
              <a:rPr lang="en-US" sz="1200" dirty="0"/>
              <a:t>ESV  Hebrews </a:t>
            </a:r>
            <a:r>
              <a:rPr lang="en-US" sz="1200" dirty="0" smtClean="0"/>
              <a:t>8:6-8a</a:t>
            </a:r>
          </a:p>
          <a:p>
            <a:r>
              <a:rPr lang="en-US" sz="1200" dirty="0" smtClean="0"/>
              <a:t>6 But </a:t>
            </a:r>
            <a:r>
              <a:rPr lang="en-US" sz="1200" dirty="0"/>
              <a:t>as it is, Christ has obtained a ministry that is as much more excellent than the old as the </a:t>
            </a:r>
            <a:r>
              <a:rPr lang="en-US" sz="1200" b="1" dirty="0"/>
              <a:t>covenant</a:t>
            </a:r>
            <a:r>
              <a:rPr lang="en-US" sz="1200" dirty="0"/>
              <a:t> he mediates is better, since it is enacted on better promises. 7 For if that </a:t>
            </a:r>
            <a:r>
              <a:rPr lang="en-US" sz="1200" b="1" dirty="0"/>
              <a:t>first</a:t>
            </a:r>
            <a:r>
              <a:rPr lang="en-US" sz="1200" dirty="0"/>
              <a:t> </a:t>
            </a:r>
            <a:r>
              <a:rPr lang="en-US" sz="1200" b="1" dirty="0" smtClean="0"/>
              <a:t>covenant </a:t>
            </a:r>
            <a:r>
              <a:rPr lang="en-US" sz="1200" dirty="0" smtClean="0"/>
              <a:t>had </a:t>
            </a:r>
            <a:r>
              <a:rPr lang="en-US" sz="1200" dirty="0"/>
              <a:t>been faultless, there would have been no occasion to look for a </a:t>
            </a:r>
            <a:r>
              <a:rPr lang="en-US" sz="1200" b="1" dirty="0"/>
              <a:t>second</a:t>
            </a:r>
            <a:r>
              <a:rPr lang="en-US" sz="1200" dirty="0"/>
              <a:t>. 8 For he finds fault with them when he says: </a:t>
            </a:r>
            <a:endParaRPr lang="en-US" sz="1200" dirty="0" smtClean="0"/>
          </a:p>
          <a:p>
            <a:endParaRPr lang="en-US" sz="1200" dirty="0"/>
          </a:p>
          <a:p>
            <a:r>
              <a:rPr lang="en-US" sz="1200" dirty="0" smtClean="0"/>
              <a:t>[Jeremiah 31:31-34 on the new covenant (above) is quoted here]</a:t>
            </a:r>
          </a:p>
          <a:p>
            <a:endParaRPr lang="en-US" sz="1200" dirty="0"/>
          </a:p>
          <a:p>
            <a:r>
              <a:rPr lang="en-US" sz="1200" dirty="0" smtClean="0"/>
              <a:t>13 In </a:t>
            </a:r>
            <a:r>
              <a:rPr lang="en-US" sz="1200" dirty="0"/>
              <a:t>speaking of a </a:t>
            </a:r>
            <a:r>
              <a:rPr lang="en-US" sz="1200" b="1" dirty="0"/>
              <a:t>new covenant</a:t>
            </a:r>
            <a:r>
              <a:rPr lang="en-US" sz="1200" dirty="0"/>
              <a:t>, he makes the </a:t>
            </a:r>
            <a:r>
              <a:rPr lang="en-US" sz="1200" b="1" dirty="0"/>
              <a:t>first one </a:t>
            </a:r>
            <a:r>
              <a:rPr lang="en-US" sz="1200" dirty="0"/>
              <a:t>obsolete. And what is becoming obsolete and growing old is ready to vanish away</a:t>
            </a:r>
            <a:r>
              <a:rPr lang="en-US" sz="1200" dirty="0" smtClean="0"/>
              <a:t>.</a:t>
            </a:r>
            <a:endParaRPr lang="en-CA" sz="1200" dirty="0"/>
          </a:p>
        </p:txBody>
      </p:sp>
    </p:spTree>
    <p:extLst>
      <p:ext uri="{BB962C8B-B14F-4D97-AF65-F5344CB8AC3E}">
        <p14:creationId xmlns:p14="http://schemas.microsoft.com/office/powerpoint/2010/main" val="18426094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וְר֥וּחַ חֲדָשָׁ֖ה אֶתֵּ֣ן בְּקִרְבְּכֶ֑ם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וַהֲסִ֨רֹתִ֜י אֶת־לֵ֤ב הָאֶ֙בֶן֙ מִבְּשַׂרְכֶ֔ם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בָּשָֽׂר׃ </a:t>
            </a:r>
            <a:endParaRPr lang="en-US"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וְאֶת־רוּחִ֖י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a:t>
            </a:r>
            <a:r>
              <a:rPr lang="he-IL" dirty="0">
                <a:solidFill>
                  <a:srgbClr val="0000FF"/>
                </a:solidFill>
                <a:latin typeface="SBL Hebrew" pitchFamily="2" charset="-79"/>
                <a:cs typeface="SBL Hebrew" pitchFamily="2" charset="-79"/>
              </a:rPr>
              <a:t>בְּחֻקַּי֙ תֵּלֵ֔כוּ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chemeClr val="accent6">
                    <a:lumMod val="75000"/>
                  </a:schemeClr>
                </a:solidFill>
                <a:latin typeface="SBL Hebrew" pitchFamily="2" charset="-79"/>
                <a:cs typeface="SBL Hebrew" pitchFamily="2" charset="-79"/>
              </a:rPr>
              <a:t>וּמִשְׁפָּטַ֥י </a:t>
            </a:r>
            <a:r>
              <a:rPr lang="he-IL" dirty="0">
                <a:solidFill>
                  <a:schemeClr val="accent6">
                    <a:lumMod val="75000"/>
                  </a:schemeClr>
                </a:solidFill>
                <a:latin typeface="SBL Hebrew" pitchFamily="2" charset="-79"/>
                <a:cs typeface="SBL Hebrew" pitchFamily="2" charset="-79"/>
              </a:rPr>
              <a:t>תִּשְׁמְר֖וּ וַעֲשִׂיתֶֽם</a:t>
            </a:r>
            <a:r>
              <a:rPr lang="he-IL" dirty="0">
                <a:latin typeface="SBL Hebrew" pitchFamily="2" charset="-79"/>
                <a:cs typeface="SBL Hebrew" pitchFamily="2" charset="-79"/>
              </a:rPr>
              <a:t>׃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וִהְיִ֤יתֶם </a:t>
            </a:r>
            <a:r>
              <a:rPr lang="he-IL" dirty="0">
                <a:solidFill>
                  <a:srgbClr val="008000"/>
                </a:solidFill>
                <a:latin typeface="SBL Hebrew" pitchFamily="2" charset="-79"/>
                <a:cs typeface="SBL Hebrew" pitchFamily="2" charset="-79"/>
              </a:rPr>
              <a:t>לִי֙ לְעָ֔ם </a:t>
            </a:r>
            <a:endParaRPr lang="en-US" dirty="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וְאָ֣נֹכִ֔י </a:t>
            </a:r>
            <a:r>
              <a:rPr lang="he-IL" dirty="0">
                <a:solidFill>
                  <a:srgbClr val="008000"/>
                </a:solidFill>
                <a:latin typeface="SBL Hebrew" pitchFamily="2" charset="-79"/>
                <a:cs typeface="SBL Hebrew" pitchFamily="2" charset="-79"/>
              </a:rPr>
              <a:t>אֶהְיֶ֥ה לָכֶ֖ם לֵאלֹהִֽים</a:t>
            </a:r>
            <a:r>
              <a:rPr lang="he-IL" dirty="0">
                <a:latin typeface="SBL Hebrew" pitchFamily="2" charset="-79"/>
                <a:cs typeface="SBL Hebrew" pitchFamily="2" charset="-79"/>
              </a:rPr>
              <a:t>׃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sp>
        <p:nvSpPr>
          <p:cNvPr id="19" name="Rounded Rectangle 18"/>
          <p:cNvSpPr/>
          <p:nvPr/>
        </p:nvSpPr>
        <p:spPr>
          <a:xfrm>
            <a:off x="8105775" y="1905000"/>
            <a:ext cx="4572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228600" y="261758"/>
            <a:ext cx="5486400" cy="3000821"/>
          </a:xfrm>
          <a:prstGeom prst="rect">
            <a:avLst/>
          </a:prstGeom>
          <a:ln>
            <a:solidFill>
              <a:schemeClr val="tx1"/>
            </a:solidFill>
          </a:ln>
        </p:spPr>
        <p:txBody>
          <a:bodyPr wrap="square">
            <a:spAutoFit/>
          </a:bodyPr>
          <a:lstStyle/>
          <a:p>
            <a:r>
              <a:rPr lang="en-US" sz="1200" dirty="0" smtClean="0"/>
              <a:t>Charles Feinberg (p 209)* states “This passage is parallel to Jeremiah 31:31-34 on the </a:t>
            </a:r>
            <a:r>
              <a:rPr lang="en-US" sz="1200" b="1" dirty="0" smtClean="0"/>
              <a:t>new covenant</a:t>
            </a:r>
            <a:r>
              <a:rPr lang="en-US" sz="1200" dirty="0" smtClean="0"/>
              <a:t>.”</a:t>
            </a:r>
          </a:p>
          <a:p>
            <a:endParaRPr lang="en-US" sz="1200" dirty="0" smtClean="0"/>
          </a:p>
          <a:p>
            <a:r>
              <a:rPr lang="en-US" sz="1200" dirty="0" smtClean="0"/>
              <a:t>ESV  </a:t>
            </a:r>
            <a:r>
              <a:rPr lang="en-US" sz="1200" dirty="0"/>
              <a:t>Jeremiah </a:t>
            </a:r>
            <a:r>
              <a:rPr lang="en-US" sz="1200" dirty="0" smtClean="0"/>
              <a:t>31:31-34</a:t>
            </a:r>
          </a:p>
          <a:p>
            <a:r>
              <a:rPr lang="en-US" sz="1200" dirty="0" smtClean="0"/>
              <a:t>31 "Behold</a:t>
            </a:r>
            <a:r>
              <a:rPr lang="en-US" sz="1200" dirty="0"/>
              <a:t>, the days are coming, declares the LORD, when I will make a </a:t>
            </a:r>
            <a:r>
              <a:rPr lang="en-US" sz="1200" b="1" dirty="0"/>
              <a:t>new covenant </a:t>
            </a:r>
            <a:r>
              <a:rPr lang="en-US" sz="1200" dirty="0"/>
              <a:t>with the house of Israel and the house of Judah, 32 not like the covenant that I made with their fathers on the day when I took them by the hand to bring them out of the land of Egypt, my covenant that they broke, though I was their husband, declares the LORD. 33 For this is the </a:t>
            </a:r>
            <a:r>
              <a:rPr lang="en-US" sz="1200" b="1" dirty="0"/>
              <a:t>covenant</a:t>
            </a:r>
            <a:r>
              <a:rPr lang="en-US" sz="1200" dirty="0"/>
              <a:t> that I will make with the house of Israel after those days, declares the LORD: I will </a:t>
            </a:r>
            <a:r>
              <a:rPr lang="en-US" sz="1200" b="1" dirty="0"/>
              <a:t>put my law within them</a:t>
            </a:r>
            <a:r>
              <a:rPr lang="en-US" sz="1200" dirty="0"/>
              <a:t>, and I will write it on their </a:t>
            </a:r>
            <a:r>
              <a:rPr lang="en-US" sz="1200" b="1" dirty="0"/>
              <a:t>hearts</a:t>
            </a:r>
            <a:r>
              <a:rPr lang="en-US" sz="1200" dirty="0"/>
              <a:t>. And </a:t>
            </a:r>
            <a:r>
              <a:rPr lang="en-US" sz="1200" b="1" dirty="0"/>
              <a:t>I will be their God, and they shall be my people</a:t>
            </a:r>
            <a:r>
              <a:rPr lang="en-US" sz="1200" dirty="0"/>
              <a:t>. 34 And no longer shall each one teach his neighbor and each his brother, saying, 'Know the LORD,' for they shall all know me, from the least of them to the greatest, declares the LORD. For I will forgive their iniquity, and I will remember their sin no more</a:t>
            </a:r>
            <a:r>
              <a:rPr lang="en-US" sz="1200" dirty="0" smtClean="0"/>
              <a:t>.”</a:t>
            </a:r>
          </a:p>
          <a:p>
            <a:endParaRPr lang="en-US" sz="1050" dirty="0" smtClean="0"/>
          </a:p>
          <a:p>
            <a:r>
              <a:rPr lang="en-US" sz="1050" dirty="0" smtClean="0"/>
              <a:t>* </a:t>
            </a:r>
            <a:r>
              <a:rPr lang="en-US" sz="1050" dirty="0"/>
              <a:t>Charles Lee Feinberg </a:t>
            </a:r>
            <a:r>
              <a:rPr lang="en-US" sz="1050" i="1" dirty="0"/>
              <a:t>The Prophecy of Ezekiel: A Commentary </a:t>
            </a:r>
            <a:r>
              <a:rPr lang="en-US" sz="1050" dirty="0"/>
              <a:t>(Moody Press: Chicago, 1969</a:t>
            </a:r>
            <a:r>
              <a:rPr lang="en-US" sz="1050" dirty="0" smtClean="0"/>
              <a:t>).</a:t>
            </a:r>
            <a:endParaRPr lang="en-US" sz="1050" dirty="0"/>
          </a:p>
        </p:txBody>
      </p:sp>
      <p:sp>
        <p:nvSpPr>
          <p:cNvPr id="10" name="TextBox 9"/>
          <p:cNvSpPr txBox="1"/>
          <p:nvPr/>
        </p:nvSpPr>
        <p:spPr>
          <a:xfrm>
            <a:off x="228600" y="3632284"/>
            <a:ext cx="4648200" cy="253916"/>
          </a:xfrm>
          <a:prstGeom prst="rect">
            <a:avLst/>
          </a:prstGeom>
          <a:noFill/>
        </p:spPr>
        <p:txBody>
          <a:bodyPr wrap="square" rtlCol="0">
            <a:spAutoFit/>
          </a:bodyPr>
          <a:lstStyle/>
          <a:p>
            <a:r>
              <a:rPr lang="en-US" sz="1050" dirty="0" smtClean="0">
                <a:solidFill>
                  <a:srgbClr val="0070C0"/>
                </a:solidFill>
              </a:rPr>
              <a:t>These verses about the new covenant are quoted in Hebrews 8.</a:t>
            </a:r>
          </a:p>
        </p:txBody>
      </p:sp>
      <p:sp>
        <p:nvSpPr>
          <p:cNvPr id="12" name="Rectangle 11"/>
          <p:cNvSpPr/>
          <p:nvPr/>
        </p:nvSpPr>
        <p:spPr>
          <a:xfrm>
            <a:off x="228599" y="4191000"/>
            <a:ext cx="8686801" cy="1754326"/>
          </a:xfrm>
          <a:prstGeom prst="rect">
            <a:avLst/>
          </a:prstGeom>
          <a:ln>
            <a:solidFill>
              <a:schemeClr val="tx1"/>
            </a:solidFill>
          </a:ln>
        </p:spPr>
        <p:txBody>
          <a:bodyPr wrap="square">
            <a:spAutoFit/>
          </a:bodyPr>
          <a:lstStyle/>
          <a:p>
            <a:r>
              <a:rPr lang="en-US" sz="1200" dirty="0"/>
              <a:t>ESV  Hebrews </a:t>
            </a:r>
            <a:r>
              <a:rPr lang="en-US" sz="1200" dirty="0" smtClean="0"/>
              <a:t>8:6-8a</a:t>
            </a:r>
          </a:p>
          <a:p>
            <a:r>
              <a:rPr lang="en-US" sz="1200" dirty="0" smtClean="0"/>
              <a:t>6 But </a:t>
            </a:r>
            <a:r>
              <a:rPr lang="en-US" sz="1200" dirty="0"/>
              <a:t>as it is, Christ has obtained a ministry that is as much more excellent than the old as the </a:t>
            </a:r>
            <a:r>
              <a:rPr lang="en-US" sz="1200" b="1" dirty="0"/>
              <a:t>covenant</a:t>
            </a:r>
            <a:r>
              <a:rPr lang="en-US" sz="1200" dirty="0"/>
              <a:t> he mediates is better, since it is enacted on better promises. 7 For if that </a:t>
            </a:r>
            <a:r>
              <a:rPr lang="en-US" sz="1200" b="1" dirty="0"/>
              <a:t>first</a:t>
            </a:r>
            <a:r>
              <a:rPr lang="en-US" sz="1200" dirty="0"/>
              <a:t> </a:t>
            </a:r>
            <a:r>
              <a:rPr lang="en-US" sz="1200" b="1" dirty="0" smtClean="0"/>
              <a:t>covenant </a:t>
            </a:r>
            <a:r>
              <a:rPr lang="en-US" sz="1200" dirty="0" smtClean="0"/>
              <a:t>had </a:t>
            </a:r>
            <a:r>
              <a:rPr lang="en-US" sz="1200" dirty="0"/>
              <a:t>been faultless, there would have been no occasion to look for a </a:t>
            </a:r>
            <a:r>
              <a:rPr lang="en-US" sz="1200" b="1" dirty="0"/>
              <a:t>second</a:t>
            </a:r>
            <a:r>
              <a:rPr lang="en-US" sz="1200" dirty="0"/>
              <a:t>. 8 For he finds fault with them when he says: </a:t>
            </a:r>
            <a:endParaRPr lang="en-US" sz="1200" dirty="0" smtClean="0"/>
          </a:p>
          <a:p>
            <a:endParaRPr lang="en-US" sz="1200" dirty="0"/>
          </a:p>
          <a:p>
            <a:r>
              <a:rPr lang="en-US" sz="1200" dirty="0" smtClean="0"/>
              <a:t>[Jeremiah 31:31-34 on the new covenant (above) is quoted here]</a:t>
            </a:r>
          </a:p>
          <a:p>
            <a:endParaRPr lang="en-US" sz="1200" dirty="0"/>
          </a:p>
          <a:p>
            <a:r>
              <a:rPr lang="en-US" sz="1200" dirty="0" smtClean="0"/>
              <a:t>13 In </a:t>
            </a:r>
            <a:r>
              <a:rPr lang="en-US" sz="1200" dirty="0"/>
              <a:t>speaking of a </a:t>
            </a:r>
            <a:r>
              <a:rPr lang="en-US" sz="1200" b="1" dirty="0"/>
              <a:t>new covenant</a:t>
            </a:r>
            <a:r>
              <a:rPr lang="en-US" sz="1200" dirty="0"/>
              <a:t>, he makes the </a:t>
            </a:r>
            <a:r>
              <a:rPr lang="en-US" sz="1200" b="1" dirty="0"/>
              <a:t>first one </a:t>
            </a:r>
            <a:r>
              <a:rPr lang="en-US" sz="1200" dirty="0"/>
              <a:t>obsolete. And what is becoming obsolete and growing old is ready to vanish away</a:t>
            </a:r>
            <a:r>
              <a:rPr lang="en-US" sz="1200" dirty="0" smtClean="0"/>
              <a:t>.</a:t>
            </a:r>
            <a:endParaRPr lang="en-CA" sz="1200" dirty="0"/>
          </a:p>
        </p:txBody>
      </p:sp>
      <p:sp>
        <p:nvSpPr>
          <p:cNvPr id="21" name="TextBox 20"/>
          <p:cNvSpPr txBox="1"/>
          <p:nvPr/>
        </p:nvSpPr>
        <p:spPr>
          <a:xfrm>
            <a:off x="228600" y="6096000"/>
            <a:ext cx="8686800" cy="577081"/>
          </a:xfrm>
          <a:prstGeom prst="rect">
            <a:avLst/>
          </a:prstGeom>
          <a:noFill/>
        </p:spPr>
        <p:txBody>
          <a:bodyPr wrap="square" rtlCol="0">
            <a:spAutoFit/>
          </a:bodyPr>
          <a:lstStyle/>
          <a:p>
            <a:r>
              <a:rPr lang="en-US" sz="1050" dirty="0" smtClean="0">
                <a:solidFill>
                  <a:srgbClr val="0070C0"/>
                </a:solidFill>
              </a:rPr>
              <a:t>It seems that Ezekiel 36:26 (new heart/new spirit) or at least </a:t>
            </a:r>
            <a:r>
              <a:rPr lang="en-US" sz="1050" dirty="0">
                <a:solidFill>
                  <a:srgbClr val="0070C0"/>
                </a:solidFill>
              </a:rPr>
              <a:t>Ezekiel </a:t>
            </a:r>
            <a:r>
              <a:rPr lang="en-US" sz="1050" dirty="0" smtClean="0">
                <a:solidFill>
                  <a:srgbClr val="0070C0"/>
                </a:solidFill>
              </a:rPr>
              <a:t>36:27 (my Spirit/cause to walk in my ways/keep my judgments) is fulfilled in the NT in the new covenant. And yet Feinberg, who points to Jeremiah as a parallel passage, says of Ezekiel 36:27, “</a:t>
            </a:r>
            <a:r>
              <a:rPr lang="en-US" sz="1050" dirty="0">
                <a:solidFill>
                  <a:srgbClr val="0070C0"/>
                </a:solidFill>
              </a:rPr>
              <a:t>This is the coming of the Holy Spirit upon Israel in the future, not that at </a:t>
            </a:r>
            <a:r>
              <a:rPr lang="en-US" sz="1050" dirty="0" smtClean="0">
                <a:solidFill>
                  <a:srgbClr val="0070C0"/>
                </a:solidFill>
              </a:rPr>
              <a:t>Pentecost” (Feinberg, p 209*)!?</a:t>
            </a:r>
            <a:endParaRPr lang="en-CA" sz="1050" dirty="0">
              <a:solidFill>
                <a:srgbClr val="0070C0"/>
              </a:solidFill>
            </a:endParaRPr>
          </a:p>
        </p:txBody>
      </p:sp>
    </p:spTree>
    <p:extLst>
      <p:ext uri="{BB962C8B-B14F-4D97-AF65-F5344CB8AC3E}">
        <p14:creationId xmlns:p14="http://schemas.microsoft.com/office/powerpoint/2010/main" val="1568556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562600" y="152400"/>
            <a:ext cx="3429000" cy="4216539"/>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36:26</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חָדָ֔שׁ </a:t>
            </a: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וְר֥וּחַ חֲדָשָׁ֖ה אֶתֵּ֣ן בְּקִרְבְּכֶ֑ם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וַהֲסִ֨רֹתִ֜י אֶת־לֵ֤ב הָאֶ֙בֶן֙ מִבְּשַׂרְכֶ֔ם </a:t>
            </a:r>
            <a:endParaRPr lang="en-US" dirty="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a:solidFill>
                  <a:srgbClr val="7030A0"/>
                </a:solidFill>
                <a:latin typeface="SBL Hebrew" pitchFamily="2" charset="-79"/>
                <a:cs typeface="SBL Hebrew" pitchFamily="2" charset="-79"/>
              </a:rPr>
              <a:t>וְנָתַתִּ֥י לָכֶ֖ם לֵ֥ב בָּשָֽׂר׃ </a:t>
            </a:r>
            <a:endParaRPr lang="en-US" dirty="0" smtClean="0">
              <a:solidFill>
                <a:srgbClr val="7030A0"/>
              </a:solidFill>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27</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וְאֶת־רוּחִ֖י </a:t>
            </a:r>
            <a:r>
              <a:rPr lang="he-IL" dirty="0">
                <a:latin typeface="SBL Hebrew" pitchFamily="2" charset="-79"/>
                <a:cs typeface="SBL Hebrew" pitchFamily="2" charset="-79"/>
              </a:rPr>
              <a:t>אֶתֵּ֣ן בְּקִרְבְּכֶ֑ם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וְעָשִׂ֗יתִי </a:t>
            </a:r>
            <a:r>
              <a:rPr lang="he-IL" dirty="0">
                <a:latin typeface="SBL Hebrew" pitchFamily="2" charset="-79"/>
                <a:cs typeface="SBL Hebrew" pitchFamily="2" charset="-79"/>
              </a:rPr>
              <a:t>אֵ֤ת אֲשֶׁר־</a:t>
            </a:r>
            <a:r>
              <a:rPr lang="he-IL" dirty="0">
                <a:solidFill>
                  <a:srgbClr val="0000FF"/>
                </a:solidFill>
                <a:latin typeface="SBL Hebrew" pitchFamily="2" charset="-79"/>
                <a:cs typeface="SBL Hebrew" pitchFamily="2" charset="-79"/>
              </a:rPr>
              <a:t>בְּחֻקַּי֙ תֵּלֵ֔כוּ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chemeClr val="accent6">
                    <a:lumMod val="75000"/>
                  </a:schemeClr>
                </a:solidFill>
                <a:latin typeface="SBL Hebrew" pitchFamily="2" charset="-79"/>
                <a:cs typeface="SBL Hebrew" pitchFamily="2" charset="-79"/>
              </a:rPr>
              <a:t>וּמִשְׁפָּטַ֥י </a:t>
            </a:r>
            <a:r>
              <a:rPr lang="he-IL" dirty="0">
                <a:solidFill>
                  <a:schemeClr val="accent6">
                    <a:lumMod val="75000"/>
                  </a:schemeClr>
                </a:solidFill>
                <a:latin typeface="SBL Hebrew" pitchFamily="2" charset="-79"/>
                <a:cs typeface="SBL Hebrew" pitchFamily="2" charset="-79"/>
              </a:rPr>
              <a:t>תִּשְׁמְר֖וּ וַעֲשִׂיתֶֽם</a:t>
            </a:r>
            <a:r>
              <a:rPr lang="he-IL" dirty="0">
                <a:latin typeface="SBL Hebrew" pitchFamily="2" charset="-79"/>
                <a:cs typeface="SBL Hebrew" pitchFamily="2" charset="-79"/>
              </a:rPr>
              <a:t>׃ </a:t>
            </a:r>
            <a:endParaRPr lang="en-US"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CA" sz="1400" dirty="0" smtClean="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en-CA" sz="1400" dirty="0" smtClean="0">
                <a:latin typeface="SBL Hebrew" panose="02000000000000000000" pitchFamily="2" charset="-79"/>
                <a:cs typeface="SBL Hebrew" panose="02000000000000000000" pitchFamily="2" charset="-79"/>
              </a:rPr>
              <a:t>28</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latin typeface="SBL Hebrew" pitchFamily="2" charset="-79"/>
                <a:cs typeface="SBL Hebrew" pitchFamily="2" charset="-79"/>
              </a:rPr>
              <a:t>וִישַׁבְתֶּ֣ם </a:t>
            </a:r>
            <a:r>
              <a:rPr lang="he-IL" dirty="0">
                <a:latin typeface="SBL Hebrew" pitchFamily="2" charset="-79"/>
                <a:cs typeface="SBL Hebrew" pitchFamily="2" charset="-79"/>
              </a:rPr>
              <a:t>בָּ</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אֲשֶׁ֥ר נָתַ֖תִּי לַאֲבֹֽתֵיכֶ֑ם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וִהְיִ֤יתֶם </a:t>
            </a:r>
            <a:r>
              <a:rPr lang="he-IL" dirty="0">
                <a:solidFill>
                  <a:srgbClr val="008000"/>
                </a:solidFill>
                <a:latin typeface="SBL Hebrew" pitchFamily="2" charset="-79"/>
                <a:cs typeface="SBL Hebrew" pitchFamily="2" charset="-79"/>
              </a:rPr>
              <a:t>לִי֙ לְעָ֔ם </a:t>
            </a:r>
            <a:endParaRPr lang="en-US" dirty="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dirty="0" smtClean="0">
                <a:solidFill>
                  <a:srgbClr val="008000"/>
                </a:solidFill>
                <a:latin typeface="SBL Hebrew" pitchFamily="2" charset="-79"/>
                <a:cs typeface="SBL Hebrew" pitchFamily="2" charset="-79"/>
              </a:rPr>
              <a:t>וְאָ֣נֹכִ֔י </a:t>
            </a:r>
            <a:r>
              <a:rPr lang="he-IL" dirty="0">
                <a:solidFill>
                  <a:srgbClr val="008000"/>
                </a:solidFill>
                <a:latin typeface="SBL Hebrew" pitchFamily="2" charset="-79"/>
                <a:cs typeface="SBL Hebrew" pitchFamily="2" charset="-79"/>
              </a:rPr>
              <a:t>אֶהְיֶ֥ה לָכֶ֖ם לֵאלֹהִֽים</a:t>
            </a:r>
            <a:r>
              <a:rPr lang="he-IL" dirty="0">
                <a:latin typeface="SBL Hebrew" pitchFamily="2" charset="-79"/>
                <a:cs typeface="SBL Hebrew" pitchFamily="2" charset="-79"/>
              </a:rPr>
              <a:t>׃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p:txBody>
      </p:sp>
      <p:sp>
        <p:nvSpPr>
          <p:cNvPr id="19" name="Rounded Rectangle 18"/>
          <p:cNvSpPr/>
          <p:nvPr/>
        </p:nvSpPr>
        <p:spPr>
          <a:xfrm>
            <a:off x="8105775" y="1905000"/>
            <a:ext cx="457200" cy="3048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228600" y="261758"/>
            <a:ext cx="5486400" cy="3000821"/>
          </a:xfrm>
          <a:prstGeom prst="rect">
            <a:avLst/>
          </a:prstGeom>
          <a:ln>
            <a:solidFill>
              <a:schemeClr val="tx1"/>
            </a:solidFill>
          </a:ln>
        </p:spPr>
        <p:txBody>
          <a:bodyPr wrap="square">
            <a:spAutoFit/>
          </a:bodyPr>
          <a:lstStyle/>
          <a:p>
            <a:r>
              <a:rPr lang="en-US" sz="1200" dirty="0" smtClean="0"/>
              <a:t>Charles Feinberg (p 209)* states “This passage is parallel to Jeremiah 31:31-34 on the </a:t>
            </a:r>
            <a:r>
              <a:rPr lang="en-US" sz="1200" b="1" dirty="0" smtClean="0"/>
              <a:t>new covenant</a:t>
            </a:r>
            <a:r>
              <a:rPr lang="en-US" sz="1200" dirty="0" smtClean="0"/>
              <a:t>.”</a:t>
            </a:r>
          </a:p>
          <a:p>
            <a:endParaRPr lang="en-US" sz="1200" dirty="0" smtClean="0"/>
          </a:p>
          <a:p>
            <a:r>
              <a:rPr lang="en-US" sz="1200" dirty="0" smtClean="0"/>
              <a:t>ESV  </a:t>
            </a:r>
            <a:r>
              <a:rPr lang="en-US" sz="1200" dirty="0"/>
              <a:t>Jeremiah </a:t>
            </a:r>
            <a:r>
              <a:rPr lang="en-US" sz="1200" dirty="0" smtClean="0"/>
              <a:t>31:31-34</a:t>
            </a:r>
          </a:p>
          <a:p>
            <a:r>
              <a:rPr lang="en-US" sz="1200" dirty="0" smtClean="0"/>
              <a:t>31 "Behold</a:t>
            </a:r>
            <a:r>
              <a:rPr lang="en-US" sz="1200" dirty="0"/>
              <a:t>, the days are coming, declares the LORD, when I will make a </a:t>
            </a:r>
            <a:r>
              <a:rPr lang="en-US" sz="1200" b="1" dirty="0"/>
              <a:t>new covenant </a:t>
            </a:r>
            <a:r>
              <a:rPr lang="en-US" sz="1200" dirty="0"/>
              <a:t>with the house of Israel and the house of Judah, 32 not like the covenant that I made with their fathers on the day when I took them by the hand to bring them out of the land of Egypt, my covenant that they broke, though I was their husband, declares the LORD. 33 For this is the </a:t>
            </a:r>
            <a:r>
              <a:rPr lang="en-US" sz="1200" b="1" dirty="0"/>
              <a:t>covenant</a:t>
            </a:r>
            <a:r>
              <a:rPr lang="en-US" sz="1200" dirty="0"/>
              <a:t> that I will make with the house of Israel after those days, declares the LORD: I will </a:t>
            </a:r>
            <a:r>
              <a:rPr lang="en-US" sz="1200" b="1" dirty="0"/>
              <a:t>put my law within them</a:t>
            </a:r>
            <a:r>
              <a:rPr lang="en-US" sz="1200" dirty="0"/>
              <a:t>, and I will write it on their </a:t>
            </a:r>
            <a:r>
              <a:rPr lang="en-US" sz="1200" b="1" dirty="0"/>
              <a:t>hearts</a:t>
            </a:r>
            <a:r>
              <a:rPr lang="en-US" sz="1200" dirty="0"/>
              <a:t>. And </a:t>
            </a:r>
            <a:r>
              <a:rPr lang="en-US" sz="1200" b="1" dirty="0"/>
              <a:t>I will be their God, and they shall be my people</a:t>
            </a:r>
            <a:r>
              <a:rPr lang="en-US" sz="1200" dirty="0"/>
              <a:t>. 34 And no longer shall each one teach his neighbor and each his brother, saying, 'Know the LORD,' for they shall all know me, from the least of them to the greatest, declares the LORD. For I will forgive their iniquity, and I will remember their sin no more</a:t>
            </a:r>
            <a:r>
              <a:rPr lang="en-US" sz="1200" dirty="0" smtClean="0"/>
              <a:t>.”</a:t>
            </a:r>
          </a:p>
          <a:p>
            <a:endParaRPr lang="en-US" sz="1050" dirty="0" smtClean="0"/>
          </a:p>
          <a:p>
            <a:r>
              <a:rPr lang="en-US" sz="1050" dirty="0" smtClean="0"/>
              <a:t>* </a:t>
            </a:r>
            <a:r>
              <a:rPr lang="en-US" sz="1050" dirty="0"/>
              <a:t>Charles Lee Feinberg </a:t>
            </a:r>
            <a:r>
              <a:rPr lang="en-US" sz="1050" i="1" dirty="0"/>
              <a:t>The Prophecy of Ezekiel: A Commentary </a:t>
            </a:r>
            <a:r>
              <a:rPr lang="en-US" sz="1050" dirty="0"/>
              <a:t>(Moody Press: Chicago, 1969</a:t>
            </a:r>
            <a:r>
              <a:rPr lang="en-US" sz="1050" dirty="0" smtClean="0"/>
              <a:t>).</a:t>
            </a:r>
            <a:endParaRPr lang="en-US" sz="1050" dirty="0"/>
          </a:p>
        </p:txBody>
      </p:sp>
      <p:sp>
        <p:nvSpPr>
          <p:cNvPr id="10" name="TextBox 9"/>
          <p:cNvSpPr txBox="1"/>
          <p:nvPr/>
        </p:nvSpPr>
        <p:spPr>
          <a:xfrm>
            <a:off x="228600" y="3632284"/>
            <a:ext cx="4648200" cy="253916"/>
          </a:xfrm>
          <a:prstGeom prst="rect">
            <a:avLst/>
          </a:prstGeom>
          <a:noFill/>
        </p:spPr>
        <p:txBody>
          <a:bodyPr wrap="square" rtlCol="0">
            <a:spAutoFit/>
          </a:bodyPr>
          <a:lstStyle/>
          <a:p>
            <a:r>
              <a:rPr lang="en-US" sz="1050" dirty="0" smtClean="0">
                <a:solidFill>
                  <a:srgbClr val="0070C0"/>
                </a:solidFill>
              </a:rPr>
              <a:t>These verses about the new covenant are quoted in Hebrews 8.</a:t>
            </a:r>
          </a:p>
        </p:txBody>
      </p:sp>
      <p:sp>
        <p:nvSpPr>
          <p:cNvPr id="12" name="Rectangle 11"/>
          <p:cNvSpPr/>
          <p:nvPr/>
        </p:nvSpPr>
        <p:spPr>
          <a:xfrm>
            <a:off x="228599" y="4191000"/>
            <a:ext cx="8686801" cy="1754326"/>
          </a:xfrm>
          <a:prstGeom prst="rect">
            <a:avLst/>
          </a:prstGeom>
          <a:ln>
            <a:solidFill>
              <a:schemeClr val="tx1"/>
            </a:solidFill>
          </a:ln>
        </p:spPr>
        <p:txBody>
          <a:bodyPr wrap="square">
            <a:spAutoFit/>
          </a:bodyPr>
          <a:lstStyle/>
          <a:p>
            <a:r>
              <a:rPr lang="en-US" sz="1200" dirty="0"/>
              <a:t>ESV  Hebrews </a:t>
            </a:r>
            <a:r>
              <a:rPr lang="en-US" sz="1200" dirty="0" smtClean="0"/>
              <a:t>8:6-8a</a:t>
            </a:r>
          </a:p>
          <a:p>
            <a:r>
              <a:rPr lang="en-US" sz="1200" dirty="0" smtClean="0"/>
              <a:t>6 But </a:t>
            </a:r>
            <a:r>
              <a:rPr lang="en-US" sz="1200" dirty="0"/>
              <a:t>as it is, Christ has obtained a ministry that is as much more excellent than the old as the </a:t>
            </a:r>
            <a:r>
              <a:rPr lang="en-US" sz="1200" b="1" dirty="0"/>
              <a:t>covenant</a:t>
            </a:r>
            <a:r>
              <a:rPr lang="en-US" sz="1200" dirty="0"/>
              <a:t> he mediates is better, since it is enacted on better promises. 7 For if that </a:t>
            </a:r>
            <a:r>
              <a:rPr lang="en-US" sz="1200" b="1" dirty="0"/>
              <a:t>first</a:t>
            </a:r>
            <a:r>
              <a:rPr lang="en-US" sz="1200" dirty="0"/>
              <a:t> </a:t>
            </a:r>
            <a:r>
              <a:rPr lang="en-US" sz="1200" b="1" dirty="0" smtClean="0"/>
              <a:t>covenant </a:t>
            </a:r>
            <a:r>
              <a:rPr lang="en-US" sz="1200" dirty="0" smtClean="0"/>
              <a:t>had </a:t>
            </a:r>
            <a:r>
              <a:rPr lang="en-US" sz="1200" dirty="0"/>
              <a:t>been faultless, there would have been no occasion to look for a </a:t>
            </a:r>
            <a:r>
              <a:rPr lang="en-US" sz="1200" b="1" dirty="0"/>
              <a:t>second</a:t>
            </a:r>
            <a:r>
              <a:rPr lang="en-US" sz="1200" dirty="0"/>
              <a:t>. 8 For he finds fault with them when he says: </a:t>
            </a:r>
            <a:endParaRPr lang="en-US" sz="1200" dirty="0" smtClean="0"/>
          </a:p>
          <a:p>
            <a:endParaRPr lang="en-US" sz="1200" dirty="0"/>
          </a:p>
          <a:p>
            <a:r>
              <a:rPr lang="en-US" sz="1200" dirty="0" smtClean="0"/>
              <a:t>[Jeremiah 31:31-34 on the new covenant (above) is quoted here]</a:t>
            </a:r>
          </a:p>
          <a:p>
            <a:endParaRPr lang="en-US" sz="1200" dirty="0"/>
          </a:p>
          <a:p>
            <a:r>
              <a:rPr lang="en-US" sz="1200" dirty="0" smtClean="0"/>
              <a:t>13 In </a:t>
            </a:r>
            <a:r>
              <a:rPr lang="en-US" sz="1200" dirty="0"/>
              <a:t>speaking of a </a:t>
            </a:r>
            <a:r>
              <a:rPr lang="en-US" sz="1200" b="1" dirty="0"/>
              <a:t>new covenant</a:t>
            </a:r>
            <a:r>
              <a:rPr lang="en-US" sz="1200" dirty="0"/>
              <a:t>, he makes the </a:t>
            </a:r>
            <a:r>
              <a:rPr lang="en-US" sz="1200" b="1" dirty="0"/>
              <a:t>first one </a:t>
            </a:r>
            <a:r>
              <a:rPr lang="en-US" sz="1200" dirty="0"/>
              <a:t>obsolete. And what is becoming obsolete and growing old is ready to vanish away</a:t>
            </a:r>
            <a:r>
              <a:rPr lang="en-US" sz="1200" dirty="0" smtClean="0"/>
              <a:t>.</a:t>
            </a:r>
            <a:endParaRPr lang="en-CA" sz="1200" dirty="0"/>
          </a:p>
        </p:txBody>
      </p:sp>
      <p:sp>
        <p:nvSpPr>
          <p:cNvPr id="8" name="TextBox 7"/>
          <p:cNvSpPr txBox="1"/>
          <p:nvPr/>
        </p:nvSpPr>
        <p:spPr>
          <a:xfrm>
            <a:off x="228600" y="6096000"/>
            <a:ext cx="8686800" cy="646331"/>
          </a:xfrm>
          <a:prstGeom prst="rect">
            <a:avLst/>
          </a:prstGeom>
          <a:noFill/>
          <a:ln w="19050">
            <a:solidFill>
              <a:schemeClr val="tx1"/>
            </a:solidFill>
          </a:ln>
        </p:spPr>
        <p:txBody>
          <a:bodyPr wrap="square" rtlCol="0">
            <a:spAutoFit/>
          </a:bodyPr>
          <a:lstStyle/>
          <a:p>
            <a:r>
              <a:rPr lang="en-US" sz="1200" b="1" dirty="0" smtClean="0">
                <a:solidFill>
                  <a:srgbClr val="0070C0"/>
                </a:solidFill>
              </a:rPr>
              <a:t>So what do you think about v. 26/27? Ezra, Pentecost, millennium?</a:t>
            </a:r>
          </a:p>
          <a:p>
            <a:r>
              <a:rPr lang="en-US" sz="1200" dirty="0" smtClean="0">
                <a:solidFill>
                  <a:srgbClr val="0070C0"/>
                </a:solidFill>
              </a:rPr>
              <a:t>Note also v. 28 and the rest of the chapter. Lots about the land, fruitfulness, population growth as well as repentance and holy living.</a:t>
            </a:r>
          </a:p>
          <a:p>
            <a:r>
              <a:rPr lang="en-US" sz="1200" dirty="0" smtClean="0">
                <a:solidFill>
                  <a:srgbClr val="0070C0"/>
                </a:solidFill>
              </a:rPr>
              <a:t>Verse 33 is key. Is it going back to verse 25 and Ezra/</a:t>
            </a:r>
            <a:r>
              <a:rPr lang="en-US" sz="1200" dirty="0" err="1" smtClean="0">
                <a:solidFill>
                  <a:srgbClr val="0070C0"/>
                </a:solidFill>
              </a:rPr>
              <a:t>Neh</a:t>
            </a:r>
            <a:r>
              <a:rPr lang="en-US" sz="1200" dirty="0" smtClean="0">
                <a:solidFill>
                  <a:srgbClr val="0070C0"/>
                </a:solidFill>
              </a:rPr>
              <a:t> time? Verse 33 is an awkward fit for the 20</a:t>
            </a:r>
            <a:r>
              <a:rPr lang="en-US" sz="1200" baseline="30000" dirty="0" smtClean="0">
                <a:solidFill>
                  <a:srgbClr val="0070C0"/>
                </a:solidFill>
              </a:rPr>
              <a:t>th</a:t>
            </a:r>
            <a:r>
              <a:rPr lang="en-US" sz="1200" dirty="0" smtClean="0">
                <a:solidFill>
                  <a:srgbClr val="0070C0"/>
                </a:solidFill>
              </a:rPr>
              <a:t> century return to the land. </a:t>
            </a:r>
          </a:p>
        </p:txBody>
      </p:sp>
    </p:spTree>
    <p:extLst>
      <p:ext uri="{BB962C8B-B14F-4D97-AF65-F5344CB8AC3E}">
        <p14:creationId xmlns:p14="http://schemas.microsoft.com/office/powerpoint/2010/main" val="6185024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6185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399" y="304801"/>
            <a:ext cx="4191001" cy="6370974"/>
          </a:xfrm>
          <a:prstGeom prst="rect">
            <a:avLst/>
          </a:prstGeom>
          <a:ln>
            <a:solidFill>
              <a:schemeClr val="tx1"/>
            </a:solidFill>
          </a:ln>
        </p:spPr>
        <p:txBody>
          <a:bodyPr wrap="square">
            <a:noAutofit/>
          </a:bodyPr>
          <a:lstStyle/>
          <a:p>
            <a:r>
              <a:rPr lang="en-US" sz="1200" b="1" dirty="0"/>
              <a:t>Persecution of the Jews</a:t>
            </a:r>
          </a:p>
          <a:p>
            <a:r>
              <a:rPr lang="en-US" sz="1200" b="1" baseline="30000" dirty="0"/>
              <a:t>20 </a:t>
            </a:r>
            <a:r>
              <a:rPr lang="en-US" sz="1200" dirty="0"/>
              <a:t>After subduing Egypt, </a:t>
            </a:r>
            <a:r>
              <a:rPr lang="en-US" sz="1200" dirty="0">
                <a:solidFill>
                  <a:srgbClr val="C00000"/>
                </a:solidFill>
              </a:rPr>
              <a:t>Antiochus</a:t>
            </a:r>
            <a:r>
              <a:rPr lang="en-US" sz="1200" dirty="0"/>
              <a:t> returned in the one hundred forty-third year.</a:t>
            </a:r>
            <a:r>
              <a:rPr lang="en-US" sz="1200" baseline="30000" dirty="0"/>
              <a:t>[</a:t>
            </a:r>
            <a:r>
              <a:rPr lang="en-US" sz="1200" baseline="30000" dirty="0">
                <a:hlinkClick r:id="rId2" tooltip="See footnote c"/>
              </a:rPr>
              <a:t>c</a:t>
            </a:r>
            <a:r>
              <a:rPr lang="en-US" sz="1200" baseline="30000" dirty="0"/>
              <a:t>]</a:t>
            </a:r>
            <a:r>
              <a:rPr lang="en-US" sz="1200" dirty="0"/>
              <a:t> He went up against Israel and came to Jerusalem with a</a:t>
            </a:r>
            <a:r>
              <a:rPr lang="en-US" sz="1200" dirty="0">
                <a:solidFill>
                  <a:srgbClr val="C00000"/>
                </a:solidFill>
              </a:rPr>
              <a:t> strong force</a:t>
            </a:r>
            <a:r>
              <a:rPr lang="en-US" sz="1200" dirty="0"/>
              <a:t>. </a:t>
            </a:r>
            <a:r>
              <a:rPr lang="en-US" sz="1200" b="1" baseline="30000" dirty="0"/>
              <a:t>21 </a:t>
            </a:r>
            <a:r>
              <a:rPr lang="en-US" sz="1200" dirty="0"/>
              <a:t>He arrogantly</a:t>
            </a:r>
            <a:r>
              <a:rPr lang="en-US" sz="1200" dirty="0">
                <a:solidFill>
                  <a:srgbClr val="C00000"/>
                </a:solidFill>
              </a:rPr>
              <a:t> entered the sanctuary</a:t>
            </a:r>
            <a:r>
              <a:rPr lang="en-US" sz="1200" dirty="0"/>
              <a:t> and took the golden altar, the lampstand for the light, and all its utensils. </a:t>
            </a:r>
            <a:r>
              <a:rPr lang="en-US" sz="1200" b="1" baseline="30000" dirty="0"/>
              <a:t>22 </a:t>
            </a:r>
            <a:r>
              <a:rPr lang="en-US" sz="1200" dirty="0"/>
              <a:t>He took also the table for the bread of the Presence, the cups for drink offerings, the bowls, the golden censers, the curtain, the crowns, and the gold decoration on the front of the temple; he stripped it all off. </a:t>
            </a:r>
            <a:r>
              <a:rPr lang="en-US" sz="1200" b="1" baseline="30000" dirty="0"/>
              <a:t>23 </a:t>
            </a:r>
            <a:r>
              <a:rPr lang="en-US" sz="1200" dirty="0"/>
              <a:t>He took the silver and the gold, and the costly vessels; he took also the hidden treasures that he found. </a:t>
            </a:r>
            <a:r>
              <a:rPr lang="en-US" sz="1200" b="1" baseline="30000" dirty="0"/>
              <a:t>24 </a:t>
            </a:r>
            <a:r>
              <a:rPr lang="en-US" sz="1200" dirty="0">
                <a:solidFill>
                  <a:srgbClr val="C00000"/>
                </a:solidFill>
              </a:rPr>
              <a:t>Taking them all, he went into his own land</a:t>
            </a:r>
            <a:r>
              <a:rPr lang="en-US" sz="1200" dirty="0" smtClean="0"/>
              <a:t>.</a:t>
            </a:r>
          </a:p>
          <a:p>
            <a:endParaRPr lang="en-US" sz="1200" dirty="0"/>
          </a:p>
          <a:p>
            <a:r>
              <a:rPr lang="en-US" sz="1200" dirty="0"/>
              <a:t>    </a:t>
            </a:r>
            <a:r>
              <a:rPr lang="en-US" sz="1200" dirty="0" smtClean="0"/>
              <a:t>He </a:t>
            </a:r>
            <a:r>
              <a:rPr lang="en-US" sz="1200" dirty="0">
                <a:solidFill>
                  <a:srgbClr val="C00000"/>
                </a:solidFill>
              </a:rPr>
              <a:t>shed much blood</a:t>
            </a:r>
            <a:r>
              <a:rPr lang="en-US" sz="1200" dirty="0"/>
              <a:t>,</a:t>
            </a:r>
            <a:br>
              <a:rPr lang="en-US" sz="1200" dirty="0"/>
            </a:br>
            <a:r>
              <a:rPr lang="en-US" sz="1200" dirty="0"/>
              <a:t>    and spoke with great arrogance.</a:t>
            </a:r>
            <a:br>
              <a:rPr lang="en-US" sz="1200" dirty="0"/>
            </a:br>
            <a:r>
              <a:rPr lang="en-US" sz="1200" b="1" baseline="30000" dirty="0"/>
              <a:t>25 </a:t>
            </a:r>
            <a:r>
              <a:rPr lang="en-US" sz="1200" dirty="0"/>
              <a:t>Israel mourned deeply in every community,</a:t>
            </a:r>
            <a:br>
              <a:rPr lang="en-US" sz="1200" dirty="0"/>
            </a:br>
            <a:r>
              <a:rPr lang="en-US" sz="1200" b="1" baseline="30000" dirty="0"/>
              <a:t>26 </a:t>
            </a:r>
            <a:r>
              <a:rPr lang="en-US" sz="1200" dirty="0"/>
              <a:t>    rulers and elders groaned,</a:t>
            </a:r>
            <a:br>
              <a:rPr lang="en-US" sz="1200" dirty="0"/>
            </a:br>
            <a:r>
              <a:rPr lang="en-US" sz="1200" dirty="0"/>
              <a:t>young women and young men became faint,</a:t>
            </a:r>
            <a:br>
              <a:rPr lang="en-US" sz="1200" dirty="0"/>
            </a:br>
            <a:r>
              <a:rPr lang="en-US" sz="1200" dirty="0"/>
              <a:t>    the beauty of the women faded.</a:t>
            </a:r>
            <a:br>
              <a:rPr lang="en-US" sz="1200" dirty="0"/>
            </a:br>
            <a:r>
              <a:rPr lang="en-US" sz="1200" b="1" baseline="30000" dirty="0"/>
              <a:t>27 </a:t>
            </a:r>
            <a:r>
              <a:rPr lang="en-US" sz="1200" dirty="0"/>
              <a:t>Every bridegroom took up the lament;</a:t>
            </a:r>
            <a:br>
              <a:rPr lang="en-US" sz="1200" dirty="0"/>
            </a:br>
            <a:r>
              <a:rPr lang="en-US" sz="1200" dirty="0"/>
              <a:t>    she who sat in the bridal chamber was mourning.</a:t>
            </a:r>
            <a:br>
              <a:rPr lang="en-US" sz="1200" dirty="0"/>
            </a:br>
            <a:r>
              <a:rPr lang="en-US" sz="1200" b="1" baseline="30000" dirty="0"/>
              <a:t>28 </a:t>
            </a:r>
            <a:r>
              <a:rPr lang="en-US" sz="1200" dirty="0"/>
              <a:t>Even the </a:t>
            </a:r>
            <a:r>
              <a:rPr lang="en-US" sz="1200" u="sng" dirty="0">
                <a:solidFill>
                  <a:srgbClr val="C00000"/>
                </a:solidFill>
              </a:rPr>
              <a:t>land</a:t>
            </a:r>
            <a:r>
              <a:rPr lang="en-US" sz="1200" u="sng" dirty="0"/>
              <a:t> </a:t>
            </a:r>
            <a:r>
              <a:rPr lang="en-US" sz="1200" u="sng" dirty="0">
                <a:solidFill>
                  <a:srgbClr val="C00000"/>
                </a:solidFill>
              </a:rPr>
              <a:t>trembled</a:t>
            </a:r>
            <a:r>
              <a:rPr lang="en-US" sz="1200" dirty="0">
                <a:solidFill>
                  <a:srgbClr val="C00000"/>
                </a:solidFill>
              </a:rPr>
              <a:t> </a:t>
            </a:r>
            <a:r>
              <a:rPr lang="en-US" sz="1200" dirty="0"/>
              <a:t>for its inhabitants,</a:t>
            </a:r>
            <a:br>
              <a:rPr lang="en-US" sz="1200" dirty="0"/>
            </a:br>
            <a:r>
              <a:rPr lang="en-US" sz="1200" dirty="0"/>
              <a:t>    and all the house of Jacob was </a:t>
            </a:r>
            <a:r>
              <a:rPr lang="en-US" sz="1200" dirty="0">
                <a:solidFill>
                  <a:srgbClr val="C00000"/>
                </a:solidFill>
              </a:rPr>
              <a:t>clothed with shame</a:t>
            </a:r>
            <a:r>
              <a:rPr lang="en-US" sz="1200" dirty="0" smtClean="0"/>
              <a:t>.</a:t>
            </a:r>
          </a:p>
          <a:p>
            <a:endParaRPr lang="en-US" sz="1200" dirty="0"/>
          </a:p>
          <a:p>
            <a:r>
              <a:rPr lang="en-US" sz="1200" b="1" dirty="0"/>
              <a:t>The Occupation of Jerusalem</a:t>
            </a:r>
          </a:p>
          <a:p>
            <a:r>
              <a:rPr lang="en-US" sz="1200" b="1" baseline="30000" dirty="0"/>
              <a:t>29 </a:t>
            </a:r>
            <a:r>
              <a:rPr lang="en-US" sz="1200" dirty="0">
                <a:solidFill>
                  <a:srgbClr val="C00000"/>
                </a:solidFill>
              </a:rPr>
              <a:t>Two years later </a:t>
            </a:r>
            <a:r>
              <a:rPr lang="en-US" sz="1200" dirty="0"/>
              <a:t>the king sent to the cities of Judah a chief collector of tribute, and he came to Jerusalem with a </a:t>
            </a:r>
            <a:r>
              <a:rPr lang="en-US" sz="1200" dirty="0">
                <a:solidFill>
                  <a:srgbClr val="C00000"/>
                </a:solidFill>
              </a:rPr>
              <a:t>large force</a:t>
            </a:r>
            <a:r>
              <a:rPr lang="en-US" sz="1200" dirty="0"/>
              <a:t>. </a:t>
            </a:r>
            <a:r>
              <a:rPr lang="en-US" sz="1200" b="1" baseline="30000" dirty="0"/>
              <a:t>30 </a:t>
            </a:r>
            <a:r>
              <a:rPr lang="en-US" sz="1200" dirty="0"/>
              <a:t>Deceitfully he spoke peaceable words to them, and they believed him; but he suddenly </a:t>
            </a:r>
            <a:r>
              <a:rPr lang="en-US" sz="1200" dirty="0">
                <a:solidFill>
                  <a:srgbClr val="C00000"/>
                </a:solidFill>
              </a:rPr>
              <a:t>fell upon the city</a:t>
            </a:r>
            <a:r>
              <a:rPr lang="en-US" sz="1200" dirty="0"/>
              <a:t>, dealt it a severe blow, and </a:t>
            </a:r>
            <a:r>
              <a:rPr lang="en-US" sz="1200" dirty="0">
                <a:solidFill>
                  <a:srgbClr val="C00000"/>
                </a:solidFill>
              </a:rPr>
              <a:t>destroyed many people of Israel</a:t>
            </a:r>
            <a:r>
              <a:rPr lang="en-US" sz="1200" dirty="0"/>
              <a:t>. </a:t>
            </a:r>
            <a:r>
              <a:rPr lang="en-US" sz="1200" b="1" baseline="30000" dirty="0"/>
              <a:t>31 </a:t>
            </a:r>
            <a:r>
              <a:rPr lang="en-US" sz="1200" dirty="0"/>
              <a:t>He plundered the city, burned it with fire, and tore down its houses and its surrounding walls. </a:t>
            </a:r>
            <a:r>
              <a:rPr lang="en-US" sz="1200" b="1" baseline="30000" dirty="0"/>
              <a:t>32 </a:t>
            </a:r>
            <a:r>
              <a:rPr lang="en-US" sz="1200" dirty="0"/>
              <a:t>They took captive the women and children, and seized the livestock. </a:t>
            </a:r>
            <a:r>
              <a:rPr lang="en-US" sz="1200" b="1" baseline="30000" dirty="0"/>
              <a:t>33 </a:t>
            </a:r>
            <a:r>
              <a:rPr lang="en-US" sz="1200" dirty="0"/>
              <a:t>Then they fortified the city of </a:t>
            </a:r>
            <a:r>
              <a:rPr lang="en-US" sz="1200" dirty="0" smtClean="0"/>
              <a:t>David </a:t>
            </a:r>
            <a:r>
              <a:rPr lang="en-US" sz="1200" dirty="0"/>
              <a:t>with a great strong wall and strong towers, and it became </a:t>
            </a:r>
            <a:r>
              <a:rPr lang="en-US" sz="1200" dirty="0" smtClean="0"/>
              <a:t>their</a:t>
            </a:r>
            <a:endParaRPr lang="en-US" sz="1200" dirty="0"/>
          </a:p>
        </p:txBody>
      </p:sp>
      <p:sp>
        <p:nvSpPr>
          <p:cNvPr id="3" name="Rectangle 2"/>
          <p:cNvSpPr/>
          <p:nvPr/>
        </p:nvSpPr>
        <p:spPr>
          <a:xfrm>
            <a:off x="4572000" y="304800"/>
            <a:ext cx="4191001" cy="6370975"/>
          </a:xfrm>
          <a:prstGeom prst="rect">
            <a:avLst/>
          </a:prstGeom>
          <a:ln>
            <a:solidFill>
              <a:schemeClr val="tx1"/>
            </a:solidFill>
          </a:ln>
        </p:spPr>
        <p:txBody>
          <a:bodyPr wrap="square">
            <a:spAutoFit/>
          </a:bodyPr>
          <a:lstStyle/>
          <a:p>
            <a:r>
              <a:rPr lang="en-US" sz="1200" dirty="0"/>
              <a:t>with a great strong wall and strong towers, and it became their</a:t>
            </a:r>
          </a:p>
          <a:p>
            <a:r>
              <a:rPr lang="en-US" sz="1200" dirty="0" smtClean="0"/>
              <a:t>citadel.</a:t>
            </a:r>
            <a:r>
              <a:rPr lang="en-US" sz="1200" b="1" baseline="30000" dirty="0" smtClean="0"/>
              <a:t>34</a:t>
            </a:r>
            <a:r>
              <a:rPr lang="en-US" sz="1200" b="1" baseline="30000" dirty="0"/>
              <a:t> </a:t>
            </a:r>
            <a:r>
              <a:rPr lang="en-US" sz="1200" dirty="0"/>
              <a:t>They stationed there a sinful people, men who were</a:t>
            </a:r>
          </a:p>
          <a:p>
            <a:r>
              <a:rPr lang="en-US" sz="1200" dirty="0" smtClean="0"/>
              <a:t>renegades</a:t>
            </a:r>
            <a:r>
              <a:rPr lang="en-US" sz="1200" dirty="0"/>
              <a:t>. These strengthened their position; </a:t>
            </a:r>
            <a:r>
              <a:rPr lang="en-US" sz="1200" b="1" baseline="30000" dirty="0"/>
              <a:t>35 </a:t>
            </a:r>
            <a:r>
              <a:rPr lang="en-US" sz="1200" dirty="0"/>
              <a:t>they stored up arms and food, and collecting the spoils of Jerusalem they stored them there, and became a great menace</a:t>
            </a:r>
            <a:r>
              <a:rPr lang="en-US" sz="1200" dirty="0" smtClean="0"/>
              <a:t>,</a:t>
            </a:r>
          </a:p>
          <a:p>
            <a:endParaRPr lang="en-US" sz="1200" dirty="0"/>
          </a:p>
          <a:p>
            <a:r>
              <a:rPr lang="en-US" sz="1200" b="1" baseline="30000" dirty="0"/>
              <a:t>36 </a:t>
            </a:r>
            <a:r>
              <a:rPr lang="en-US" sz="1200" dirty="0"/>
              <a:t>for the citadel</a:t>
            </a:r>
            <a:r>
              <a:rPr lang="en-US" sz="1200" baseline="30000" dirty="0"/>
              <a:t>[</a:t>
            </a:r>
            <a:r>
              <a:rPr lang="en-US" sz="1200" baseline="30000" dirty="0">
                <a:hlinkClick r:id="rId3" tooltip="See footnote d"/>
              </a:rPr>
              <a:t>d</a:t>
            </a:r>
            <a:r>
              <a:rPr lang="en-US" sz="1200" baseline="30000" dirty="0"/>
              <a:t>]</a:t>
            </a:r>
            <a:r>
              <a:rPr lang="en-US" sz="1200" dirty="0"/>
              <a:t> became an ambush against the sanctuary,</a:t>
            </a:r>
            <a:br>
              <a:rPr lang="en-US" sz="1200" dirty="0"/>
            </a:br>
            <a:r>
              <a:rPr lang="en-US" sz="1200" dirty="0"/>
              <a:t>    an evil adversary of Israel at all times.</a:t>
            </a:r>
            <a:br>
              <a:rPr lang="en-US" sz="1200" dirty="0"/>
            </a:br>
            <a:r>
              <a:rPr lang="en-US" sz="1200" b="1" baseline="30000" dirty="0"/>
              <a:t>37 </a:t>
            </a:r>
            <a:r>
              <a:rPr lang="en-US" sz="1200" dirty="0"/>
              <a:t>On every side of the sanctuary they</a:t>
            </a:r>
            <a:r>
              <a:rPr lang="en-US" sz="1200" dirty="0">
                <a:solidFill>
                  <a:srgbClr val="C00000"/>
                </a:solidFill>
              </a:rPr>
              <a:t> shed innocent blood</a:t>
            </a:r>
            <a:r>
              <a:rPr lang="en-US" sz="1200" dirty="0"/>
              <a:t>;</a:t>
            </a:r>
            <a:br>
              <a:rPr lang="en-US" sz="1200" dirty="0"/>
            </a:br>
            <a:r>
              <a:rPr lang="en-US" sz="1200" dirty="0"/>
              <a:t>    they even defiled the sanctuary.</a:t>
            </a:r>
            <a:br>
              <a:rPr lang="en-US" sz="1200" dirty="0"/>
            </a:br>
            <a:r>
              <a:rPr lang="en-US" sz="1200" b="1" baseline="30000" dirty="0"/>
              <a:t>38 </a:t>
            </a:r>
            <a:r>
              <a:rPr lang="en-US" sz="1200" dirty="0"/>
              <a:t>Because of them the </a:t>
            </a:r>
            <a:r>
              <a:rPr lang="en-US" sz="1200" dirty="0">
                <a:solidFill>
                  <a:srgbClr val="C00000"/>
                </a:solidFill>
              </a:rPr>
              <a:t>residents of Jerusalem fled</a:t>
            </a:r>
            <a:r>
              <a:rPr lang="en-US" sz="1200" dirty="0"/>
              <a:t>;</a:t>
            </a:r>
            <a:br>
              <a:rPr lang="en-US" sz="1200" dirty="0"/>
            </a:br>
            <a:r>
              <a:rPr lang="en-US" sz="1200" dirty="0"/>
              <a:t>    she became </a:t>
            </a:r>
            <a:r>
              <a:rPr lang="en-US" sz="1200" dirty="0">
                <a:solidFill>
                  <a:srgbClr val="C00000"/>
                </a:solidFill>
              </a:rPr>
              <a:t>a dwelling of strangers</a:t>
            </a:r>
            <a:r>
              <a:rPr lang="en-US" sz="1200" dirty="0"/>
              <a:t>;</a:t>
            </a:r>
            <a:br>
              <a:rPr lang="en-US" sz="1200" dirty="0"/>
            </a:br>
            <a:r>
              <a:rPr lang="en-US" sz="1200" dirty="0"/>
              <a:t>she became strange to her offspring,</a:t>
            </a:r>
            <a:br>
              <a:rPr lang="en-US" sz="1200" dirty="0"/>
            </a:br>
            <a:r>
              <a:rPr lang="en-US" sz="1200" dirty="0"/>
              <a:t>    and her children forsook her.</a:t>
            </a:r>
            <a:br>
              <a:rPr lang="en-US" sz="1200" dirty="0"/>
            </a:br>
            <a:r>
              <a:rPr lang="en-US" sz="1200" b="1" baseline="30000" dirty="0"/>
              <a:t>39 </a:t>
            </a:r>
            <a:r>
              <a:rPr lang="en-US" sz="1200" dirty="0"/>
              <a:t>Her </a:t>
            </a:r>
            <a:r>
              <a:rPr lang="en-US" sz="1200" dirty="0">
                <a:solidFill>
                  <a:srgbClr val="C00000"/>
                </a:solidFill>
              </a:rPr>
              <a:t>sanctuary </a:t>
            </a:r>
            <a:r>
              <a:rPr lang="en-US" sz="1200" dirty="0"/>
              <a:t>became</a:t>
            </a:r>
            <a:r>
              <a:rPr lang="en-US" sz="1200" dirty="0">
                <a:solidFill>
                  <a:srgbClr val="C00000"/>
                </a:solidFill>
              </a:rPr>
              <a:t> desolate </a:t>
            </a:r>
            <a:r>
              <a:rPr lang="en-US" sz="1200" dirty="0"/>
              <a:t>like a desert;</a:t>
            </a:r>
            <a:br>
              <a:rPr lang="en-US" sz="1200" dirty="0"/>
            </a:br>
            <a:r>
              <a:rPr lang="en-US" sz="1200" dirty="0"/>
              <a:t>    her feasts were turned into mourning,</a:t>
            </a:r>
            <a:br>
              <a:rPr lang="en-US" sz="1200" dirty="0"/>
            </a:br>
            <a:r>
              <a:rPr lang="en-US" sz="1200" dirty="0"/>
              <a:t>her </a:t>
            </a:r>
            <a:r>
              <a:rPr lang="en-US" sz="1200" dirty="0" err="1"/>
              <a:t>sabbaths</a:t>
            </a:r>
            <a:r>
              <a:rPr lang="en-US" sz="1200" dirty="0"/>
              <a:t> into a </a:t>
            </a:r>
            <a:r>
              <a:rPr lang="en-US" sz="1200" dirty="0">
                <a:solidFill>
                  <a:srgbClr val="C00000"/>
                </a:solidFill>
              </a:rPr>
              <a:t>reproach</a:t>
            </a:r>
            <a:r>
              <a:rPr lang="en-US" sz="1200" dirty="0"/>
              <a:t>,</a:t>
            </a:r>
            <a:br>
              <a:rPr lang="en-US" sz="1200" dirty="0"/>
            </a:br>
            <a:r>
              <a:rPr lang="en-US" sz="1200" dirty="0"/>
              <a:t>    her honor into </a:t>
            </a:r>
            <a:r>
              <a:rPr lang="en-US" sz="1200" dirty="0">
                <a:solidFill>
                  <a:srgbClr val="C00000"/>
                </a:solidFill>
              </a:rPr>
              <a:t>contempt</a:t>
            </a:r>
            <a:r>
              <a:rPr lang="en-US" sz="1200" dirty="0"/>
              <a:t>.</a:t>
            </a:r>
            <a:br>
              <a:rPr lang="en-US" sz="1200" dirty="0"/>
            </a:br>
            <a:r>
              <a:rPr lang="en-US" sz="1200" b="1" baseline="30000" dirty="0"/>
              <a:t>40 </a:t>
            </a:r>
            <a:r>
              <a:rPr lang="en-US" sz="1200" dirty="0"/>
              <a:t>Her</a:t>
            </a:r>
            <a:r>
              <a:rPr lang="en-US" sz="1200" dirty="0">
                <a:solidFill>
                  <a:srgbClr val="C00000"/>
                </a:solidFill>
              </a:rPr>
              <a:t> dishonor </a:t>
            </a:r>
            <a:r>
              <a:rPr lang="en-US" sz="1200" dirty="0"/>
              <a:t>now grew as great as her glory;</a:t>
            </a:r>
            <a:br>
              <a:rPr lang="en-US" sz="1200" dirty="0"/>
            </a:br>
            <a:r>
              <a:rPr lang="en-US" sz="1200" dirty="0"/>
              <a:t>    her exaltation was turned into </a:t>
            </a:r>
            <a:r>
              <a:rPr lang="en-US" sz="1200" dirty="0">
                <a:solidFill>
                  <a:srgbClr val="C00000"/>
                </a:solidFill>
              </a:rPr>
              <a:t>mourning</a:t>
            </a:r>
            <a:r>
              <a:rPr lang="en-US" sz="1200" dirty="0" smtClean="0"/>
              <a:t>.</a:t>
            </a:r>
          </a:p>
          <a:p>
            <a:endParaRPr lang="en-US" sz="1200" dirty="0"/>
          </a:p>
          <a:p>
            <a:r>
              <a:rPr lang="en-US" sz="1200" b="1" dirty="0"/>
              <a:t>Installation of Gentile Cults</a:t>
            </a:r>
          </a:p>
          <a:p>
            <a:r>
              <a:rPr lang="en-US" sz="1200" b="1" baseline="30000" dirty="0"/>
              <a:t>41 </a:t>
            </a:r>
            <a:r>
              <a:rPr lang="en-US" sz="1200" dirty="0"/>
              <a:t>Then the king wrote to his whole kingdom that all should be one people, </a:t>
            </a:r>
            <a:r>
              <a:rPr lang="en-US" sz="1200" b="1" baseline="30000" dirty="0"/>
              <a:t>42 </a:t>
            </a:r>
            <a:r>
              <a:rPr lang="en-US" sz="1200" dirty="0"/>
              <a:t>and that all should give up their particular customs. </a:t>
            </a:r>
            <a:r>
              <a:rPr lang="en-US" sz="1200" b="1" baseline="30000" dirty="0"/>
              <a:t>43 </a:t>
            </a:r>
            <a:r>
              <a:rPr lang="en-US" sz="1200" dirty="0"/>
              <a:t>All the Gentiles accepted the command of the king. Many even from Israel gladly adopted his religion; they </a:t>
            </a:r>
            <a:r>
              <a:rPr lang="en-US" sz="1200" dirty="0">
                <a:solidFill>
                  <a:srgbClr val="C00000"/>
                </a:solidFill>
              </a:rPr>
              <a:t>sacrificed to idols </a:t>
            </a:r>
            <a:r>
              <a:rPr lang="en-US" sz="1200" dirty="0"/>
              <a:t>and </a:t>
            </a:r>
            <a:r>
              <a:rPr lang="en-US" sz="1200" dirty="0">
                <a:solidFill>
                  <a:srgbClr val="C00000"/>
                </a:solidFill>
              </a:rPr>
              <a:t>profaned the </a:t>
            </a:r>
            <a:r>
              <a:rPr lang="en-US" sz="1200" dirty="0" err="1">
                <a:solidFill>
                  <a:srgbClr val="C00000"/>
                </a:solidFill>
              </a:rPr>
              <a:t>sabbath</a:t>
            </a:r>
            <a:r>
              <a:rPr lang="en-US" sz="1200" dirty="0"/>
              <a:t>. </a:t>
            </a:r>
            <a:r>
              <a:rPr lang="en-US" sz="1200" b="1" baseline="30000" dirty="0"/>
              <a:t>44 </a:t>
            </a:r>
            <a:r>
              <a:rPr lang="en-US" sz="1200" dirty="0"/>
              <a:t>And the king sent letters by messengers to Jerusalem and the towns of Judah; he directed them to follow customs strange to the land, </a:t>
            </a:r>
            <a:r>
              <a:rPr lang="en-US" sz="1200" b="1" baseline="30000" dirty="0"/>
              <a:t>45 </a:t>
            </a:r>
            <a:r>
              <a:rPr lang="en-US" sz="1200" dirty="0"/>
              <a:t>to forbid burnt offerings and sacrifices and drink offerings in </a:t>
            </a:r>
            <a:r>
              <a:rPr lang="en-US" sz="1200" dirty="0" smtClean="0"/>
              <a:t>the </a:t>
            </a:r>
            <a:r>
              <a:rPr lang="en-US" sz="1200" dirty="0"/>
              <a:t>sanctuary, to profane </a:t>
            </a:r>
            <a:r>
              <a:rPr lang="en-US" sz="1200" dirty="0" err="1"/>
              <a:t>sabbaths</a:t>
            </a:r>
            <a:r>
              <a:rPr lang="en-US" sz="1200" dirty="0"/>
              <a:t> and festivals, </a:t>
            </a:r>
            <a:r>
              <a:rPr lang="en-US" sz="1200" b="1" baseline="30000" dirty="0"/>
              <a:t>46 </a:t>
            </a:r>
            <a:r>
              <a:rPr lang="en-US" sz="1200" dirty="0"/>
              <a:t>to defile the sanctuary and the priests, </a:t>
            </a:r>
            <a:r>
              <a:rPr lang="en-US" sz="1200" b="1" baseline="30000" dirty="0"/>
              <a:t>47 </a:t>
            </a:r>
            <a:r>
              <a:rPr lang="en-US" sz="1200" dirty="0"/>
              <a:t>to build altars and sacred precincts and shrines for idols, to sacrifice swine and other unclean animals, </a:t>
            </a:r>
            <a:r>
              <a:rPr lang="en-US" sz="1200" b="1" baseline="30000" dirty="0"/>
              <a:t>48 </a:t>
            </a:r>
            <a:r>
              <a:rPr lang="en-US" sz="1200" dirty="0"/>
              <a:t>and to leave their sons uncircumcised. They were to </a:t>
            </a:r>
          </a:p>
        </p:txBody>
      </p:sp>
      <p:sp>
        <p:nvSpPr>
          <p:cNvPr id="5" name="Rectangle 4"/>
          <p:cNvSpPr/>
          <p:nvPr/>
        </p:nvSpPr>
        <p:spPr>
          <a:xfrm>
            <a:off x="152399" y="9550"/>
            <a:ext cx="4191001" cy="276999"/>
          </a:xfrm>
          <a:prstGeom prst="rect">
            <a:avLst/>
          </a:prstGeom>
        </p:spPr>
        <p:txBody>
          <a:bodyPr wrap="square">
            <a:spAutoFit/>
          </a:bodyPr>
          <a:lstStyle/>
          <a:p>
            <a:r>
              <a:rPr lang="en-US" sz="1200" dirty="0"/>
              <a:t>1 Maccabees </a:t>
            </a:r>
            <a:r>
              <a:rPr lang="en-US" sz="1200" dirty="0" smtClean="0"/>
              <a:t>1 (</a:t>
            </a:r>
            <a:r>
              <a:rPr lang="en-US" sz="1200" dirty="0"/>
              <a:t>NRSV)</a:t>
            </a:r>
            <a:endParaRPr lang="en-CA" sz="1200" dirty="0"/>
          </a:p>
        </p:txBody>
      </p:sp>
    </p:spTree>
    <p:extLst>
      <p:ext uri="{BB962C8B-B14F-4D97-AF65-F5344CB8AC3E}">
        <p14:creationId xmlns:p14="http://schemas.microsoft.com/office/powerpoint/2010/main" val="3664034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399" y="304801"/>
            <a:ext cx="4191001" cy="6019800"/>
          </a:xfrm>
          <a:prstGeom prst="rect">
            <a:avLst/>
          </a:prstGeom>
          <a:ln>
            <a:solidFill>
              <a:schemeClr val="tx1"/>
            </a:solidFill>
          </a:ln>
        </p:spPr>
        <p:txBody>
          <a:bodyPr wrap="square">
            <a:noAutofit/>
          </a:bodyPr>
          <a:lstStyle/>
          <a:p>
            <a:r>
              <a:rPr lang="en-US" sz="1200" dirty="0" smtClean="0"/>
              <a:t>make </a:t>
            </a:r>
            <a:r>
              <a:rPr lang="en-US" sz="1200" dirty="0"/>
              <a:t>themselves abominable by everything unclean and profane, </a:t>
            </a:r>
            <a:r>
              <a:rPr lang="en-US" sz="1200" b="1" baseline="30000" dirty="0"/>
              <a:t>49 </a:t>
            </a:r>
            <a:r>
              <a:rPr lang="en-US" sz="1200" dirty="0"/>
              <a:t>so that they would forget the law and change all the ordinances. </a:t>
            </a:r>
            <a:r>
              <a:rPr lang="en-US" sz="1200" b="1" baseline="30000" dirty="0"/>
              <a:t>50 </a:t>
            </a:r>
            <a:r>
              <a:rPr lang="en-US" sz="1200" dirty="0"/>
              <a:t>He added,</a:t>
            </a:r>
            <a:r>
              <a:rPr lang="en-US" sz="1200" baseline="30000" dirty="0"/>
              <a:t>[</a:t>
            </a:r>
            <a:r>
              <a:rPr lang="en-US" sz="1200" baseline="30000" dirty="0">
                <a:hlinkClick r:id="rId2" tooltip="See footnote e"/>
              </a:rPr>
              <a:t>e</a:t>
            </a:r>
            <a:r>
              <a:rPr lang="en-US" sz="1200" baseline="30000" dirty="0"/>
              <a:t>]</a:t>
            </a:r>
            <a:r>
              <a:rPr lang="en-US" sz="1200" dirty="0"/>
              <a:t> “And whoever does not obey the command of the king shall die</a:t>
            </a:r>
            <a:r>
              <a:rPr lang="en-US" sz="1200" dirty="0" smtClean="0"/>
              <a:t>.”</a:t>
            </a:r>
          </a:p>
          <a:p>
            <a:endParaRPr lang="en-US" sz="1200" dirty="0"/>
          </a:p>
          <a:p>
            <a:r>
              <a:rPr lang="en-US" sz="1200" b="1" baseline="30000" dirty="0"/>
              <a:t>51 </a:t>
            </a:r>
            <a:r>
              <a:rPr lang="en-US" sz="1200" dirty="0"/>
              <a:t>In such words he wrote to his whole kingdom. He appointed inspectors over all the people and commanded the towns of Judah to offer sacrifice, town by town. </a:t>
            </a:r>
            <a:r>
              <a:rPr lang="en-US" sz="1200" b="1" baseline="30000" dirty="0"/>
              <a:t>52 </a:t>
            </a:r>
            <a:r>
              <a:rPr lang="en-US" sz="1200" dirty="0"/>
              <a:t>Many of the people, everyone who forsook the law, joined them, and they did evil in the land; </a:t>
            </a:r>
            <a:r>
              <a:rPr lang="en-US" sz="1200" b="1" baseline="30000" dirty="0"/>
              <a:t>53 </a:t>
            </a:r>
            <a:r>
              <a:rPr lang="en-US" sz="1200" dirty="0">
                <a:solidFill>
                  <a:srgbClr val="C00000"/>
                </a:solidFill>
              </a:rPr>
              <a:t>they drove Israel into hiding in every place of refuge they had</a:t>
            </a:r>
            <a:r>
              <a:rPr lang="en-US" sz="1200" dirty="0" smtClean="0"/>
              <a:t>.</a:t>
            </a:r>
          </a:p>
          <a:p>
            <a:endParaRPr lang="en-US" sz="1200" dirty="0"/>
          </a:p>
          <a:p>
            <a:r>
              <a:rPr lang="en-US" sz="1200" b="1" baseline="30000" dirty="0"/>
              <a:t>54 </a:t>
            </a:r>
            <a:r>
              <a:rPr lang="en-US" sz="1200" dirty="0"/>
              <a:t>Now on the fifteenth day of </a:t>
            </a:r>
            <a:r>
              <a:rPr lang="en-US" sz="1200" dirty="0" err="1"/>
              <a:t>Chislev</a:t>
            </a:r>
            <a:r>
              <a:rPr lang="en-US" sz="1200" dirty="0"/>
              <a:t>, in the one hundred forty-fifth year,</a:t>
            </a:r>
            <a:r>
              <a:rPr lang="en-US" sz="1200" baseline="30000" dirty="0"/>
              <a:t>[</a:t>
            </a:r>
            <a:r>
              <a:rPr lang="en-US" sz="1200" baseline="30000" dirty="0">
                <a:hlinkClick r:id="rId3" tooltip="See footnote f"/>
              </a:rPr>
              <a:t>f</a:t>
            </a:r>
            <a:r>
              <a:rPr lang="en-US" sz="1200" baseline="30000" dirty="0"/>
              <a:t>]</a:t>
            </a:r>
            <a:r>
              <a:rPr lang="en-US" sz="1200" dirty="0"/>
              <a:t> they erected a desolating sacrilege on the altar of burnt offering. They also built altars in the surrounding towns of Judah, </a:t>
            </a:r>
            <a:r>
              <a:rPr lang="en-US" sz="1200" b="1" baseline="30000" dirty="0"/>
              <a:t>55 </a:t>
            </a:r>
            <a:r>
              <a:rPr lang="en-US" sz="1200" dirty="0"/>
              <a:t>and offered incense at the doors of the houses and in the streets. </a:t>
            </a:r>
            <a:r>
              <a:rPr lang="en-US" sz="1200" b="1" baseline="30000" dirty="0"/>
              <a:t>56 </a:t>
            </a:r>
            <a:r>
              <a:rPr lang="en-US" sz="1200" dirty="0"/>
              <a:t>The books of the law that they found they tore to pieces and burned with fire. </a:t>
            </a:r>
            <a:r>
              <a:rPr lang="en-US" sz="1200" b="1" baseline="30000" dirty="0"/>
              <a:t>57 </a:t>
            </a:r>
            <a:r>
              <a:rPr lang="en-US" sz="1200" dirty="0"/>
              <a:t>Anyone found possessing the book of the covenant, or anyone who adhered to the law, was condemned to death by decree of the king. </a:t>
            </a:r>
            <a:r>
              <a:rPr lang="en-US" sz="1200" b="1" baseline="30000" dirty="0"/>
              <a:t>58 </a:t>
            </a:r>
            <a:r>
              <a:rPr lang="en-US" sz="1200" dirty="0"/>
              <a:t>They kept using </a:t>
            </a:r>
            <a:r>
              <a:rPr lang="en-US" sz="1200" dirty="0">
                <a:solidFill>
                  <a:srgbClr val="C00000"/>
                </a:solidFill>
              </a:rPr>
              <a:t>violence</a:t>
            </a:r>
            <a:r>
              <a:rPr lang="en-US" sz="1200" dirty="0"/>
              <a:t> against Israel, against those who were found </a:t>
            </a:r>
            <a:r>
              <a:rPr lang="en-US" sz="1200" dirty="0" smtClean="0"/>
              <a:t>month </a:t>
            </a:r>
            <a:r>
              <a:rPr lang="en-US" sz="1200" dirty="0"/>
              <a:t>after month in the towns. </a:t>
            </a:r>
            <a:r>
              <a:rPr lang="en-US" sz="1200" b="1" baseline="30000" dirty="0"/>
              <a:t>59 </a:t>
            </a:r>
            <a:r>
              <a:rPr lang="en-US" sz="1200" dirty="0"/>
              <a:t>On the twenty-fifth day of the month they offered sacrifice on the altar that was on top of the altar of burnt offering.</a:t>
            </a:r>
            <a:r>
              <a:rPr lang="en-US" sz="1200" b="1" baseline="30000" dirty="0"/>
              <a:t>60 </a:t>
            </a:r>
            <a:r>
              <a:rPr lang="en-US" sz="1200" dirty="0"/>
              <a:t>According to the decree, they </a:t>
            </a:r>
            <a:r>
              <a:rPr lang="en-US" sz="1200" dirty="0">
                <a:solidFill>
                  <a:srgbClr val="C00000"/>
                </a:solidFill>
              </a:rPr>
              <a:t>put to death the women who had their children circumcised</a:t>
            </a:r>
            <a:r>
              <a:rPr lang="en-US" sz="1200" dirty="0"/>
              <a:t>, </a:t>
            </a:r>
            <a:r>
              <a:rPr lang="en-US" sz="1200" b="1" baseline="30000" dirty="0"/>
              <a:t>61 </a:t>
            </a:r>
            <a:r>
              <a:rPr lang="en-US" sz="1200" dirty="0"/>
              <a:t>and their families and those who circumcised them; and </a:t>
            </a:r>
            <a:r>
              <a:rPr lang="en-US" sz="1200" dirty="0">
                <a:solidFill>
                  <a:srgbClr val="C00000"/>
                </a:solidFill>
              </a:rPr>
              <a:t>they hung the infants from their mothers’ necks</a:t>
            </a:r>
            <a:r>
              <a:rPr lang="en-US" sz="1200" dirty="0"/>
              <a:t>.</a:t>
            </a:r>
          </a:p>
          <a:p>
            <a:endParaRPr lang="en-US" sz="1200" dirty="0" smtClean="0"/>
          </a:p>
          <a:p>
            <a:r>
              <a:rPr lang="en-US" sz="1200" b="1" baseline="30000" dirty="0"/>
              <a:t>62 </a:t>
            </a:r>
            <a:r>
              <a:rPr lang="en-US" sz="1200" dirty="0"/>
              <a:t>But many in Israel stood firm and were resolved in their hearts not to eat unclean food. </a:t>
            </a:r>
            <a:r>
              <a:rPr lang="en-US" sz="1200" b="1" baseline="30000" dirty="0"/>
              <a:t>63 </a:t>
            </a:r>
            <a:r>
              <a:rPr lang="en-US" sz="1200" dirty="0"/>
              <a:t>They chose to die rather than to be defiled by food or to profane the holy covenant; and they did die. </a:t>
            </a:r>
            <a:r>
              <a:rPr lang="en-US" sz="1200" b="1" baseline="30000" dirty="0"/>
              <a:t>64 </a:t>
            </a:r>
            <a:r>
              <a:rPr lang="en-US" sz="1200" dirty="0"/>
              <a:t>Very great wrath came upon Israel</a:t>
            </a:r>
            <a:r>
              <a:rPr lang="en-US" sz="1200" dirty="0" smtClean="0"/>
              <a:t>.</a:t>
            </a:r>
            <a:endParaRPr lang="en-US" sz="1200" dirty="0"/>
          </a:p>
        </p:txBody>
      </p:sp>
      <p:sp>
        <p:nvSpPr>
          <p:cNvPr id="4" name="Rectangle 3"/>
          <p:cNvSpPr/>
          <p:nvPr/>
        </p:nvSpPr>
        <p:spPr>
          <a:xfrm>
            <a:off x="152399" y="9550"/>
            <a:ext cx="4191001" cy="276999"/>
          </a:xfrm>
          <a:prstGeom prst="rect">
            <a:avLst/>
          </a:prstGeom>
        </p:spPr>
        <p:txBody>
          <a:bodyPr wrap="square">
            <a:spAutoFit/>
          </a:bodyPr>
          <a:lstStyle/>
          <a:p>
            <a:r>
              <a:rPr lang="en-US" sz="1200" dirty="0"/>
              <a:t>1 Maccabees </a:t>
            </a:r>
            <a:r>
              <a:rPr lang="en-US" sz="1200" dirty="0" smtClean="0"/>
              <a:t>1 (</a:t>
            </a:r>
            <a:r>
              <a:rPr lang="en-US" sz="1200" dirty="0"/>
              <a:t>NRSV)</a:t>
            </a:r>
            <a:endParaRPr lang="en-CA" sz="1200" dirty="0"/>
          </a:p>
        </p:txBody>
      </p:sp>
      <p:sp>
        <p:nvSpPr>
          <p:cNvPr id="6" name="Rectangle 5"/>
          <p:cNvSpPr/>
          <p:nvPr/>
        </p:nvSpPr>
        <p:spPr>
          <a:xfrm>
            <a:off x="4572000" y="304800"/>
            <a:ext cx="4191001" cy="1754326"/>
          </a:xfrm>
          <a:prstGeom prst="rect">
            <a:avLst/>
          </a:prstGeom>
          <a:ln>
            <a:solidFill>
              <a:schemeClr val="tx1"/>
            </a:solidFill>
          </a:ln>
        </p:spPr>
        <p:txBody>
          <a:bodyPr wrap="square">
            <a:spAutoFit/>
          </a:bodyPr>
          <a:lstStyle/>
          <a:p>
            <a:r>
              <a:rPr lang="en-US" sz="1200" dirty="0" smtClean="0"/>
              <a:t>41 </a:t>
            </a:r>
            <a:r>
              <a:rPr lang="en-US" sz="1200" dirty="0"/>
              <a:t>And when he drew near and saw the city, he wept over it, 42 saying, "Would that you, even you, had known on this day the things that make for peace! But now they are hidden from your eyes. 43 For the days will come upon you, when </a:t>
            </a:r>
            <a:r>
              <a:rPr lang="en-US" sz="1200" dirty="0">
                <a:solidFill>
                  <a:srgbClr val="0000FF"/>
                </a:solidFill>
              </a:rPr>
              <a:t>your enemies will set up a barricade around you</a:t>
            </a:r>
            <a:r>
              <a:rPr lang="en-US" sz="1200" dirty="0"/>
              <a:t> and </a:t>
            </a:r>
            <a:r>
              <a:rPr lang="en-US" sz="1200" dirty="0">
                <a:solidFill>
                  <a:srgbClr val="0000FF"/>
                </a:solidFill>
              </a:rPr>
              <a:t>surround you </a:t>
            </a:r>
            <a:r>
              <a:rPr lang="en-US" sz="1200" dirty="0"/>
              <a:t>and </a:t>
            </a:r>
            <a:r>
              <a:rPr lang="en-US" sz="1200" dirty="0">
                <a:solidFill>
                  <a:srgbClr val="0000FF"/>
                </a:solidFill>
              </a:rPr>
              <a:t>hem you in </a:t>
            </a:r>
            <a:r>
              <a:rPr lang="en-US" sz="1200" dirty="0"/>
              <a:t>on every side 44 and </a:t>
            </a:r>
            <a:r>
              <a:rPr lang="en-US" sz="1200" dirty="0">
                <a:solidFill>
                  <a:srgbClr val="0000FF"/>
                </a:solidFill>
              </a:rPr>
              <a:t>tear you down to the ground</a:t>
            </a:r>
            <a:r>
              <a:rPr lang="en-US" sz="1200" dirty="0"/>
              <a:t>, </a:t>
            </a:r>
            <a:r>
              <a:rPr lang="en-US" sz="1200" dirty="0">
                <a:solidFill>
                  <a:srgbClr val="0000FF"/>
                </a:solidFill>
              </a:rPr>
              <a:t>you and your children within you</a:t>
            </a:r>
            <a:r>
              <a:rPr lang="en-US" sz="1200" dirty="0"/>
              <a:t>. And they will not leave one stone upon another in you, because you did not know the time of your visitation."</a:t>
            </a:r>
            <a:endParaRPr lang="en-CA" sz="1200" dirty="0"/>
          </a:p>
        </p:txBody>
      </p:sp>
      <p:sp>
        <p:nvSpPr>
          <p:cNvPr id="7" name="Rectangle 6"/>
          <p:cNvSpPr/>
          <p:nvPr/>
        </p:nvSpPr>
        <p:spPr>
          <a:xfrm>
            <a:off x="4572000" y="9550"/>
            <a:ext cx="4191001" cy="276999"/>
          </a:xfrm>
          <a:prstGeom prst="rect">
            <a:avLst/>
          </a:prstGeom>
        </p:spPr>
        <p:txBody>
          <a:bodyPr wrap="square">
            <a:spAutoFit/>
          </a:bodyPr>
          <a:lstStyle/>
          <a:p>
            <a:r>
              <a:rPr lang="en-US" sz="1200" dirty="0" smtClean="0"/>
              <a:t>Luke 19:41-44 (ESV)</a:t>
            </a:r>
            <a:endParaRPr lang="en-US" sz="1200" dirty="0"/>
          </a:p>
        </p:txBody>
      </p:sp>
    </p:spTree>
    <p:extLst>
      <p:ext uri="{BB962C8B-B14F-4D97-AF65-F5344CB8AC3E}">
        <p14:creationId xmlns:p14="http://schemas.microsoft.com/office/powerpoint/2010/main" val="2557797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9600" y="304800"/>
            <a:ext cx="4572000" cy="861774"/>
          </a:xfrm>
          <a:prstGeom prst="rect">
            <a:avLst/>
          </a:prstGeom>
        </p:spPr>
        <p:txBody>
          <a:bodyPr>
            <a:spAutoFit/>
          </a:bodyPr>
          <a:lstStyle/>
          <a:p>
            <a:pPr algn="r" rtl="1"/>
            <a:r>
              <a:rPr lang="en-CA" sz="1400" dirty="0">
                <a:latin typeface="SBL Hebrew" panose="02000000000000000000" pitchFamily="2" charset="-79"/>
                <a:cs typeface="SBL Hebrew" panose="02000000000000000000" pitchFamily="2" charset="-79"/>
              </a:rPr>
              <a:t>Ezekiel 36:12</a:t>
            </a:r>
          </a:p>
          <a:p>
            <a:pPr algn="r" rtl="1"/>
            <a:r>
              <a:rPr lang="he-IL" dirty="0">
                <a:latin typeface="SBL Hebrew" panose="02000000000000000000" pitchFamily="2" charset="-79"/>
                <a:cs typeface="SBL Hebrew" panose="02000000000000000000" pitchFamily="2" charset="-79"/>
              </a:rPr>
              <a:t>וְהוֹלַכְתִּי֩ עֲלֵיכֶ֙ם אָדָ֜ם אֶת־עַמִּ֤י יִשְׂרָאֵל֙ וִֽירֵשׁ֔וּךָ </a:t>
            </a:r>
            <a:endParaRPr lang="he-IL" dirty="0" smtClean="0">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וְהָיִ֥יתָ </a:t>
            </a:r>
            <a:r>
              <a:rPr lang="he-IL" dirty="0">
                <a:latin typeface="SBL Hebrew" panose="02000000000000000000" pitchFamily="2" charset="-79"/>
                <a:cs typeface="SBL Hebrew" panose="02000000000000000000" pitchFamily="2" charset="-79"/>
              </a:rPr>
              <a:t>לָהֶ֖ם לְנַחֲלָ֑ה </a:t>
            </a:r>
            <a:r>
              <a:rPr lang="he-IL" dirty="0">
                <a:solidFill>
                  <a:srgbClr val="C00000"/>
                </a:solidFill>
                <a:latin typeface="SBL Hebrew" panose="02000000000000000000" pitchFamily="2" charset="-79"/>
                <a:cs typeface="SBL Hebrew" panose="02000000000000000000" pitchFamily="2" charset="-79"/>
              </a:rPr>
              <a:t>וְלֹא־תוֹסִ֥ף ע֖וֹד לְשַׁכְּלָֽם</a:t>
            </a:r>
            <a:r>
              <a:rPr lang="he-IL" dirty="0">
                <a:latin typeface="SBL Hebrew" panose="02000000000000000000" pitchFamily="2" charset="-79"/>
                <a:cs typeface="SBL Hebrew" panose="02000000000000000000" pitchFamily="2" charset="-79"/>
              </a:rPr>
              <a:t>׃ ס</a:t>
            </a:r>
            <a:endParaRPr lang="en-CA" dirty="0">
              <a:latin typeface="SBL Hebrew" panose="02000000000000000000" pitchFamily="2" charset="-79"/>
              <a:cs typeface="SBL Hebrew" panose="02000000000000000000" pitchFamily="2" charset="-79"/>
            </a:endParaRPr>
          </a:p>
        </p:txBody>
      </p:sp>
      <p:sp>
        <p:nvSpPr>
          <p:cNvPr id="3" name="Rectangle 2"/>
          <p:cNvSpPr/>
          <p:nvPr/>
        </p:nvSpPr>
        <p:spPr>
          <a:xfrm>
            <a:off x="4419600" y="1632228"/>
            <a:ext cx="4572000" cy="1692771"/>
          </a:xfrm>
          <a:prstGeom prst="rect">
            <a:avLst/>
          </a:prstGeom>
        </p:spPr>
        <p:txBody>
          <a:bodyPr>
            <a:spAutoFit/>
          </a:bodyPr>
          <a:lstStyle/>
          <a:p>
            <a:pPr algn="r" rtl="1"/>
            <a:r>
              <a:rPr lang="en-CA" sz="1400" dirty="0">
                <a:latin typeface="SBL Hebrew" panose="02000000000000000000" pitchFamily="2" charset="-79"/>
                <a:cs typeface="SBL Hebrew" panose="02000000000000000000" pitchFamily="2" charset="-79"/>
              </a:rPr>
              <a:t>Ezekiel 36:13-14</a:t>
            </a:r>
          </a:p>
          <a:p>
            <a:pPr algn="r" rtl="1"/>
            <a:r>
              <a:rPr lang="he-IL" dirty="0">
                <a:latin typeface="SBL Hebrew" panose="02000000000000000000" pitchFamily="2" charset="-79"/>
                <a:cs typeface="SBL Hebrew" panose="02000000000000000000" pitchFamily="2" charset="-79"/>
              </a:rPr>
              <a:t>כֹּ֤ה אָמַר֙ אֲדֹנָ֣י </a:t>
            </a:r>
            <a:r>
              <a:rPr lang="he-IL" dirty="0" smtClean="0">
                <a:latin typeface="SBL Hebrew" panose="02000000000000000000" pitchFamily="2" charset="-79"/>
                <a:cs typeface="SBL Hebrew" panose="02000000000000000000" pitchFamily="2" charset="-79"/>
              </a:rPr>
              <a:t>יְהוִ֔ה יַ֚עַן </a:t>
            </a:r>
            <a:r>
              <a:rPr lang="he-IL" dirty="0">
                <a:latin typeface="SBL Hebrew" panose="02000000000000000000" pitchFamily="2" charset="-79"/>
                <a:cs typeface="SBL Hebrew" panose="02000000000000000000" pitchFamily="2" charset="-79"/>
              </a:rPr>
              <a:t>אֹמְרִ֣ים לָכֶ֔ם </a:t>
            </a:r>
            <a:endParaRPr lang="he-IL" dirty="0" smtClean="0">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אֹכֶ֥לֶת </a:t>
            </a:r>
            <a:r>
              <a:rPr lang="he-IL" dirty="0">
                <a:latin typeface="SBL Hebrew" panose="02000000000000000000" pitchFamily="2" charset="-79"/>
                <a:cs typeface="SBL Hebrew" panose="02000000000000000000" pitchFamily="2" charset="-79"/>
              </a:rPr>
              <a:t>אָדָ֖ם (אָתִּי) [אָ֑תְּ] וּמְשַׁכֶּ֥לֶת (גּוֹיֵךְ) [גּוֹיַ֖יִךְ] הָיִֽית׃ </a:t>
            </a:r>
            <a:endParaRPr lang="he-IL" dirty="0" smtClean="0">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לָכֵ֗ן </a:t>
            </a:r>
            <a:r>
              <a:rPr lang="he-IL" dirty="0">
                <a:solidFill>
                  <a:srgbClr val="C00000"/>
                </a:solidFill>
                <a:latin typeface="SBL Hebrew" panose="02000000000000000000" pitchFamily="2" charset="-79"/>
                <a:cs typeface="SBL Hebrew" panose="02000000000000000000" pitchFamily="2" charset="-79"/>
              </a:rPr>
              <a:t>אָדָם֙ לֹא־תֹ֣אכְלִי 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solidFill>
                  <a:srgbClr val="C00000"/>
                </a:solidFill>
                <a:latin typeface="SBL Hebrew" panose="02000000000000000000" pitchFamily="2" charset="-79"/>
                <a:cs typeface="SBL Hebrew" panose="02000000000000000000" pitchFamily="2" charset="-79"/>
              </a:rPr>
              <a:t>(</a:t>
            </a:r>
            <a:r>
              <a:rPr lang="he-IL" dirty="0">
                <a:solidFill>
                  <a:srgbClr val="C00000"/>
                </a:solidFill>
                <a:latin typeface="SBL Hebrew" panose="02000000000000000000" pitchFamily="2" charset="-79"/>
                <a:cs typeface="SBL Hebrew" panose="02000000000000000000" pitchFamily="2" charset="-79"/>
              </a:rPr>
              <a:t>וְגוֹיֵךְ) [וְגוֹיַ֖יִךְ] </a:t>
            </a:r>
            <a:r>
              <a:rPr lang="he-IL" dirty="0" smtClean="0">
                <a:solidFill>
                  <a:srgbClr val="C00000"/>
                </a:solidFill>
                <a:latin typeface="SBL Hebrew" panose="02000000000000000000" pitchFamily="2" charset="-79"/>
                <a:cs typeface="SBL Hebrew" panose="02000000000000000000" pitchFamily="2" charset="-79"/>
              </a:rPr>
              <a:t>לֹ֣א </a:t>
            </a:r>
            <a:r>
              <a:rPr lang="he-IL" dirty="0">
                <a:solidFill>
                  <a:srgbClr val="C00000"/>
                </a:solidFill>
                <a:latin typeface="SBL Hebrew" panose="02000000000000000000" pitchFamily="2" charset="-79"/>
                <a:cs typeface="SBL Hebrew" panose="02000000000000000000" pitchFamily="2" charset="-79"/>
              </a:rPr>
              <a:t>(תְכַשְּׁלִי־)[תְשַׁכְּלִי־]ע֑וֹד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נְאֻ֖ם </a:t>
            </a:r>
            <a:r>
              <a:rPr lang="he-IL" dirty="0">
                <a:latin typeface="SBL Hebrew" panose="02000000000000000000" pitchFamily="2" charset="-79"/>
                <a:cs typeface="SBL Hebrew" panose="02000000000000000000" pitchFamily="2" charset="-79"/>
              </a:rPr>
              <a:t>אֲדֹנָ֥י יְהוִֽה׃</a:t>
            </a:r>
            <a:endParaRPr lang="en-CA" dirty="0">
              <a:latin typeface="SBL Hebrew" panose="02000000000000000000" pitchFamily="2" charset="-79"/>
              <a:cs typeface="SBL Hebrew" panose="02000000000000000000" pitchFamily="2" charset="-79"/>
            </a:endParaRPr>
          </a:p>
        </p:txBody>
      </p:sp>
      <p:sp>
        <p:nvSpPr>
          <p:cNvPr id="9" name="Rectangle 8"/>
          <p:cNvSpPr/>
          <p:nvPr/>
        </p:nvSpPr>
        <p:spPr>
          <a:xfrm>
            <a:off x="4419600" y="3842028"/>
            <a:ext cx="4572000" cy="1415772"/>
          </a:xfrm>
          <a:prstGeom prst="rect">
            <a:avLst/>
          </a:prstGeom>
        </p:spPr>
        <p:txBody>
          <a:bodyPr>
            <a:spAutoFit/>
          </a:bodyPr>
          <a:lstStyle/>
          <a:p>
            <a:pPr algn="r" rtl="1"/>
            <a:r>
              <a:rPr lang="en-CA" sz="1400" dirty="0">
                <a:latin typeface="SBL Hebrew" panose="02000000000000000000" pitchFamily="2" charset="-79"/>
                <a:cs typeface="SBL Hebrew" panose="02000000000000000000" pitchFamily="2" charset="-79"/>
              </a:rPr>
              <a:t>Ezekiel 36:15</a:t>
            </a:r>
          </a:p>
          <a:p>
            <a:pPr algn="r" rtl="1"/>
            <a:r>
              <a:rPr lang="he-IL" dirty="0">
                <a:solidFill>
                  <a:srgbClr val="C00000"/>
                </a:solidFill>
                <a:latin typeface="SBL Hebrew" panose="02000000000000000000" pitchFamily="2" charset="-79"/>
                <a:cs typeface="SBL Hebrew" panose="02000000000000000000" pitchFamily="2" charset="-79"/>
              </a:rPr>
              <a:t>וְלֹא־אַשְׁמִ֙יעַ אֵלַ֤יִךְ עוֹד֙ </a:t>
            </a:r>
            <a:r>
              <a:rPr lang="he-IL" dirty="0">
                <a:solidFill>
                  <a:schemeClr val="accent2">
                    <a:lumMod val="50000"/>
                  </a:schemeClr>
                </a:solidFill>
                <a:latin typeface="SBL Hebrew" panose="02000000000000000000" pitchFamily="2" charset="-79"/>
                <a:cs typeface="SBL Hebrew" panose="02000000000000000000" pitchFamily="2" charset="-79"/>
              </a:rPr>
              <a:t>כְּלִמַּ֣ת</a:t>
            </a:r>
            <a:r>
              <a:rPr lang="he-IL" dirty="0">
                <a:solidFill>
                  <a:srgbClr val="C00000"/>
                </a:solidFill>
                <a:latin typeface="SBL Hebrew" panose="02000000000000000000" pitchFamily="2" charset="-79"/>
                <a:cs typeface="SBL Hebrew" panose="02000000000000000000" pitchFamily="2" charset="-79"/>
              </a:rPr>
              <a:t> הַגּוֹיִ֔ם </a:t>
            </a:r>
            <a:endParaRPr lang="en-US" dirty="0" smtClean="0">
              <a:solidFill>
                <a:srgbClr val="C00000"/>
              </a:solidFill>
              <a:latin typeface="SBL Hebrew" panose="02000000000000000000" pitchFamily="2" charset="-79"/>
              <a:cs typeface="SBL Hebrew" panose="02000000000000000000" pitchFamily="2" charset="-79"/>
            </a:endParaRPr>
          </a:p>
          <a:p>
            <a:pPr algn="r" rtl="1"/>
            <a:r>
              <a:rPr lang="he-IL" dirty="0" smtClean="0">
                <a:solidFill>
                  <a:schemeClr val="accent2">
                    <a:lumMod val="50000"/>
                  </a:schemeClr>
                </a:solidFill>
                <a:latin typeface="SBL Hebrew" panose="02000000000000000000" pitchFamily="2" charset="-79"/>
                <a:cs typeface="SBL Hebrew" panose="02000000000000000000" pitchFamily="2" charset="-79"/>
              </a:rPr>
              <a:t>וְחֶרְפַּ֥ת</a:t>
            </a:r>
            <a:r>
              <a:rPr lang="he-IL" dirty="0" smtClean="0">
                <a:solidFill>
                  <a:srgbClr val="C00000"/>
                </a:solidFill>
                <a:latin typeface="SBL Hebrew" panose="02000000000000000000" pitchFamily="2" charset="-79"/>
                <a:cs typeface="SBL Hebrew" panose="02000000000000000000" pitchFamily="2" charset="-79"/>
              </a:rPr>
              <a:t> </a:t>
            </a:r>
            <a:r>
              <a:rPr lang="he-IL" dirty="0">
                <a:solidFill>
                  <a:srgbClr val="C00000"/>
                </a:solidFill>
                <a:latin typeface="SBL Hebrew" panose="02000000000000000000" pitchFamily="2" charset="-79"/>
                <a:cs typeface="SBL Hebrew" panose="02000000000000000000" pitchFamily="2" charset="-79"/>
              </a:rPr>
              <a:t>עַמִּ֖ים לֹ֣א תִשְׂאִי־ע֑וֹד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solidFill>
                  <a:srgbClr val="C00000"/>
                </a:solidFill>
                <a:latin typeface="SBL Hebrew" panose="02000000000000000000" pitchFamily="2" charset="-79"/>
                <a:cs typeface="SBL Hebrew" panose="02000000000000000000" pitchFamily="2" charset="-79"/>
              </a:rPr>
              <a:t>(</a:t>
            </a:r>
            <a:r>
              <a:rPr lang="he-IL" dirty="0">
                <a:solidFill>
                  <a:srgbClr val="C00000"/>
                </a:solidFill>
                <a:latin typeface="SBL Hebrew" panose="02000000000000000000" pitchFamily="2" charset="-79"/>
                <a:cs typeface="SBL Hebrew" panose="02000000000000000000" pitchFamily="2" charset="-79"/>
              </a:rPr>
              <a:t>וְגוֹיֵךְ) [וְגוֹיַ֙יִךְ֙] לֹא־</a:t>
            </a:r>
            <a:r>
              <a:rPr lang="he-IL" dirty="0">
                <a:solidFill>
                  <a:schemeClr val="accent2">
                    <a:lumMod val="50000"/>
                  </a:schemeClr>
                </a:solidFill>
                <a:latin typeface="SBL Hebrew" panose="02000000000000000000" pitchFamily="2" charset="-79"/>
                <a:cs typeface="SBL Hebrew" panose="02000000000000000000" pitchFamily="2" charset="-79"/>
              </a:rPr>
              <a:t>תַכְשִׁ֣לִי</a:t>
            </a:r>
            <a:r>
              <a:rPr lang="he-IL" dirty="0">
                <a:solidFill>
                  <a:srgbClr val="C00000"/>
                </a:solidFill>
                <a:latin typeface="SBL Hebrew" panose="02000000000000000000" pitchFamily="2" charset="-79"/>
                <a:cs typeface="SBL Hebrew" panose="02000000000000000000" pitchFamily="2" charset="-79"/>
              </a:rPr>
              <a:t> ע֔וֹד </a:t>
            </a:r>
            <a:endParaRPr lang="he-IL" dirty="0" smtClean="0">
              <a:solidFill>
                <a:srgbClr val="C00000"/>
              </a:solidFill>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נְאֻ֖ם </a:t>
            </a:r>
            <a:r>
              <a:rPr lang="he-IL" dirty="0">
                <a:latin typeface="SBL Hebrew" panose="02000000000000000000" pitchFamily="2" charset="-79"/>
                <a:cs typeface="SBL Hebrew" panose="02000000000000000000" pitchFamily="2" charset="-79"/>
              </a:rPr>
              <a:t>אֲדֹנָ֥י יְהוִֽה׃ ס</a:t>
            </a:r>
            <a:endParaRPr lang="en-CA" dirty="0">
              <a:latin typeface="SBL Hebrew" panose="02000000000000000000" pitchFamily="2" charset="-79"/>
              <a:cs typeface="SBL Hebrew" panose="02000000000000000000" pitchFamily="2" charset="-79"/>
            </a:endParaRPr>
          </a:p>
        </p:txBody>
      </p:sp>
      <p:pic>
        <p:nvPicPr>
          <p:cNvPr id="10" name="Picture 2" descr="D:\My Documents\HebrewCourseBriercrestFirstYear2014\Rocine Readings\07 Ezekiel 37_1-14\pics\ignomin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115891"/>
            <a:ext cx="2617304" cy="1635815"/>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0" y="0"/>
            <a:ext cx="5867400" cy="461665"/>
          </a:xfrm>
          <a:prstGeom prst="rect">
            <a:avLst/>
          </a:prstGeom>
          <a:noFill/>
        </p:spPr>
        <p:txBody>
          <a:bodyPr wrap="square" rtlCol="0">
            <a:spAutoFit/>
          </a:bodyPr>
          <a:lstStyle/>
          <a:p>
            <a:r>
              <a:rPr lang="en-US" sz="1200" dirty="0" smtClean="0">
                <a:solidFill>
                  <a:srgbClr val="0070C0"/>
                </a:solidFill>
              </a:rPr>
              <a:t>If Ezekiel 36 is speaking </a:t>
            </a:r>
            <a:r>
              <a:rPr lang="en-US" sz="1200" dirty="0">
                <a:solidFill>
                  <a:srgbClr val="0070C0"/>
                </a:solidFill>
              </a:rPr>
              <a:t>of the </a:t>
            </a:r>
            <a:r>
              <a:rPr lang="en-US" sz="1200" dirty="0" err="1" smtClean="0">
                <a:solidFill>
                  <a:srgbClr val="0070C0"/>
                </a:solidFill>
              </a:rPr>
              <a:t>Zerub</a:t>
            </a:r>
            <a:r>
              <a:rPr lang="en-US" sz="1200" dirty="0" smtClean="0">
                <a:solidFill>
                  <a:srgbClr val="0070C0"/>
                </a:solidFill>
              </a:rPr>
              <a:t>/Ezra/</a:t>
            </a:r>
            <a:r>
              <a:rPr lang="en-US" sz="1200" dirty="0" err="1" smtClean="0">
                <a:solidFill>
                  <a:srgbClr val="0070C0"/>
                </a:solidFill>
              </a:rPr>
              <a:t>Neh</a:t>
            </a:r>
            <a:r>
              <a:rPr lang="en-US" sz="1200" dirty="0" smtClean="0">
                <a:solidFill>
                  <a:srgbClr val="0070C0"/>
                </a:solidFill>
              </a:rPr>
              <a:t> return (538/458/444 BC), </a:t>
            </a:r>
            <a:br>
              <a:rPr lang="en-US" sz="1200" dirty="0" smtClean="0">
                <a:solidFill>
                  <a:srgbClr val="0070C0"/>
                </a:solidFill>
              </a:rPr>
            </a:br>
            <a:r>
              <a:rPr lang="en-US" sz="1200" dirty="0" smtClean="0">
                <a:solidFill>
                  <a:srgbClr val="0070C0"/>
                </a:solidFill>
              </a:rPr>
              <a:t>what about 168BC, 70AD, 135AD, etc.?</a:t>
            </a:r>
          </a:p>
        </p:txBody>
      </p:sp>
      <p:sp>
        <p:nvSpPr>
          <p:cNvPr id="19" name="TextBox 18"/>
          <p:cNvSpPr txBox="1"/>
          <p:nvPr/>
        </p:nvSpPr>
        <p:spPr>
          <a:xfrm>
            <a:off x="2895600" y="609600"/>
            <a:ext cx="2200275" cy="461665"/>
          </a:xfrm>
          <a:prstGeom prst="rect">
            <a:avLst/>
          </a:prstGeom>
          <a:noFill/>
        </p:spPr>
        <p:txBody>
          <a:bodyPr wrap="square" rtlCol="0">
            <a:spAutoFit/>
          </a:bodyPr>
          <a:lstStyle/>
          <a:p>
            <a:r>
              <a:rPr lang="en-US" sz="1200" dirty="0" smtClean="0">
                <a:solidFill>
                  <a:srgbClr val="0070C0"/>
                </a:solidFill>
              </a:rPr>
              <a:t>Did the ‘land’ never again</a:t>
            </a:r>
          </a:p>
          <a:p>
            <a:r>
              <a:rPr lang="en-US" sz="1200" dirty="0" smtClean="0">
                <a:solidFill>
                  <a:srgbClr val="C00000"/>
                </a:solidFill>
              </a:rPr>
              <a:t>bereave</a:t>
            </a:r>
            <a:r>
              <a:rPr lang="en-US" sz="1200" dirty="0" smtClean="0"/>
              <a:t> </a:t>
            </a:r>
            <a:r>
              <a:rPr lang="en-US" sz="1200" dirty="0" smtClean="0">
                <a:solidFill>
                  <a:srgbClr val="C00000"/>
                </a:solidFill>
              </a:rPr>
              <a:t>of children</a:t>
            </a:r>
            <a:r>
              <a:rPr lang="en-US" sz="1200" dirty="0" smtClean="0">
                <a:solidFill>
                  <a:srgbClr val="0070C0"/>
                </a:solidFill>
              </a:rPr>
              <a:t>?</a:t>
            </a:r>
            <a:endParaRPr lang="en-CA" sz="1200" dirty="0">
              <a:solidFill>
                <a:srgbClr val="0070C0"/>
              </a:solidFill>
            </a:endParaRPr>
          </a:p>
        </p:txBody>
      </p:sp>
      <p:sp>
        <p:nvSpPr>
          <p:cNvPr id="20" name="TextBox 19"/>
          <p:cNvSpPr txBox="1"/>
          <p:nvPr/>
        </p:nvSpPr>
        <p:spPr>
          <a:xfrm>
            <a:off x="2895600" y="2467451"/>
            <a:ext cx="2200275" cy="276999"/>
          </a:xfrm>
          <a:prstGeom prst="rect">
            <a:avLst/>
          </a:prstGeom>
          <a:noFill/>
        </p:spPr>
        <p:txBody>
          <a:bodyPr wrap="square" rtlCol="0">
            <a:spAutoFit/>
          </a:bodyPr>
          <a:lstStyle/>
          <a:p>
            <a:r>
              <a:rPr lang="en-US" sz="1200" dirty="0" smtClean="0">
                <a:solidFill>
                  <a:srgbClr val="0070C0"/>
                </a:solidFill>
              </a:rPr>
              <a:t>Never again </a:t>
            </a:r>
            <a:r>
              <a:rPr lang="en-US" sz="1200" dirty="0" smtClean="0">
                <a:solidFill>
                  <a:srgbClr val="C00000"/>
                </a:solidFill>
              </a:rPr>
              <a:t>consume men</a:t>
            </a:r>
            <a:r>
              <a:rPr lang="en-US" sz="1200" dirty="0" smtClean="0">
                <a:solidFill>
                  <a:srgbClr val="0070C0"/>
                </a:solidFill>
              </a:rPr>
              <a:t>?</a:t>
            </a:r>
            <a:endParaRPr lang="en-CA" sz="1200" dirty="0">
              <a:solidFill>
                <a:srgbClr val="0070C0"/>
              </a:solidFill>
            </a:endParaRPr>
          </a:p>
        </p:txBody>
      </p:sp>
      <p:sp>
        <p:nvSpPr>
          <p:cNvPr id="21" name="TextBox 20"/>
          <p:cNvSpPr txBox="1"/>
          <p:nvPr/>
        </p:nvSpPr>
        <p:spPr>
          <a:xfrm>
            <a:off x="2895600" y="4074288"/>
            <a:ext cx="2438400" cy="276999"/>
          </a:xfrm>
          <a:prstGeom prst="rect">
            <a:avLst/>
          </a:prstGeom>
          <a:noFill/>
        </p:spPr>
        <p:txBody>
          <a:bodyPr wrap="square" rtlCol="0">
            <a:spAutoFit/>
          </a:bodyPr>
          <a:lstStyle/>
          <a:p>
            <a:r>
              <a:rPr lang="en-US" sz="1200" dirty="0" smtClean="0">
                <a:solidFill>
                  <a:srgbClr val="0070C0"/>
                </a:solidFill>
              </a:rPr>
              <a:t>No more </a:t>
            </a:r>
            <a:r>
              <a:rPr lang="en-US" sz="1200" dirty="0" smtClean="0">
                <a:solidFill>
                  <a:srgbClr val="C00000"/>
                </a:solidFill>
              </a:rPr>
              <a:t>ignominy</a:t>
            </a:r>
            <a:r>
              <a:rPr lang="en-US" sz="1200" dirty="0" smtClean="0">
                <a:solidFill>
                  <a:srgbClr val="0070C0"/>
                </a:solidFill>
              </a:rPr>
              <a:t>?</a:t>
            </a:r>
            <a:endParaRPr lang="en-CA" sz="1200" dirty="0">
              <a:solidFill>
                <a:srgbClr val="0070C0"/>
              </a:solidFill>
            </a:endParaRPr>
          </a:p>
        </p:txBody>
      </p:sp>
      <p:sp>
        <p:nvSpPr>
          <p:cNvPr id="22" name="TextBox 21"/>
          <p:cNvSpPr txBox="1"/>
          <p:nvPr/>
        </p:nvSpPr>
        <p:spPr>
          <a:xfrm>
            <a:off x="2895600" y="4351287"/>
            <a:ext cx="2438400" cy="276999"/>
          </a:xfrm>
          <a:prstGeom prst="rect">
            <a:avLst/>
          </a:prstGeom>
          <a:noFill/>
        </p:spPr>
        <p:txBody>
          <a:bodyPr wrap="square" rtlCol="0">
            <a:spAutoFit/>
          </a:bodyPr>
          <a:lstStyle/>
          <a:p>
            <a:r>
              <a:rPr lang="en-US" sz="1200" dirty="0" smtClean="0">
                <a:solidFill>
                  <a:srgbClr val="0070C0"/>
                </a:solidFill>
              </a:rPr>
              <a:t>No more </a:t>
            </a:r>
            <a:r>
              <a:rPr lang="en-US" sz="1200" dirty="0" smtClean="0">
                <a:solidFill>
                  <a:srgbClr val="C00000"/>
                </a:solidFill>
              </a:rPr>
              <a:t>reproach</a:t>
            </a:r>
            <a:r>
              <a:rPr lang="en-US" sz="1200" dirty="0" smtClean="0">
                <a:solidFill>
                  <a:srgbClr val="0070C0"/>
                </a:solidFill>
              </a:rPr>
              <a:t>?</a:t>
            </a:r>
            <a:endParaRPr lang="en-CA" sz="1200" dirty="0">
              <a:solidFill>
                <a:srgbClr val="0070C0"/>
              </a:solidFill>
            </a:endParaRPr>
          </a:p>
        </p:txBody>
      </p:sp>
      <p:sp>
        <p:nvSpPr>
          <p:cNvPr id="23" name="TextBox 22"/>
          <p:cNvSpPr txBox="1"/>
          <p:nvPr/>
        </p:nvSpPr>
        <p:spPr>
          <a:xfrm>
            <a:off x="2895600" y="4617213"/>
            <a:ext cx="2438400" cy="276999"/>
          </a:xfrm>
          <a:prstGeom prst="rect">
            <a:avLst/>
          </a:prstGeom>
          <a:noFill/>
        </p:spPr>
        <p:txBody>
          <a:bodyPr wrap="square" rtlCol="0">
            <a:spAutoFit/>
          </a:bodyPr>
          <a:lstStyle/>
          <a:p>
            <a:r>
              <a:rPr lang="en-US" sz="1200" dirty="0" smtClean="0">
                <a:solidFill>
                  <a:srgbClr val="0070C0"/>
                </a:solidFill>
              </a:rPr>
              <a:t>No more </a:t>
            </a:r>
            <a:r>
              <a:rPr lang="en-US" sz="1200" dirty="0" smtClean="0">
                <a:solidFill>
                  <a:srgbClr val="C00000"/>
                </a:solidFill>
              </a:rPr>
              <a:t>stumbling</a:t>
            </a:r>
            <a:r>
              <a:rPr lang="en-US" sz="1200" dirty="0" smtClean="0"/>
              <a:t> </a:t>
            </a:r>
            <a:r>
              <a:rPr lang="en-US" sz="1200" dirty="0" smtClean="0">
                <a:solidFill>
                  <a:srgbClr val="0070C0"/>
                </a:solidFill>
              </a:rPr>
              <a:t>or</a:t>
            </a:r>
            <a:r>
              <a:rPr lang="en-US" sz="1200" dirty="0" smtClean="0"/>
              <a:t> </a:t>
            </a:r>
            <a:r>
              <a:rPr lang="en-US" sz="1200" dirty="0" smtClean="0">
                <a:solidFill>
                  <a:srgbClr val="C00000"/>
                </a:solidFill>
              </a:rPr>
              <a:t>falling</a:t>
            </a:r>
            <a:r>
              <a:rPr lang="en-US" sz="1200" dirty="0" smtClean="0">
                <a:solidFill>
                  <a:srgbClr val="0070C0"/>
                </a:solidFill>
              </a:rPr>
              <a:t>?</a:t>
            </a:r>
            <a:endParaRPr lang="en-CA" sz="1200" dirty="0">
              <a:solidFill>
                <a:srgbClr val="0070C0"/>
              </a:solidFill>
            </a:endParaRPr>
          </a:p>
        </p:txBody>
      </p:sp>
      <p:sp>
        <p:nvSpPr>
          <p:cNvPr id="13" name="TextBox 12"/>
          <p:cNvSpPr txBox="1"/>
          <p:nvPr/>
        </p:nvSpPr>
        <p:spPr>
          <a:xfrm>
            <a:off x="2924175" y="6200000"/>
            <a:ext cx="3543300" cy="461665"/>
          </a:xfrm>
          <a:prstGeom prst="rect">
            <a:avLst/>
          </a:prstGeom>
          <a:noFill/>
          <a:ln w="28575">
            <a:solidFill>
              <a:schemeClr val="tx1"/>
            </a:solidFill>
          </a:ln>
        </p:spPr>
        <p:txBody>
          <a:bodyPr wrap="square" rtlCol="0">
            <a:spAutoFit/>
          </a:bodyPr>
          <a:lstStyle/>
          <a:p>
            <a:r>
              <a:rPr lang="en-US" sz="1200" dirty="0" smtClean="0">
                <a:solidFill>
                  <a:srgbClr val="0070C0"/>
                </a:solidFill>
              </a:rPr>
              <a:t>Key Interpretive Question:</a:t>
            </a:r>
          </a:p>
          <a:p>
            <a:r>
              <a:rPr lang="en-US" sz="1200" dirty="0" smtClean="0">
                <a:solidFill>
                  <a:srgbClr val="0070C0"/>
                </a:solidFill>
              </a:rPr>
              <a:t>When has this or will this or how will this be fulfilled?</a:t>
            </a:r>
            <a:endParaRPr lang="en-US" sz="1200" dirty="0">
              <a:solidFill>
                <a:srgbClr val="0070C0"/>
              </a:solidFill>
            </a:endParaRPr>
          </a:p>
        </p:txBody>
      </p:sp>
    </p:spTree>
    <p:extLst>
      <p:ext uri="{BB962C8B-B14F-4D97-AF65-F5344CB8AC3E}">
        <p14:creationId xmlns:p14="http://schemas.microsoft.com/office/powerpoint/2010/main" val="485119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0937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181600" y="152400"/>
            <a:ext cx="3810000" cy="6401753"/>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36:16-21</a:t>
            </a:r>
            <a:endParaRPr lang="en-CA" sz="1400" dirty="0">
              <a:latin typeface="SBL Hebrew" panose="02000000000000000000" pitchFamily="2" charset="-79"/>
              <a:cs typeface="SBL Hebrew" panose="02000000000000000000"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וַיְהִ֥י דְבַר־יְהוָ֖ה אֵלַ֥י לֵאמֹֽר׃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בֶּן־אָדָ֗ם בֵּ֤ית יִשְׂרָאֵל֙ יֹשְׁבִ֣ים עַל־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ם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6">
                    <a:lumMod val="50000"/>
                  </a:schemeClr>
                </a:solidFill>
                <a:latin typeface="SBL Hebrew" pitchFamily="2" charset="-79"/>
                <a:cs typeface="SBL Hebrew" pitchFamily="2" charset="-79"/>
              </a:rPr>
              <a:t>וַיְטַמְּא֣וּ</a:t>
            </a:r>
            <a:r>
              <a:rPr lang="he-IL" dirty="0">
                <a:latin typeface="SBL Hebrew" pitchFamily="2" charset="-79"/>
                <a:cs typeface="SBL Hebrew" pitchFamily="2" charset="-79"/>
              </a:rPr>
              <a:t> אוֹתָ֔</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בְּדַרְכָּ֖ם וּבַעֲלִֽילוֹתָ֑ם </a:t>
            </a:r>
          </a:p>
          <a:p>
            <a:pPr algn="r" defTabSz="457200" rtl="1">
              <a:tabLst>
                <a:tab pos="228600" algn="r"/>
                <a:tab pos="457200" algn="r"/>
                <a:tab pos="685800" algn="r"/>
                <a:tab pos="914400" algn="r"/>
              </a:tabLst>
            </a:pPr>
            <a:r>
              <a:rPr lang="he-IL" dirty="0">
                <a:latin typeface="SBL Hebrew" pitchFamily="2" charset="-79"/>
                <a:cs typeface="SBL Hebrew" pitchFamily="2" charset="-79"/>
              </a:rPr>
              <a:t>		כְּ</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ת֙ הַנִּדָּ֔ה הָיְתָ֥ה דַרְכָּ֖ם לְפָנָֽי׃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וָאֶשְׁפֹּ֤ךְ חֲמָתִי֙ עֲלֵיהֶ֔ם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עַל־הַדָּ֖ם אֲשֶׁר־שָׁפְכ֣וּ עַל־ה</a:t>
            </a:r>
            <a:r>
              <a:rPr lang="he-IL" dirty="0">
                <a:solidFill>
                  <a:srgbClr val="FF0000"/>
                </a:solidFill>
                <a:latin typeface="SBL Hebrew" pitchFamily="2" charset="-79"/>
                <a:cs typeface="SBL Hebrew" pitchFamily="2" charset="-79"/>
              </a:rPr>
              <a:t>ָאָ֑רֶץ</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	וּבְגִלּוּלֵיהֶ֖ם </a:t>
            </a:r>
            <a:r>
              <a:rPr lang="he-IL" dirty="0">
                <a:solidFill>
                  <a:schemeClr val="accent6">
                    <a:lumMod val="50000"/>
                  </a:schemeClr>
                </a:solidFill>
                <a:latin typeface="SBL Hebrew" pitchFamily="2" charset="-79"/>
                <a:cs typeface="SBL Hebrew" pitchFamily="2" charset="-79"/>
              </a:rPr>
              <a:t>טִמְּא</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וָאָפִ֤יץ אֹתָם֙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וַיִּזָּר֖וּ בָּ</a:t>
            </a:r>
            <a:r>
              <a:rPr lang="he-IL" dirty="0">
                <a:solidFill>
                  <a:srgbClr val="7030A0"/>
                </a:solidFill>
                <a:latin typeface="SBL Hebrew" pitchFamily="2" charset="-79"/>
                <a:cs typeface="SBL Hebrew" pitchFamily="2" charset="-79"/>
              </a:rPr>
              <a:t>אֲרָצ֑וֹת </a:t>
            </a:r>
          </a:p>
          <a:p>
            <a:pPr algn="r" defTabSz="457200" rtl="1">
              <a:tabLst>
                <a:tab pos="228600" algn="r"/>
                <a:tab pos="457200" algn="r"/>
                <a:tab pos="685800" algn="r"/>
                <a:tab pos="914400" algn="r"/>
              </a:tabLst>
            </a:pPr>
            <a:r>
              <a:rPr lang="he-IL" dirty="0">
                <a:latin typeface="SBL Hebrew" pitchFamily="2" charset="-79"/>
                <a:cs typeface="SBL Hebrew" pitchFamily="2" charset="-79"/>
              </a:rPr>
              <a:t>	כְּדַרְכָּ֥ם וְכַעֲלִילוֹתָ֖ם שְׁפַטְתִּֽים׃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וַיָּב֗וֹא אֶל־</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אֲשֶׁר־בָּ֣אוּ שָׁ֔ם </a:t>
            </a:r>
          </a:p>
          <a:p>
            <a:pPr algn="r" defTabSz="457200" rtl="1">
              <a:tabLst>
                <a:tab pos="228600" algn="r"/>
                <a:tab pos="457200" algn="r"/>
                <a:tab pos="685800" algn="r"/>
                <a:tab pos="914400" algn="r"/>
              </a:tabLst>
            </a:pPr>
            <a:r>
              <a:rPr lang="he-IL" dirty="0">
                <a:solidFill>
                  <a:srgbClr val="008000"/>
                </a:solidFill>
                <a:latin typeface="SBL Hebrew" pitchFamily="2" charset="-79"/>
                <a:cs typeface="SBL Hebrew" pitchFamily="2" charset="-79"/>
              </a:rPr>
              <a:t>וַֽיְחַלְּל֖וּ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בֶּאֱמֹ֤ר לָהֶם֙ </a:t>
            </a:r>
          </a:p>
          <a:p>
            <a:pPr algn="r" defTabSz="457200" rtl="1">
              <a:tabLst>
                <a:tab pos="228600" algn="r"/>
                <a:tab pos="457200" algn="r"/>
                <a:tab pos="685800" algn="r"/>
                <a:tab pos="914400" algn="r"/>
              </a:tabLst>
            </a:pPr>
            <a:r>
              <a:rPr lang="he-IL" dirty="0">
                <a:latin typeface="SBL Hebrew" pitchFamily="2" charset="-79"/>
                <a:cs typeface="SBL Hebrew" pitchFamily="2" charset="-79"/>
              </a:rPr>
              <a:t>		עַם־יְהוָ֣ה אֵ֔לֶּה וּמֵ</a:t>
            </a:r>
            <a:r>
              <a:rPr lang="he-IL" dirty="0">
                <a:solidFill>
                  <a:srgbClr val="FF0000"/>
                </a:solidFill>
                <a:latin typeface="SBL Hebrew" pitchFamily="2" charset="-79"/>
                <a:cs typeface="SBL Hebrew" pitchFamily="2" charset="-79"/>
              </a:rPr>
              <a:t>אַרְצ֖</a:t>
            </a:r>
            <a:r>
              <a:rPr lang="he-IL" dirty="0">
                <a:latin typeface="SBL Hebrew" pitchFamily="2" charset="-79"/>
                <a:cs typeface="SBL Hebrew" pitchFamily="2" charset="-79"/>
              </a:rPr>
              <a:t>וֹ יָצָֽאוּ׃ </a:t>
            </a: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וָאֶחְמֹ֖ל עַל־</a:t>
            </a:r>
            <a:r>
              <a:rPr lang="he-IL" dirty="0">
                <a:solidFill>
                  <a:srgbClr val="0000FF"/>
                </a:solidFill>
                <a:latin typeface="SBL Hebrew" pitchFamily="2" charset="-79"/>
                <a:cs typeface="SBL Hebrew" pitchFamily="2" charset="-79"/>
              </a:rPr>
              <a:t>שֵׁ֣ם</a:t>
            </a:r>
            <a:r>
              <a:rPr lang="he-IL" dirty="0">
                <a:latin typeface="SBL Hebrew" pitchFamily="2" charset="-79"/>
                <a:cs typeface="SBL Hebrew" pitchFamily="2" charset="-79"/>
              </a:rPr>
              <a:t> </a:t>
            </a:r>
            <a:r>
              <a:rPr lang="he-IL" dirty="0">
                <a:solidFill>
                  <a:srgbClr val="0000FF"/>
                </a:solidFill>
                <a:latin typeface="SBL Hebrew" pitchFamily="2" charset="-79"/>
                <a:cs typeface="SBL Hebrew" pitchFamily="2" charset="-79"/>
              </a:rPr>
              <a:t>קָדְשִׁ֑י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חִלְּל֙וּהוּ֙ </a:t>
            </a:r>
            <a:r>
              <a:rPr lang="he-IL" dirty="0">
                <a:latin typeface="SBL Hebrew" pitchFamily="2" charset="-79"/>
                <a:cs typeface="SBL Hebrew" pitchFamily="2" charset="-79"/>
              </a:rPr>
              <a:t>בֵּ֣ית יִשְׂרָאֵ֔ל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אֲשֶׁר־בָּ֥אוּ שָֽׁמָּה׃ </a:t>
            </a:r>
          </a:p>
        </p:txBody>
      </p:sp>
      <p:sp>
        <p:nvSpPr>
          <p:cNvPr id="10" name="Rectangle 9"/>
          <p:cNvSpPr/>
          <p:nvPr/>
        </p:nvSpPr>
        <p:spPr>
          <a:xfrm>
            <a:off x="457200" y="914400"/>
            <a:ext cx="4191000" cy="4801314"/>
          </a:xfrm>
          <a:prstGeom prst="rect">
            <a:avLst/>
          </a:prstGeom>
        </p:spPr>
        <p:txBody>
          <a:bodyPr wrap="square">
            <a:spAutoFit/>
          </a:bodyPr>
          <a:lstStyle/>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לָכֵ֞ן אֱמֹ֣ר לְבֵֽית־יִשְׂרָאֵ֗ל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כֹּ֤ה אָמַר֙ אֲדֹנָ֣י יְהוִ֔ה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לֹ֧א לְמַעַנְכֶ֛ם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אֲנִ֥י עֹשֶׂ֖ה בֵּ֣ית יִשְׂרָאֵ֑ל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כִּ֤י אִם־לְ</a:t>
            </a:r>
            <a:r>
              <a:rPr lang="he-IL" dirty="0">
                <a:solidFill>
                  <a:srgbClr val="0000FF"/>
                </a:solidFill>
                <a:latin typeface="SBL Hebrew" pitchFamily="2" charset="-79"/>
                <a:cs typeface="SBL Hebrew" pitchFamily="2" charset="-79"/>
              </a:rPr>
              <a:t>שֵׁם־קָדְשִׁי֙ </a:t>
            </a:r>
            <a:endParaRPr lang="en-US" dirty="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en-US" dirty="0">
                <a:latin typeface="SBL Hebrew" pitchFamily="2" charset="-79"/>
                <a:cs typeface="SBL Hebrew" pitchFamily="2" charset="-79"/>
              </a:rPr>
              <a:t>			</a:t>
            </a:r>
            <a:r>
              <a:rPr lang="he-IL" dirty="0">
                <a:latin typeface="SBL Hebrew" pitchFamily="2" charset="-79"/>
                <a:cs typeface="SBL Hebrew" pitchFamily="2" charset="-79"/>
              </a:rPr>
              <a:t>אֲשֶׁ֣ר </a:t>
            </a:r>
            <a:r>
              <a:rPr lang="he-IL" dirty="0">
                <a:solidFill>
                  <a:srgbClr val="008000"/>
                </a:solidFill>
                <a:latin typeface="SBL Hebrew" pitchFamily="2" charset="-79"/>
                <a:cs typeface="SBL Hebrew" pitchFamily="2" charset="-79"/>
              </a:rPr>
              <a:t>חִלַּלְתֶּ֔ם </a:t>
            </a:r>
            <a:r>
              <a:rPr lang="he-IL" dirty="0">
                <a:solidFill>
                  <a:srgbClr val="FF00FF"/>
                </a:solidFill>
                <a:latin typeface="SBL Hebrew" pitchFamily="2" charset="-79"/>
                <a:cs typeface="SBL Hebrew" pitchFamily="2" charset="-79"/>
              </a:rPr>
              <a:t>בַּגּוֹיִ֖ם</a:t>
            </a:r>
            <a:r>
              <a:rPr lang="he-IL" dirty="0">
                <a:latin typeface="SBL Hebrew" pitchFamily="2" charset="-79"/>
                <a:cs typeface="SBL Hebrew" pitchFamily="2" charset="-79"/>
              </a:rPr>
              <a:t> אֲשֶׁר־בָּ֥אתֶם שָֽׁם׃ </a:t>
            </a: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endParaRPr lang="en-US"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וְקִדַּשְׁתִּ֞י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אֶת־</a:t>
            </a:r>
            <a:r>
              <a:rPr lang="he-IL" dirty="0">
                <a:solidFill>
                  <a:srgbClr val="0000FF"/>
                </a:solidFill>
                <a:latin typeface="SBL Hebrew" pitchFamily="2" charset="-79"/>
                <a:cs typeface="SBL Hebrew" pitchFamily="2" charset="-79"/>
              </a:rPr>
              <a:t>שְׁמִ֣י</a:t>
            </a:r>
            <a:r>
              <a:rPr lang="he-IL" dirty="0">
                <a:latin typeface="SBL Hebrew" pitchFamily="2" charset="-79"/>
                <a:cs typeface="SBL Hebrew" pitchFamily="2" charset="-79"/>
              </a:rPr>
              <a:t> הַגָּד֗וֹל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הַֽמְחֻלָּל֙ </a:t>
            </a:r>
            <a:r>
              <a:rPr lang="he-IL" dirty="0">
                <a:solidFill>
                  <a:srgbClr val="FF00FF"/>
                </a:solidFill>
                <a:latin typeface="SBL Hebrew" pitchFamily="2" charset="-79"/>
                <a:cs typeface="SBL Hebrew" pitchFamily="2" charset="-79"/>
              </a:rPr>
              <a:t>בַּגּוֹיִ֔ם </a:t>
            </a:r>
          </a:p>
          <a:p>
            <a:pPr algn="r" defTabSz="457200" rtl="1">
              <a:tabLst>
                <a:tab pos="228600" algn="r"/>
                <a:tab pos="457200" algn="r"/>
                <a:tab pos="685800" algn="r"/>
                <a:tab pos="914400" algn="r"/>
              </a:tabLst>
            </a:pPr>
            <a:r>
              <a:rPr lang="he-IL" dirty="0">
                <a:latin typeface="SBL Hebrew" pitchFamily="2" charset="-79"/>
                <a:cs typeface="SBL Hebrew" pitchFamily="2" charset="-79"/>
              </a:rPr>
              <a:t>			אֲשֶׁ֥ר </a:t>
            </a:r>
            <a:r>
              <a:rPr lang="he-IL" dirty="0">
                <a:solidFill>
                  <a:srgbClr val="008000"/>
                </a:solidFill>
                <a:latin typeface="SBL Hebrew" pitchFamily="2" charset="-79"/>
                <a:cs typeface="SBL Hebrew" pitchFamily="2" charset="-79"/>
              </a:rPr>
              <a:t>חִלַּלְתֶּ֖ם </a:t>
            </a:r>
            <a:r>
              <a:rPr lang="he-IL" dirty="0">
                <a:latin typeface="SBL Hebrew" pitchFamily="2" charset="-79"/>
                <a:cs typeface="SBL Hebrew" pitchFamily="2" charset="-79"/>
              </a:rPr>
              <a:t>בְּתוֹכָ֑ם </a:t>
            </a:r>
          </a:p>
          <a:p>
            <a:pPr algn="r" defTabSz="457200" rtl="1">
              <a:tabLst>
                <a:tab pos="228600" algn="r"/>
                <a:tab pos="457200" algn="r"/>
                <a:tab pos="685800" algn="r"/>
                <a:tab pos="914400" algn="r"/>
              </a:tabLst>
            </a:pPr>
            <a:r>
              <a:rPr lang="he-IL" dirty="0">
                <a:latin typeface="SBL Hebrew" pitchFamily="2" charset="-79"/>
                <a:cs typeface="SBL Hebrew" pitchFamily="2" charset="-79"/>
              </a:rPr>
              <a:t>		וְיָדְע֨וּ </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כִּי־אֲנִ֣י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נְאֻם֙ אֲדֹנָ֣י יְהוִ֔ה </a:t>
            </a:r>
          </a:p>
          <a:p>
            <a:pPr algn="r" defTabSz="457200" rtl="1">
              <a:tabLst>
                <a:tab pos="228600" algn="r"/>
                <a:tab pos="457200" algn="r"/>
                <a:tab pos="685800" algn="r"/>
                <a:tab pos="914400" algn="r"/>
              </a:tabLst>
            </a:pPr>
            <a:r>
              <a:rPr lang="he-IL" dirty="0">
                <a:latin typeface="SBL Hebrew" pitchFamily="2" charset="-79"/>
                <a:cs typeface="SBL Hebrew" pitchFamily="2" charset="-79"/>
              </a:rPr>
              <a:t>		</a:t>
            </a:r>
            <a:r>
              <a:rPr lang="he-IL" dirty="0">
                <a:solidFill>
                  <a:schemeClr val="accent1">
                    <a:lumMod val="75000"/>
                  </a:schemeClr>
                </a:solidFill>
                <a:latin typeface="SBL Hebrew" pitchFamily="2" charset="-79"/>
                <a:cs typeface="SBL Hebrew" pitchFamily="2" charset="-79"/>
              </a:rPr>
              <a:t>בְּהִקָּדְשִׁ֥י</a:t>
            </a:r>
            <a:r>
              <a:rPr lang="he-IL" dirty="0">
                <a:solidFill>
                  <a:schemeClr val="accent6">
                    <a:lumMod val="75000"/>
                  </a:schemeClr>
                </a:solidFill>
                <a:latin typeface="SBL Hebrew" pitchFamily="2" charset="-79"/>
                <a:cs typeface="SBL Hebrew" pitchFamily="2" charset="-79"/>
              </a:rPr>
              <a:t> </a:t>
            </a:r>
            <a:r>
              <a:rPr lang="he-IL" dirty="0">
                <a:latin typeface="SBL Hebrew" pitchFamily="2" charset="-79"/>
                <a:cs typeface="SBL Hebrew" pitchFamily="2" charset="-79"/>
              </a:rPr>
              <a:t>בָכֶ֖ם לְעֵינֵי</a:t>
            </a:r>
            <a:r>
              <a:rPr lang="he-IL" dirty="0">
                <a:solidFill>
                  <a:srgbClr val="FF00FF"/>
                </a:solidFill>
                <a:latin typeface="SBL Hebrew" pitchFamily="2" charset="-79"/>
                <a:cs typeface="SBL Hebrew" pitchFamily="2" charset="-79"/>
              </a:rPr>
              <a:t>הֶֽם</a:t>
            </a:r>
            <a:r>
              <a:rPr lang="he-IL" dirty="0">
                <a:latin typeface="SBL Hebrew" pitchFamily="2" charset="-79"/>
                <a:cs typeface="SBL Hebrew" pitchFamily="2" charset="-79"/>
              </a:rPr>
              <a:t>׃ </a:t>
            </a:r>
            <a:endParaRPr lang="he-IL"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dirty="0">
              <a:latin typeface="SBL Hebrew" pitchFamily="2" charset="-79"/>
              <a:cs typeface="SBL Hebrew" pitchFamily="2" charset="-79"/>
            </a:endParaRPr>
          </a:p>
          <a:p>
            <a:pPr algn="r" defTabSz="457200" rtl="1">
              <a:tabLst>
                <a:tab pos="228600" algn="r"/>
                <a:tab pos="457200" algn="r"/>
                <a:tab pos="685800" algn="r"/>
                <a:tab pos="914400" algn="r"/>
              </a:tabLst>
            </a:pPr>
            <a:r>
              <a:rPr lang="he-IL" dirty="0">
                <a:latin typeface="SBL Hebrew" pitchFamily="2" charset="-79"/>
                <a:cs typeface="SBL Hebrew" pitchFamily="2" charset="-79"/>
              </a:rPr>
              <a:t>וְלָקַחְתִּ֤י אֶתְכֶם֙ מִן־</a:t>
            </a:r>
            <a:r>
              <a:rPr lang="he-IL" dirty="0">
                <a:solidFill>
                  <a:srgbClr val="FF00FF"/>
                </a:solidFill>
                <a:latin typeface="SBL Hebrew" pitchFamily="2" charset="-79"/>
                <a:cs typeface="SBL Hebrew" pitchFamily="2" charset="-79"/>
              </a:rPr>
              <a:t>הַגּוֹיִ֔ם</a:t>
            </a:r>
            <a:r>
              <a:rPr lang="he-IL" dirty="0">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וְקִבַּצְתִּ֥י אֶתְכֶ֖ם מִכָּל־הָ</a:t>
            </a:r>
            <a:r>
              <a:rPr lang="he-IL" dirty="0">
                <a:solidFill>
                  <a:srgbClr val="7030A0"/>
                </a:solidFill>
                <a:latin typeface="SBL Hebrew" pitchFamily="2" charset="-79"/>
                <a:cs typeface="SBL Hebrew" pitchFamily="2" charset="-79"/>
              </a:rPr>
              <a:t>אֲרָצ֑וֹת</a:t>
            </a:r>
            <a:r>
              <a:rPr lang="he-IL" dirty="0">
                <a:solidFill>
                  <a:srgbClr val="FF00FF"/>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dirty="0">
                <a:latin typeface="SBL Hebrew" pitchFamily="2" charset="-79"/>
                <a:cs typeface="SBL Hebrew" pitchFamily="2" charset="-79"/>
              </a:rPr>
              <a:t>וְהֵבֵאתִ֥י אֶתְכֶ֖ם אֶל־</a:t>
            </a:r>
            <a:r>
              <a:rPr lang="he-IL" dirty="0">
                <a:solidFill>
                  <a:srgbClr val="FF0000"/>
                </a:solidFill>
                <a:latin typeface="SBL Hebrew" pitchFamily="2" charset="-79"/>
                <a:cs typeface="SBL Hebrew" pitchFamily="2" charset="-79"/>
              </a:rPr>
              <a:t>אַדְמַתְ</a:t>
            </a:r>
            <a:r>
              <a:rPr lang="he-IL" dirty="0">
                <a:latin typeface="SBL Hebrew" pitchFamily="2" charset="-79"/>
                <a:cs typeface="SBL Hebrew" pitchFamily="2" charset="-79"/>
              </a:rPr>
              <a:t>כֶֽם׃ </a:t>
            </a:r>
          </a:p>
        </p:txBody>
      </p:sp>
      <p:sp>
        <p:nvSpPr>
          <p:cNvPr id="39" name="Rectangle 38"/>
          <p:cNvSpPr/>
          <p:nvPr/>
        </p:nvSpPr>
        <p:spPr>
          <a:xfrm>
            <a:off x="647700" y="152400"/>
            <a:ext cx="3810000" cy="307777"/>
          </a:xfrm>
          <a:prstGeom prst="rect">
            <a:avLst/>
          </a:prstGeom>
        </p:spPr>
        <p:txBody>
          <a:bodyPr wrap="square">
            <a:spAutoFit/>
          </a:bodyPr>
          <a:lstStyle/>
          <a:p>
            <a:pPr algn="r" rtl="1"/>
            <a:r>
              <a:rPr lang="en-CA" sz="1400" dirty="0">
                <a:latin typeface="SBL Hebrew" panose="02000000000000000000" pitchFamily="2" charset="-79"/>
                <a:cs typeface="SBL Hebrew" panose="02000000000000000000" pitchFamily="2" charset="-79"/>
              </a:rPr>
              <a:t>Ezekiel </a:t>
            </a:r>
            <a:r>
              <a:rPr lang="en-CA" sz="1400" dirty="0" smtClean="0">
                <a:latin typeface="SBL Hebrew" panose="02000000000000000000" pitchFamily="2" charset="-79"/>
                <a:cs typeface="SBL Hebrew" panose="02000000000000000000" pitchFamily="2" charset="-79"/>
              </a:rPr>
              <a:t>36:22-24</a:t>
            </a:r>
            <a:endParaRPr lang="he-IL" dirty="0">
              <a:latin typeface="SBL Hebrew" pitchFamily="2" charset="-79"/>
              <a:cs typeface="SBL Hebrew" pitchFamily="2" charset="-79"/>
            </a:endParaRPr>
          </a:p>
        </p:txBody>
      </p:sp>
      <p:sp>
        <p:nvSpPr>
          <p:cNvPr id="59" name="TextBox 58"/>
          <p:cNvSpPr txBox="1"/>
          <p:nvPr/>
        </p:nvSpPr>
        <p:spPr>
          <a:xfrm>
            <a:off x="5715000" y="682823"/>
            <a:ext cx="1524000" cy="276999"/>
          </a:xfrm>
          <a:prstGeom prst="rect">
            <a:avLst/>
          </a:prstGeom>
          <a:noFill/>
        </p:spPr>
        <p:txBody>
          <a:bodyPr wrap="square" rtlCol="0">
            <a:spAutoFit/>
          </a:bodyPr>
          <a:lstStyle/>
          <a:p>
            <a:r>
              <a:rPr lang="en-US" sz="1200" b="1" dirty="0" smtClean="0">
                <a:solidFill>
                  <a:srgbClr val="0070C0"/>
                </a:solidFill>
              </a:rPr>
              <a:t>When is v. 17 &amp; 18?</a:t>
            </a:r>
          </a:p>
        </p:txBody>
      </p:sp>
    </p:spTree>
    <p:extLst>
      <p:ext uri="{BB962C8B-B14F-4D97-AF65-F5344CB8AC3E}">
        <p14:creationId xmlns:p14="http://schemas.microsoft.com/office/powerpoint/2010/main" val="1115348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8209</TotalTime>
  <Words>4005</Words>
  <Application>Microsoft Office PowerPoint</Application>
  <PresentationFormat>On-screen Show (4:3)</PresentationFormat>
  <Paragraphs>1468</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799</cp:revision>
  <dcterms:created xsi:type="dcterms:W3CDTF">2006-08-16T00:00:00Z</dcterms:created>
  <dcterms:modified xsi:type="dcterms:W3CDTF">2016-10-05T15:37:29Z</dcterms:modified>
</cp:coreProperties>
</file>