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339" r:id="rId3"/>
    <p:sldId id="346" r:id="rId4"/>
    <p:sldId id="345" r:id="rId5"/>
    <p:sldId id="347" r:id="rId6"/>
    <p:sldId id="349" r:id="rId7"/>
    <p:sldId id="340" r:id="rId8"/>
    <p:sldId id="341" r:id="rId9"/>
    <p:sldId id="350" r:id="rId10"/>
    <p:sldId id="351" r:id="rId11"/>
    <p:sldId id="352" r:id="rId12"/>
    <p:sldId id="353" r:id="rId13"/>
    <p:sldId id="355" r:id="rId14"/>
    <p:sldId id="356" r:id="rId15"/>
    <p:sldId id="357" r:id="rId16"/>
    <p:sldId id="3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0000FF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4" autoAdjust="0"/>
  </p:normalViewPr>
  <p:slideViewPr>
    <p:cSldViewPr>
      <p:cViewPr varScale="1">
        <p:scale>
          <a:sx n="103" d="100"/>
          <a:sy n="103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516188"/>
            <a:ext cx="29718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Genesis 29</a:t>
            </a:r>
            <a:endParaRPr lang="en-US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461125"/>
            <a:ext cx="38100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2800" dirty="0" smtClean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בראשית כט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6" name="Picture 2" descr="D:\My Documents\HebrewCourseBriercrestFirstYear2014\Rocine Readings\06 Genesis 29_1-30\pics\Tissot_Jacob_and_Rachel_at_the_W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52636"/>
            <a:ext cx="4953000" cy="621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29:11-12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וַיִּשַּׁ֥ק יַעֲקֹ֖ב לְרָחֵ֑ל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וַיִּשָּׂ֥א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אֶת־קֹל֖וֹ וַיֵּֽבְךְּ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וַיַּגֵּ֨ד יַעֲקֹ֜ב לְרָחֵ֗ל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אֲחִ֤י אָבִ֙יהָ֙ ה֔וּא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וְכִ֥י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בֶן־רִבְקָ֖ה ה֑וּא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וַתָּ֖רָץ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וַתַּגֵּ֥ד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לְאָבִֽיהָ׃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87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29:13-14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וַיְהִי֩ כִשְׁמֹ֨עַ לָבָ֜ן אֶת־שֵׁ֣מַע ׀ יַעֲקֹ֣ב בֶּן־אֲחֹת֗וֹ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וַיָּ֤רָץ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לִקְרָאתוֹ֙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וַיְחַבֶּק־לוֹ֙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וַיְנַשֶּׁק־ל֔וֹ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וַיְבִיאֵ֖הוּ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אֶל־בֵּית֑וֹ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וַיְסַפֵּ֣ר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לְלָבָ֔ן אֵ֥ת כָּל־הַדְּבָרִ֖ים הָאֵֽלֶּה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וַיֹּ֤אמֶר לוֹ֙ לָבָ֔ן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אַ֛ךְ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עַצְמִ֥י וּבְשָׂרִ֖י אָ֑תָּה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וַיֵּ֥שֶׁב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עִמּ֖וֹ חֹ֥דֶשׁ יָמִֽים׃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7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29:15-18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וַיֹּ֤אמֶר לָבָן֙ לְיַעֲקֹ֔ב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הֲכִי־אָחִ֣י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אַ֔תָּה וַעֲבַדְתַּ֖נִי חִנָּ֑ם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הַגִּ֥ידָה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לִּ֖י מַה־מַּשְׂכֻּרְתֶּֽךָ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וּלְלָבָ֖ן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שְׁתֵּ֣י בָנ֑וֹת שֵׁ֤ם הַגְּדֹלָה֙ לֵאָ֔ה וְשֵׁ֥ם הַקְּטַנָּ֖ה רָחֵֽל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וְעֵינֵ֥י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לֵאָ֖ה רַכּ֑וֹת וְרָחֵל֙ הָֽיְתָ֔ה יְפַת־תֹּ֖אַר וִיפַ֥ת מַרְאֶֽה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וַיֶּאֱהַ֥ב יַעֲקֹ֖ב אֶת־רָחֵ֑ל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אֶֽעֱבָדְךָ֙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שֶׁ֣בַע שָׁנִ֔ים בְּרָחֵ֥ל בִּתְּךָ֖ הַקְּטַנָּֽה׃ 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2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29:19-21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וַיֹּ֣אמֶר לָבָ֗ן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ט֚וֹב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תִּתִּ֣י אֹתָ֣הּ לָ֔ךְ מִתִּתִּ֥י אֹתָ֖הּ לְאִ֣ישׁ אַחֵ֑ר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שְׁבָ֖ה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עִמָּדִֽי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וַיַּעֲבֹ֧ד יַעֲקֹ֛ב בְּרָחֵ֖ל שֶׁ֣בַע שָׁנִ֑ים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וַיִּהְי֤וּ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בְעֵינָיו֙ כְּיָמִ֣ים אֲחָדִ֔ים בְּאַהֲבָת֖וֹ אֹתָֽהּ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וַיֹּ֨אמֶר יַעֲקֹ֤ב אֶל־לָבָן֙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הָבָ֣ה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אֶת־אִשְׁתִּ֔י כִּ֥י מָלְא֖וּ יָמָ֑י וְאָב֖וֹאָה אֵלֶֽיהָ׃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69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29:22-24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וַיֶּאֱסֹ֥ף לָבָ֛ן אֶת־כָּל־אַנְשֵׁ֥י הַמָּק֖וֹם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וַיַּ֥עַשׂ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מִשְׁתֶּֽה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וַיְהִ֣י בָעֶ֔רֶב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וַיִּקַּח֙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אֶת־לֵאָ֣ה בִתּ֔וֹ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וַיָּבֵ֥א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אֹתָ֖הּ אֵלָ֑יו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וַיָּבֹ֖א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אֵלֶֽיהָ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וַיִּתֵּ֤ן לָבָן֙ לָ֔הּ אֶת־זִלְפָּ֖ה שִׁפְחָת֑וֹ לְלֵאָ֥ה בִתּ֖וֹ שִׁפְחָֽה׃ 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30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29:25-27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וַיְהִ֣י בַבֹּ֔קֶר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וְהִנֵּה־הִ֖וא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לֵאָ֑ה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אֶל־לָבָ֗ן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מַה־זֹּאת֙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עָשִׂ֣יתָ לִּ֔י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הֲלֹ֤א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בְרָחֵל֙ עָבַ֣דְתִּי עִמָּ֔ךְ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וְלָ֖מָּה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רִמִּיתָֽנִי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וַיֹּ֣אמֶר לָבָ֔ן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לֹא־יֵעָשֶׂ֥ה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כֵ֖ן בִּמְקוֹמֵ֑נוּ לָתֵ֥ת הַצְּעִירָ֖ה לִפְנֵ֥י הַבְּכִירָֽה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	מַלֵּ֖א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שְׁבֻ֣עַ זֹ֑את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וְנִתְּנָ֨ה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לְךָ֜ גַּם־אֶת־זֹ֗את בַּעֲבֹדָה֙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	אֲשֶׁ֣ר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תַּעֲבֹ֣ד עִמָּדִ֔י ע֖וֹד שֶֽׁבַע־שָׁנִ֥ים אֲחֵרֽוֹת׃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53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29:28-30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וַיַּ֤עַשׂ יַעֲקֹב֙ כֵּ֔ן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וַיְמַלֵּ֖א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שְׁבֻ֣עַ זֹ֑את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וַיִּתֶּן־ל֛וֹ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אֶת־רָחֵ֥ל בִּתּ֖וֹ ל֥וֹ לְאִשָּֽׁה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וַיִּתֵּ֤ן לָבָן֙ לְרָחֵ֣ל בִּתּ֔וֹ אֶת־בִּלְהָ֖ה שִׁפְחָת֑וֹ לָ֖הּ לְשִׁפְחָֽה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וַיָּבֹא֙ גַּ֣ם אֶל־רָחֵ֔ל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וַיֶּאֱהַ֥ב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גַּֽם־אֶת־רָחֵ֖ל מִלֵּאָ֑ה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וַיַּעֲבֹ֣ד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עִמּ֔וֹ ע֖וֹד שֶֽׁבַע־שָׁנִ֥ים אֲחֵרֽוֹת׃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12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וַיִּשָּׂ֥א יַעֲקֹ֖ב רַגְלָ֑יו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וַיֵּ֖לֶךְ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אַ֥רְצָה בְנֵי־קֶֽדֶם׃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72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2954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וַיִּשָּׂ֥א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יַעֲקֹ֖ב רַגְלָ֑יו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וַיֵּ֖לֶךְ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אַ֥רְצָה בְנֵי־קֶֽדֶם׃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66878"/>
            <a:ext cx="86106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RE: Genesis 21:16	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וַתִּשָּׂ֥א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אֶת־קֹלָ֖הּ וַתֵּֽבְךְּ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׃</a:t>
            </a:r>
            <a:r>
              <a:rPr lang="en-US" dirty="0" smtClean="0">
                <a:latin typeface="SBL Hebrew" pitchFamily="2" charset="-79"/>
                <a:cs typeface="SBL Hebrew" pitchFamily="2" charset="-79"/>
              </a:rPr>
              <a:t>   </a:t>
            </a:r>
            <a:r>
              <a:rPr lang="en-US" sz="1400" i="1" dirty="0" smtClean="0"/>
              <a:t>She </a:t>
            </a:r>
            <a:r>
              <a:rPr lang="en-US" sz="1400" i="1" dirty="0"/>
              <a:t>lifted her voice and </a:t>
            </a:r>
            <a:r>
              <a:rPr lang="en-US" sz="1400" i="1" dirty="0" smtClean="0"/>
              <a:t>wept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As </a:t>
            </a:r>
            <a:r>
              <a:rPr lang="en-US" dirty="0"/>
              <a:t>for the idiom </a:t>
            </a:r>
            <a:r>
              <a:rPr lang="en-US" dirty="0" smtClean="0"/>
              <a:t>itself [to lift], </a:t>
            </a:r>
            <a:r>
              <a:rPr lang="en-US" dirty="0"/>
              <a:t>the tendency to interpret it in the sense of “she wept aloud” is not in accord with good Heb. usage. Elsewhere, the verb </a:t>
            </a:r>
            <a:r>
              <a:rPr lang="en-US" i="1" dirty="0" err="1"/>
              <a:t>nśʾ</a:t>
            </a:r>
            <a:r>
              <a:rPr lang="en-US" dirty="0"/>
              <a:t> is used with bodily organs (eyes, </a:t>
            </a:r>
            <a:r>
              <a:rPr lang="en-US" i="1" dirty="0"/>
              <a:t>passim</a:t>
            </a:r>
            <a:r>
              <a:rPr lang="en-US" dirty="0"/>
              <a:t>; feet, 29:1; hands, </a:t>
            </a:r>
            <a:r>
              <a:rPr lang="en-US" dirty="0" err="1"/>
              <a:t>Hab</a:t>
            </a:r>
            <a:r>
              <a:rPr lang="en-US" dirty="0"/>
              <a:t> 3:10) not with the sense of “to lift,” to signify degree or volume, but with the shading of “to pick up,” to focus attention on the activity involved (cf. </a:t>
            </a:r>
            <a:r>
              <a:rPr lang="en-US" dirty="0" err="1"/>
              <a:t>Ehrl</a:t>
            </a:r>
            <a:r>
              <a:rPr lang="en-US" dirty="0"/>
              <a:t>. at 13:10); Hagar’s weeping was audible but not necessarily loud; the above translation </a:t>
            </a:r>
            <a:r>
              <a:rPr lang="en-US" dirty="0"/>
              <a:t>reflects [</a:t>
            </a:r>
            <a:r>
              <a:rPr lang="en-US" i="1" dirty="0"/>
              <a:t>she broke into sobs</a:t>
            </a:r>
            <a:r>
              <a:rPr lang="en-US" dirty="0" smtClean="0"/>
              <a:t>].</a:t>
            </a:r>
          </a:p>
          <a:p>
            <a:endParaRPr lang="en-US" dirty="0"/>
          </a:p>
          <a:p>
            <a:r>
              <a:rPr lang="en-US" dirty="0" smtClean="0"/>
              <a:t>E.A</a:t>
            </a:r>
            <a:r>
              <a:rPr lang="en-US" dirty="0"/>
              <a:t>. </a:t>
            </a:r>
            <a:r>
              <a:rPr lang="en-US" dirty="0" err="1"/>
              <a:t>Speiser</a:t>
            </a:r>
            <a:r>
              <a:rPr lang="en-US" dirty="0"/>
              <a:t>, </a:t>
            </a:r>
            <a:r>
              <a:rPr lang="en-US" i="1" dirty="0"/>
              <a:t>GENESIS</a:t>
            </a:r>
            <a:r>
              <a:rPr lang="en-US" dirty="0"/>
              <a:t> (The Anchor Yale Bible; New Haven: Yale University Press, 1974), </a:t>
            </a:r>
            <a:r>
              <a:rPr lang="en-US" dirty="0" smtClean="0"/>
              <a:t>156.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52400" y="5352871"/>
            <a:ext cx="8610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RE: Genesis 29:1 above, </a:t>
            </a:r>
            <a:r>
              <a:rPr lang="en-US" i="1" dirty="0"/>
              <a:t>resumed his journey</a:t>
            </a:r>
            <a:endParaRPr lang="en-US" dirty="0" smtClean="0"/>
          </a:p>
          <a:p>
            <a:r>
              <a:rPr lang="en-US" dirty="0" smtClean="0"/>
              <a:t>(Also Genesis 29:11 </a:t>
            </a:r>
            <a:r>
              <a:rPr lang="en-US" i="1" dirty="0" smtClean="0"/>
              <a:t>burst into tears)</a:t>
            </a:r>
          </a:p>
          <a:p>
            <a:endParaRPr lang="en-US" dirty="0"/>
          </a:p>
          <a:p>
            <a:r>
              <a:rPr lang="en-US" dirty="0" smtClean="0"/>
              <a:t>E.A</a:t>
            </a:r>
            <a:r>
              <a:rPr lang="en-US" dirty="0"/>
              <a:t>. </a:t>
            </a:r>
            <a:r>
              <a:rPr lang="en-US" dirty="0" err="1"/>
              <a:t>Speiser</a:t>
            </a:r>
            <a:r>
              <a:rPr lang="en-US" dirty="0"/>
              <a:t>, </a:t>
            </a:r>
            <a:r>
              <a:rPr lang="en-US" i="1" dirty="0"/>
              <a:t>GENESIS</a:t>
            </a:r>
            <a:r>
              <a:rPr lang="en-US" dirty="0"/>
              <a:t> (The Anchor Yale Bible; New Haven: Yale University Press, 1974), </a:t>
            </a:r>
            <a:r>
              <a:rPr lang="en-US" dirty="0" smtClean="0"/>
              <a:t>222.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23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29:2-3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וַיַּ֞רְא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וְהִנֵּ֧ה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בְאֵ֣ר בַּשָּׂדֶ֗ה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וְהִנֵּה־שָׁ֞ם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שְׁלֹשָׁ֤ה עֶדְרֵי־צֹאן֙ רֹבְצִ֣ים עָלֶ֔יהָ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כִּ֚י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מִן־הַבְּאֵ֣ר הַהִ֔וא יַשְׁק֖וּ הָעֲדָרִ֑ים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וְהָאֶ֥בֶן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גְּדֹלָ֖ה עַל־פִּ֥י הַבְּאֵֽר׃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וְנֶאֶסְפוּ־שָׁ֣מָּה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כָל־הָעֲדָרִ֗ים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וְגָלֲל֤וּ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אֶת־הָאֶ֙בֶן֙ מֵעַל֙ פִּ֣י הַבְּאֵ֔ר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וְהִשְׁק֖וּ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אֶת־הַצֹּ֑אן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וְהֵשִׁ֧יבוּ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אֶת־הָאֶ֛בֶן עַל־פִּ֥י הַבְּאֵ֖ר לִמְקֹמָֽהּ׃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42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29:2-3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וַיַּ֞רְא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וְהִנֵּ֧ה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בְאֵ֣ר בַּשָּׂדֶ֗ה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וְהִנֵּה־שָׁ֞ם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שְׁלֹשָׁ֤ה עֶדְרֵי־צֹאן֙ </a:t>
            </a:r>
            <a:r>
              <a:rPr lang="he-IL" sz="28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רֹבְצִ֣ים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עָלֶ֔יהָ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כִּ֚י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מִן־הַבְּאֵ֣ר הַהִ֔וא 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יַשְׁק֖וּ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הָעֲדָרִ֑ים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וְהָאֶ֥בֶן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גְּדֹלָ֖ה עַל־פִּ֥י הַבְּאֵֽר׃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נֶאֶסְפוּ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־שָׁ֣מָּה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כָל־הָעֲדָרִ֗ים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גָלֲל֤וּ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אֶת־הָאֶ֙בֶן֙ מֵעַל֙ פִּ֣י הַבְּאֵ֔ר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הִשְׁק֖וּ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אֶת־הַצֹּ֑אן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הֵשִׁ֧יבוּ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אֶת־הָאֶ֛בֶן עַל־פִּ֥י הַבְּאֵ֖ר לִמְקֹמָֽהּ׃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5224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is the over-arching genre?</a:t>
            </a:r>
            <a:endParaRPr lang="en-CA" sz="1400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827222" y="915888"/>
            <a:ext cx="494517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2286000"/>
            <a:ext cx="19636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do these indicate?</a:t>
            </a:r>
            <a:endParaRPr lang="en-CA" sz="1400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268479" y="2439888"/>
            <a:ext cx="161772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2268479" y="2439889"/>
            <a:ext cx="5427721" cy="1370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4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29:2-3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וַיַּ֞רְא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וְהִנֵּ֧ה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בְאֵ֣ר בַּשָּׂדֶ֗ה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וְהִנֵּה־שָׁ֞ם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שְׁלֹשָׁ֤ה עֶדְרֵי־צֹאן֙ </a:t>
            </a:r>
            <a:r>
              <a:rPr lang="he-IL" sz="2800" dirty="0">
                <a:solidFill>
                  <a:schemeClr val="accent6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רֹבְצִ֣ים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עָלֶ֔יהָ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כִּ֚י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מִן־הַבְּאֵ֣ר הַהִ֔וא </a:t>
            </a:r>
            <a:r>
              <a:rPr lang="he-IL" sz="28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יַשְׁק֖וּ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הָעֲדָרִ֑ים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וְהָאֶ֥בֶן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גְּדֹלָ֖ה עַל־פִּ֥י הַבְּאֵֽר׃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נֶאֶסְפוּ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־שָׁ֣מָּה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כָל־הָעֲדָרִ֗ים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גָלֲל֤וּ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אֶת־הָאֶ֙בֶן֙ מֵעַל֙ פִּ֣י הַבְּאֵ֔ר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הִשְׁק֖וּ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אֶת־הַצֹּ֑אן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8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הֵשִׁ֧יבוּ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אֶת־הָאֶ֛בֶן עַל־פִּ֥י הַבְּאֵ֖ר לִמְקֹמָֽהּ׃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5224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is the over-arching genre?</a:t>
            </a:r>
            <a:endParaRPr lang="en-CA" sz="1400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827222" y="915888"/>
            <a:ext cx="494517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2286000"/>
            <a:ext cx="19636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do these indicate?</a:t>
            </a:r>
            <a:endParaRPr lang="en-CA" sz="1400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268479" y="2439888"/>
            <a:ext cx="161772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2268479" y="2439889"/>
            <a:ext cx="5427721" cy="1370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4876800"/>
            <a:ext cx="2971800" cy="13849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RULE</a:t>
            </a:r>
            <a:r>
              <a:rPr lang="en-US" sz="1400" dirty="0"/>
              <a:t>: A series of </a:t>
            </a:r>
            <a:r>
              <a:rPr lang="en-US" sz="1400" dirty="0" err="1"/>
              <a:t>weqatals</a:t>
            </a:r>
            <a:r>
              <a:rPr lang="en-US" sz="1400" dirty="0"/>
              <a:t> within a Historical Narrative represent the mainline of an embedded Procedural Discourse that tells how something was done repeatedly in the </a:t>
            </a:r>
            <a:r>
              <a:rPr lang="en-US" sz="1400" dirty="0" smtClean="0"/>
              <a:t>past.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35.2b.)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799" y="2895600"/>
            <a:ext cx="2971801" cy="160043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RULE</a:t>
            </a:r>
            <a:r>
              <a:rPr lang="en-US" sz="1400" dirty="0"/>
              <a:t>: A </a:t>
            </a:r>
            <a:r>
              <a:rPr lang="en-US" sz="1400" dirty="0" err="1"/>
              <a:t>yiqtol</a:t>
            </a:r>
            <a:r>
              <a:rPr lang="en-US" sz="1400" dirty="0"/>
              <a:t> verb form, when used in a main clause rather than a dependent clause in Procedural Discourse, refers to repeated or habitual action in the past. Translate using the English word </a:t>
            </a:r>
            <a:r>
              <a:rPr lang="en-US" sz="1400" i="1" dirty="0"/>
              <a:t>would</a:t>
            </a:r>
            <a:r>
              <a:rPr lang="en-US" sz="1400" i="1" dirty="0" smtClean="0"/>
              <a:t>. </a:t>
            </a:r>
            <a:r>
              <a:rPr lang="en-US" sz="1400" dirty="0" smtClean="0"/>
              <a:t>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36.1b.)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951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29:4-6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וַיֹּ֤אמֶר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לָהֶם֙ יַעֲקֹ֔ב	אַחַ֖י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מֵאַ֣יִן אַתֶּ֑ם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וַיֹּ֣אמְר֔וּ	מֵחָרָ֖ן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אֲנָֽחְנוּ׃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לָהֶ֔ם	הַיְדַעְתֶּ֖ם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אֶת־לָבָ֣ן בֶּן־נָח֑וֹר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וַיֹּאמְר֖וּ	יָדָֽעְנוּ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וַיֹּ֥אמֶר 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לָהֶ֖ם	הֲשָׁל֣וֹם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ל֑וֹ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וַיֹּאמְר֣וּ	שָׁל֔וֹם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2401888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	וְהִנֵּה֙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רָחֵ֣ל בִּתּ֔וֹ בָּאָ֖ה עִם־הַצֹּֽאן׃ 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38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29:7-8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הֵ֥ן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עוֹד֙ הַיּ֣וֹם גָּד֔וֹל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לֹא־עֵ֖ת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הֵאָסֵ֣ף הַמִּקְנֶ֑ה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הַשְׁק֥וּ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הַצֹּ֖אן וּלְכ֥וּ רְעֽוּ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וַיֹּאמְרוּ֮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לֹ֣א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נוּכַל֒ עַ֣ד אֲשֶׁ֤ר יֵאָֽסְפוּ֙ כָּל־הָ֣עֲדָרִ֔ים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וְגָֽלֲלוּ֙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אֶת־הָאֶ֔בֶן מֵעַ֖ל פִּ֣י הַבְּאֵ֑ר </a:t>
            </a:r>
            <a:endParaRPr lang="he-IL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	וְהִשְׁקִ֖ינוּ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הַצֹּֽאן׃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79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</a:t>
            </a:r>
            <a:r>
              <a:rPr lang="en-US" sz="1400" dirty="0" smtClean="0"/>
              <a:t> 29:9-10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עוֹדֶ֖נּוּ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מְדַבֵּ֣ר עִמָּ֑ם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וְרָחֵ֣ל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׀ בָּ֗אָה עִם־הַצֹּאן֙ אֲשֶׁ֣ר לְאָבִ֔יהָ כִּ֥י רֹעָ֖ה הִֽוא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׃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וַיְהִ֡י כַּאֲשֶׁר֩ רָאָ֨ה יַעֲקֹ֜ב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אֶת־רָחֵ֗ל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בַּת־לָבָן֙ אֲחִ֣י אִמּ֔וֹ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וְאֶת־צֹ֥אן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לָבָ֖ן אֲחִ֣י אִמּ֑וֹ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וַיִּגַּ֣שׁ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יַעֲקֹ֗ב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וַיָּ֤גֶל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אֶת־הָאֶ֙בֶן֙ מֵעַל֙ פִּ֣י הַבְּאֵ֔ר </a:t>
            </a:r>
            <a:endParaRPr lang="en-US" sz="28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 smtClean="0">
                <a:latin typeface="SBL Hebrew" pitchFamily="2" charset="-79"/>
                <a:cs typeface="SBL Hebrew" pitchFamily="2" charset="-79"/>
              </a:rPr>
              <a:t>וַיַּ֕שְׁקְ 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אֶת־צֹ֥אן לָבָ֖ן אֲחִ֥י אִמּֽוֹ׃ </a:t>
            </a: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90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6508</TotalTime>
  <Words>300</Words>
  <Application>Microsoft Office PowerPoint</Application>
  <PresentationFormat>On-screen Show (4:3)</PresentationFormat>
  <Paragraphs>160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Genesis 29:1</vt:lpstr>
      <vt:lpstr>Genesis 29:1</vt:lpstr>
      <vt:lpstr>Genesis 29:2-3</vt:lpstr>
      <vt:lpstr>Genesis 29:2-3</vt:lpstr>
      <vt:lpstr>Genesis 29:2-3</vt:lpstr>
      <vt:lpstr>Genesis 29:4-6</vt:lpstr>
      <vt:lpstr>Genesis 29:7-8</vt:lpstr>
      <vt:lpstr>Genesis 29:9-10</vt:lpstr>
      <vt:lpstr>Genesis 29:11-12</vt:lpstr>
      <vt:lpstr>Genesis 29:13-14</vt:lpstr>
      <vt:lpstr>Genesis 29:15-18</vt:lpstr>
      <vt:lpstr>Genesis 29:19-21</vt:lpstr>
      <vt:lpstr>Genesis 29:22-24</vt:lpstr>
      <vt:lpstr>Genesis 29:25-27</vt:lpstr>
      <vt:lpstr>Genesis 29:28-30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537</cp:revision>
  <dcterms:created xsi:type="dcterms:W3CDTF">2006-08-16T00:00:00Z</dcterms:created>
  <dcterms:modified xsi:type="dcterms:W3CDTF">2016-06-15T01:32:53Z</dcterms:modified>
</cp:coreProperties>
</file>