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697" r:id="rId2"/>
    <p:sldId id="816" r:id="rId3"/>
    <p:sldId id="817" r:id="rId4"/>
    <p:sldId id="819" r:id="rId5"/>
    <p:sldId id="820" r:id="rId6"/>
    <p:sldId id="821" r:id="rId7"/>
    <p:sldId id="822" r:id="rId8"/>
    <p:sldId id="823" r:id="rId9"/>
    <p:sldId id="826" r:id="rId10"/>
    <p:sldId id="827" r:id="rId11"/>
    <p:sldId id="828" r:id="rId12"/>
    <p:sldId id="829" r:id="rId13"/>
    <p:sldId id="830" r:id="rId14"/>
    <p:sldId id="832" r:id="rId15"/>
    <p:sldId id="834" r:id="rId16"/>
    <p:sldId id="835" r:id="rId17"/>
    <p:sldId id="836" r:id="rId18"/>
    <p:sldId id="837" r:id="rId19"/>
    <p:sldId id="838" r:id="rId20"/>
    <p:sldId id="839" r:id="rId21"/>
    <p:sldId id="840" r:id="rId22"/>
    <p:sldId id="841" r:id="rId23"/>
    <p:sldId id="842" r:id="rId24"/>
    <p:sldId id="843" r:id="rId25"/>
    <p:sldId id="845" r:id="rId26"/>
    <p:sldId id="846" r:id="rId27"/>
    <p:sldId id="847" r:id="rId28"/>
    <p:sldId id="848" r:id="rId29"/>
    <p:sldId id="849" r:id="rId30"/>
    <p:sldId id="850" r:id="rId31"/>
    <p:sldId id="851" r:id="rId32"/>
    <p:sldId id="852" r:id="rId3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C3B06"/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43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7391400" cy="1143000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וְהִשְׁתַּחֲוֵ֫יתִי לַיהוָה אֱלֹהֶ֫יךָ׃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962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1 Samuel 15:30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2090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Even if we didn’t recognize the root of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וְהִשְׁתַּחֲוֵ֫יתִי</a:t>
            </a:r>
            <a:r>
              <a:rPr lang="en-US" dirty="0" smtClean="0">
                <a:cs typeface="SBL Hebrew" panose="02000000000000000000" pitchFamily="2" charset="-79"/>
              </a:rPr>
              <a:t>,</a:t>
            </a:r>
            <a:r>
              <a:rPr lang="en-US" dirty="0" smtClean="0"/>
              <a:t> what does the beginning and the ending and the place within the general word order of the verse tell us about the word?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3457575"/>
            <a:ext cx="1350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Verb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dirty="0" err="1" smtClean="0">
                <a:solidFill>
                  <a:srgbClr val="FF0000"/>
                </a:solidFill>
              </a:rPr>
              <a:t>eqatal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Likely 1cs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4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2090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Even if we didn’t recognize the root of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וְהִשְׁתַּחֲוֵ֫יתִי</a:t>
            </a:r>
            <a:r>
              <a:rPr lang="en-US" dirty="0" smtClean="0">
                <a:cs typeface="SBL Hebrew" panose="02000000000000000000" pitchFamily="2" charset="-79"/>
              </a:rPr>
              <a:t>,</a:t>
            </a:r>
            <a:r>
              <a:rPr lang="en-US" dirty="0" smtClean="0"/>
              <a:t> what does the beginning and the ending and the place within the general word order of the verse tell us about the word?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3457575"/>
            <a:ext cx="1350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Verb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dirty="0" err="1" smtClean="0">
                <a:solidFill>
                  <a:srgbClr val="FF0000"/>
                </a:solidFill>
              </a:rPr>
              <a:t>eqatal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Likely 1cs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4800600"/>
            <a:ext cx="8458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This verb is in the </a:t>
            </a:r>
            <a:r>
              <a:rPr lang="en-US" dirty="0" err="1" smtClean="0"/>
              <a:t>Hishtaphel</a:t>
            </a:r>
            <a:r>
              <a:rPr lang="en-US" dirty="0" smtClean="0"/>
              <a:t> stem.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It means </a:t>
            </a:r>
            <a:r>
              <a:rPr lang="en-US" i="1" dirty="0" smtClean="0"/>
              <a:t>to bow down, to worship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538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REVIEW</a:t>
            </a:r>
          </a:p>
          <a:p>
            <a:r>
              <a:rPr lang="en-US" dirty="0" smtClean="0"/>
              <a:t>What is the primary mainline verb form for hortatory discourse?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470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REVIEW</a:t>
            </a:r>
          </a:p>
          <a:p>
            <a:r>
              <a:rPr lang="en-US" dirty="0" smtClean="0"/>
              <a:t>What is the primary mainline verb form for hortatory discourse?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1525" y="3048000"/>
            <a:ext cx="11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Imperative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9050" y="3048000"/>
            <a:ext cx="151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Rocine</a:t>
            </a:r>
            <a:r>
              <a:rPr lang="en-US" dirty="0" smtClean="0">
                <a:solidFill>
                  <a:srgbClr val="FF0000"/>
                </a:solidFill>
              </a:rPr>
              <a:t> 19.2c)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2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REVIEW</a:t>
            </a:r>
          </a:p>
          <a:p>
            <a:r>
              <a:rPr lang="en-US" dirty="0" smtClean="0"/>
              <a:t>What mainline verb form often follows an initial imperative in hortatory discourse?</a:t>
            </a:r>
          </a:p>
          <a:p>
            <a:r>
              <a:rPr lang="en-US" dirty="0" smtClean="0"/>
              <a:t>How do we label its function?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64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REVIEW</a:t>
            </a:r>
          </a:p>
          <a:p>
            <a:r>
              <a:rPr lang="en-US" dirty="0" smtClean="0"/>
              <a:t>What mainline verb form often follows an initial imperative in hortatory discourse?</a:t>
            </a:r>
          </a:p>
          <a:p>
            <a:r>
              <a:rPr lang="en-US" dirty="0" smtClean="0"/>
              <a:t>How do we label its function?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1167" y="3048000"/>
            <a:ext cx="964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7853" y="3057525"/>
            <a:ext cx="152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Rocine</a:t>
            </a:r>
            <a:r>
              <a:rPr lang="en-US" dirty="0" smtClean="0">
                <a:solidFill>
                  <a:srgbClr val="FF0000"/>
                </a:solidFill>
              </a:rPr>
              <a:t> 19.5a)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1167" y="3581400"/>
            <a:ext cx="1955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Hortatory-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Mitigated mainline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REVIEW</a:t>
            </a:r>
          </a:p>
          <a:p>
            <a:r>
              <a:rPr lang="en-US" dirty="0" smtClean="0"/>
              <a:t>What mainline verb form often follows an initial imperative in hortatory discourse?</a:t>
            </a:r>
          </a:p>
          <a:p>
            <a:r>
              <a:rPr lang="en-US" dirty="0" smtClean="0"/>
              <a:t>How do we label its function?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1167" y="3048000"/>
            <a:ext cx="964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7853" y="3057525"/>
            <a:ext cx="152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Rocine</a:t>
            </a:r>
            <a:r>
              <a:rPr lang="en-US" dirty="0" smtClean="0">
                <a:solidFill>
                  <a:srgbClr val="FF0000"/>
                </a:solidFill>
              </a:rPr>
              <a:t> 19.5a)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4572000"/>
            <a:ext cx="8458200" cy="1981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/>
              <a:t>RULE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In Hortatory Discourse the </a:t>
            </a:r>
            <a:r>
              <a:rPr lang="en-US" sz="2400" dirty="0" err="1" smtClean="0"/>
              <a:t>weqatal</a:t>
            </a:r>
            <a:r>
              <a:rPr lang="en-US" sz="2400" dirty="0" smtClean="0"/>
              <a:t> is a </a:t>
            </a:r>
            <a:r>
              <a:rPr lang="en-US" sz="2400" b="1" dirty="0" smtClean="0"/>
              <a:t>continuation form</a:t>
            </a:r>
            <a:r>
              <a:rPr lang="en-US" sz="2400" dirty="0" smtClean="0"/>
              <a:t>. </a:t>
            </a:r>
          </a:p>
          <a:p>
            <a:pPr lvl="1"/>
            <a:r>
              <a:rPr lang="en-US" sz="2000" dirty="0" smtClean="0"/>
              <a:t>It generally continues the string of commands which was </a:t>
            </a:r>
            <a:r>
              <a:rPr lang="en-US" sz="2000" b="1" dirty="0" smtClean="0"/>
              <a:t>begun by one or more imperatives</a:t>
            </a:r>
            <a:r>
              <a:rPr lang="en-US" sz="2000" dirty="0" smtClean="0"/>
              <a:t>. 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weqatal</a:t>
            </a:r>
            <a:r>
              <a:rPr lang="en-US" sz="2400" dirty="0" smtClean="0"/>
              <a:t> gives commands in a </a:t>
            </a:r>
            <a:r>
              <a:rPr lang="en-US" sz="2400" b="1" dirty="0" smtClean="0"/>
              <a:t>softened</a:t>
            </a:r>
            <a:r>
              <a:rPr lang="en-US" sz="2400" dirty="0" smtClean="0"/>
              <a:t> or </a:t>
            </a:r>
            <a:r>
              <a:rPr lang="en-US" sz="2400" b="1" dirty="0" smtClean="0"/>
              <a:t>mitigated style </a:t>
            </a:r>
            <a:r>
              <a:rPr lang="en-US" sz="2400" dirty="0" smtClean="0"/>
              <a:t>as compared to the direct order of the imperative.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591167" y="3581400"/>
            <a:ext cx="1955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Hortatory-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Mitigated mainline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78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REVIEW</a:t>
            </a:r>
          </a:p>
          <a:p>
            <a:r>
              <a:rPr lang="en-US" dirty="0" smtClean="0"/>
              <a:t>Is the </a:t>
            </a:r>
            <a:r>
              <a:rPr lang="en-US" dirty="0" err="1" smtClean="0"/>
              <a:t>weqatal</a:t>
            </a:r>
            <a:r>
              <a:rPr lang="en-US" dirty="0" smtClean="0"/>
              <a:t> above a </a:t>
            </a:r>
            <a:r>
              <a:rPr lang="en-US" u="sng" dirty="0" smtClean="0"/>
              <a:t>Mitigated</a:t>
            </a:r>
            <a:r>
              <a:rPr lang="en-US" dirty="0" smtClean="0"/>
              <a:t> </a:t>
            </a:r>
            <a:r>
              <a:rPr lang="en-US" u="sng" dirty="0"/>
              <a:t>M</a:t>
            </a:r>
            <a:r>
              <a:rPr lang="en-US" u="sng" dirty="0" smtClean="0"/>
              <a:t>ainline</a:t>
            </a:r>
            <a:r>
              <a:rPr lang="en-US" dirty="0" smtClean="0"/>
              <a:t> verb continuing the command begun by the imperative that preceded it?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1682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REVIEW</a:t>
            </a:r>
          </a:p>
          <a:p>
            <a:r>
              <a:rPr lang="en-US" dirty="0" smtClean="0"/>
              <a:t>Is the </a:t>
            </a:r>
            <a:r>
              <a:rPr lang="en-US" dirty="0" err="1" smtClean="0"/>
              <a:t>weqatal</a:t>
            </a:r>
            <a:r>
              <a:rPr lang="en-US" dirty="0" smtClean="0"/>
              <a:t> above a </a:t>
            </a:r>
            <a:r>
              <a:rPr lang="en-US" u="sng" dirty="0" smtClean="0"/>
              <a:t>Mitigated</a:t>
            </a:r>
            <a:r>
              <a:rPr lang="en-US" dirty="0" smtClean="0"/>
              <a:t> </a:t>
            </a:r>
            <a:r>
              <a:rPr lang="en-US" u="sng" dirty="0"/>
              <a:t>M</a:t>
            </a:r>
            <a:r>
              <a:rPr lang="en-US" u="sng" dirty="0" smtClean="0"/>
              <a:t>ainline</a:t>
            </a:r>
            <a:r>
              <a:rPr lang="en-US" dirty="0" smtClean="0"/>
              <a:t> verb continuing the command begun by the imperative that preceded it?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505200"/>
            <a:ext cx="2613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No. It’s the wrong person.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1" y="4114800"/>
            <a:ext cx="3047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r>
              <a:rPr lang="en-US" dirty="0" smtClean="0">
                <a:solidFill>
                  <a:srgbClr val="FF0000"/>
                </a:solidFill>
              </a:rPr>
              <a:t> is not mainline.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It’s </a:t>
            </a:r>
            <a:r>
              <a:rPr lang="en-US" u="sng" dirty="0" smtClean="0">
                <a:solidFill>
                  <a:srgbClr val="FF0000"/>
                </a:solidFill>
              </a:rPr>
              <a:t>off-line</a:t>
            </a:r>
            <a:r>
              <a:rPr lang="en-US" dirty="0" smtClean="0">
                <a:solidFill>
                  <a:srgbClr val="FF0000"/>
                </a:solidFill>
              </a:rPr>
              <a:t> as is clear here by the switch in person.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28600" y="2590800"/>
            <a:ext cx="8686800" cy="4114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458200" algn="r"/>
              </a:tabLst>
            </a:pPr>
            <a:r>
              <a:rPr lang="en-US" b="1" dirty="0" smtClean="0"/>
              <a:t>RULE</a:t>
            </a:r>
            <a:r>
              <a:rPr lang="en-US" dirty="0" smtClean="0"/>
              <a:t>:	(</a:t>
            </a:r>
            <a:r>
              <a:rPr lang="en-US" dirty="0" err="1" smtClean="0"/>
              <a:t>Rocine</a:t>
            </a:r>
            <a:r>
              <a:rPr lang="en-US" dirty="0" smtClean="0"/>
              <a:t> 22.3a)</a:t>
            </a:r>
          </a:p>
          <a:p>
            <a:r>
              <a:rPr lang="en-US" dirty="0" smtClean="0"/>
              <a:t>A </a:t>
            </a:r>
            <a:r>
              <a:rPr lang="en-US" dirty="0" err="1"/>
              <a:t>weqatal</a:t>
            </a:r>
            <a:r>
              <a:rPr lang="en-US" dirty="0"/>
              <a:t> or series of </a:t>
            </a:r>
            <a:r>
              <a:rPr lang="en-US" dirty="0" err="1"/>
              <a:t>weqatals</a:t>
            </a:r>
            <a:r>
              <a:rPr lang="en-US" dirty="0"/>
              <a:t> that are subordinate to or serve the mainline of a Hortatory Discourse are </a:t>
            </a:r>
            <a:r>
              <a:rPr lang="en-US" u="sng" dirty="0"/>
              <a:t>off-the-line</a:t>
            </a:r>
            <a:r>
              <a:rPr lang="en-US" dirty="0"/>
              <a:t> verb forms used to give </a:t>
            </a:r>
            <a:r>
              <a:rPr lang="en-US" u="sng" dirty="0"/>
              <a:t>consequence</a:t>
            </a:r>
            <a:r>
              <a:rPr lang="en-US" dirty="0"/>
              <a:t> or </a:t>
            </a:r>
            <a:r>
              <a:rPr lang="en-US" u="sng" dirty="0" smtClean="0"/>
              <a:t>purpose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Translate </a:t>
            </a:r>
            <a:r>
              <a:rPr lang="en-US" dirty="0"/>
              <a:t>the </a:t>
            </a:r>
            <a:r>
              <a:rPr lang="en-US" dirty="0" err="1"/>
              <a:t>weqatal</a:t>
            </a:r>
            <a:r>
              <a:rPr lang="en-US" dirty="0"/>
              <a:t> using </a:t>
            </a:r>
            <a:r>
              <a:rPr lang="en-US" dirty="0" smtClean="0"/>
              <a:t>the English</a:t>
            </a:r>
          </a:p>
          <a:p>
            <a:pPr lvl="1"/>
            <a:r>
              <a:rPr lang="en-US" dirty="0" smtClean="0"/>
              <a:t> </a:t>
            </a:r>
            <a:r>
              <a:rPr lang="en-US" i="1" u="sng" dirty="0"/>
              <a:t>so</a:t>
            </a:r>
            <a:r>
              <a:rPr lang="en-US" dirty="0"/>
              <a:t> for the </a:t>
            </a:r>
            <a:r>
              <a:rPr lang="en-US" i="1" dirty="0" err="1"/>
              <a:t>vav</a:t>
            </a:r>
            <a:r>
              <a:rPr lang="en-US" dirty="0"/>
              <a:t>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 </a:t>
            </a:r>
            <a:r>
              <a:rPr lang="en-US" i="1" u="sng" dirty="0"/>
              <a:t>may be</a:t>
            </a:r>
            <a:r>
              <a:rPr lang="en-US" i="1" dirty="0"/>
              <a:t> </a:t>
            </a:r>
            <a:r>
              <a:rPr lang="en-US" dirty="0"/>
              <a:t>instead of </a:t>
            </a:r>
            <a:r>
              <a:rPr lang="en-US" i="1" dirty="0"/>
              <a:t>will be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87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Identify </a:t>
            </a:r>
            <a:r>
              <a:rPr lang="en-US" dirty="0"/>
              <a:t>and </a:t>
            </a:r>
            <a:r>
              <a:rPr lang="en-US" dirty="0" smtClean="0"/>
              <a:t>read </a:t>
            </a:r>
          </a:p>
          <a:p>
            <a:pPr lvl="1"/>
            <a:r>
              <a:rPr lang="en-US" dirty="0" smtClean="0"/>
              <a:t>verbs </a:t>
            </a:r>
            <a:r>
              <a:rPr lang="en-US" dirty="0"/>
              <a:t>in the </a:t>
            </a:r>
            <a:r>
              <a:rPr lang="en-US" dirty="0" err="1"/>
              <a:t>Hishtaphel</a:t>
            </a:r>
            <a:r>
              <a:rPr lang="en-US" dirty="0"/>
              <a:t> </a:t>
            </a:r>
            <a:r>
              <a:rPr lang="en-US" dirty="0" smtClean="0"/>
              <a:t>stem</a:t>
            </a:r>
            <a:endParaRPr lang="en-US" dirty="0"/>
          </a:p>
          <a:p>
            <a:r>
              <a:rPr lang="en-US" dirty="0" smtClean="0"/>
              <a:t>Identify</a:t>
            </a:r>
          </a:p>
          <a:p>
            <a:pPr lvl="1"/>
            <a:r>
              <a:rPr lang="en-US" dirty="0" smtClean="0"/>
              <a:t>spelling </a:t>
            </a:r>
            <a:r>
              <a:rPr lang="en-US" dirty="0"/>
              <a:t>peculiarities in the </a:t>
            </a:r>
            <a:r>
              <a:rPr lang="en-US" dirty="0" err="1"/>
              <a:t>Hitpael</a:t>
            </a:r>
            <a:r>
              <a:rPr lang="en-US" dirty="0"/>
              <a:t> </a:t>
            </a:r>
            <a:r>
              <a:rPr lang="en-US" dirty="0" smtClean="0"/>
              <a:t>stem</a:t>
            </a: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2090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So… how could we translate the lesson verse above?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121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2090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So… how could we translate the lesson verse above?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2895600"/>
            <a:ext cx="5340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Return with me so that I may worship YHWH your God.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smtClean="0">
                <a:solidFill>
                  <a:srgbClr val="FF0000"/>
                </a:solidFill>
              </a:rPr>
              <a:t>Saul speaking to Samuel]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2514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look at the root of this </a:t>
            </a:r>
            <a:r>
              <a:rPr lang="en-US" dirty="0" err="1" smtClean="0"/>
              <a:t>Hishtaphel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can identify the </a:t>
            </a:r>
            <a:r>
              <a:rPr lang="en-US" dirty="0" err="1" smtClean="0"/>
              <a:t>waw</a:t>
            </a:r>
            <a:r>
              <a:rPr lang="en-US" dirty="0" smtClean="0"/>
              <a:t> at the front and the </a:t>
            </a:r>
            <a:r>
              <a:rPr lang="en-US" dirty="0" err="1" smtClean="0"/>
              <a:t>tav</a:t>
            </a:r>
            <a:r>
              <a:rPr lang="en-US" dirty="0" smtClean="0"/>
              <a:t> </a:t>
            </a:r>
            <a:r>
              <a:rPr lang="en-US" dirty="0" err="1" smtClean="0"/>
              <a:t>hireq</a:t>
            </a:r>
            <a:r>
              <a:rPr lang="en-US" dirty="0" smtClean="0"/>
              <a:t> </a:t>
            </a:r>
            <a:r>
              <a:rPr lang="en-US" dirty="0" err="1" smtClean="0"/>
              <a:t>yod</a:t>
            </a:r>
            <a:r>
              <a:rPr lang="en-US" dirty="0" smtClean="0"/>
              <a:t> at the end but we’re still left with a lot of letters.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65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428999"/>
          </a:xfrm>
        </p:spPr>
        <p:txBody>
          <a:bodyPr>
            <a:normAutofit/>
          </a:bodyPr>
          <a:lstStyle/>
          <a:p>
            <a:r>
              <a:rPr lang="en-US" dirty="0" smtClean="0"/>
              <a:t>This is a word that has its own </a:t>
            </a:r>
            <a:r>
              <a:rPr lang="en-US" dirty="0" err="1" smtClean="0"/>
              <a:t>binyan</a:t>
            </a:r>
            <a:r>
              <a:rPr lang="en-US" dirty="0" smtClean="0"/>
              <a:t>/stem.</a:t>
            </a:r>
          </a:p>
          <a:p>
            <a:r>
              <a:rPr lang="en-US" dirty="0" smtClean="0"/>
              <a:t>It occurs frequently (</a:t>
            </a:r>
            <a:r>
              <a:rPr lang="en-US" dirty="0" smtClean="0"/>
              <a:t>170 </a:t>
            </a:r>
            <a:r>
              <a:rPr lang="en-US" dirty="0" smtClean="0"/>
              <a:t>times in HB).</a:t>
            </a:r>
          </a:p>
          <a:p>
            <a:r>
              <a:rPr lang="en-US" dirty="0" smtClean="0"/>
              <a:t>The root has been variously described as</a:t>
            </a:r>
          </a:p>
          <a:p>
            <a:pPr lvl="1">
              <a:spcBef>
                <a:spcPts val="0"/>
              </a:spcBef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חוה</a:t>
            </a:r>
          </a:p>
          <a:p>
            <a:pPr lvl="1">
              <a:spcBef>
                <a:spcPts val="0"/>
              </a:spcBef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חוו</a:t>
            </a:r>
          </a:p>
          <a:p>
            <a:pPr lvl="1">
              <a:spcBef>
                <a:spcPts val="0"/>
              </a:spcBef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שׁחה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>
                <a:cs typeface="SBL Hebrew" panose="02000000000000000000" pitchFamily="2" charset="-79"/>
              </a:rPr>
              <a:t>(in BDB)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61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505199"/>
          </a:xfrm>
        </p:spPr>
        <p:txBody>
          <a:bodyPr>
            <a:normAutofit/>
          </a:bodyPr>
          <a:lstStyle/>
          <a:p>
            <a:r>
              <a:rPr lang="en-US" dirty="0" smtClean="0"/>
              <a:t>This is a word that has its own </a:t>
            </a:r>
            <a:r>
              <a:rPr lang="en-US" dirty="0" err="1" smtClean="0"/>
              <a:t>binyan</a:t>
            </a:r>
            <a:r>
              <a:rPr lang="en-US" dirty="0" smtClean="0"/>
              <a:t>/stem.</a:t>
            </a:r>
          </a:p>
          <a:p>
            <a:r>
              <a:rPr lang="en-US" dirty="0" smtClean="0"/>
              <a:t>It occurs frequently (170 times in HB).</a:t>
            </a:r>
          </a:p>
          <a:p>
            <a:r>
              <a:rPr lang="en-US" dirty="0" smtClean="0"/>
              <a:t>The root has been variously described as</a:t>
            </a:r>
          </a:p>
          <a:p>
            <a:pPr lvl="1">
              <a:spcBef>
                <a:spcPts val="0"/>
              </a:spcBef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חוה</a:t>
            </a:r>
          </a:p>
          <a:p>
            <a:pPr lvl="1">
              <a:spcBef>
                <a:spcPts val="0"/>
              </a:spcBef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חוו</a:t>
            </a:r>
          </a:p>
          <a:p>
            <a:pPr lvl="1">
              <a:spcBef>
                <a:spcPts val="0"/>
              </a:spcBef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שׁחה</a:t>
            </a:r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>
                <a:cs typeface="SBL Hebrew" panose="02000000000000000000" pitchFamily="2" charset="-79"/>
              </a:rPr>
              <a:t>(in BDB)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5029200"/>
            <a:ext cx="8039100" cy="15240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RULE: </a:t>
            </a:r>
            <a:r>
              <a:rPr lang="en-US" sz="2800" dirty="0" smtClean="0"/>
              <a:t>The </a:t>
            </a:r>
            <a:r>
              <a:rPr lang="en-US" sz="2800" dirty="0"/>
              <a:t>Hebrew word that means bow down (worshipfully) can be recognized in all its forms by the </a:t>
            </a:r>
            <a:r>
              <a:rPr lang="en-US" sz="2800" dirty="0" smtClean="0"/>
              <a:t>sequence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שׁתחו</a:t>
            </a:r>
            <a:r>
              <a:rPr lang="en-US" sz="2800" dirty="0" smtClean="0"/>
              <a:t>[__].</a:t>
            </a:r>
          </a:p>
        </p:txBody>
      </p:sp>
    </p:spTree>
    <p:extLst>
      <p:ext uri="{BB962C8B-B14F-4D97-AF65-F5344CB8AC3E}">
        <p14:creationId xmlns:p14="http://schemas.microsoft.com/office/powerpoint/2010/main" val="6642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5029200"/>
            <a:ext cx="8039100" cy="15240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RULE: </a:t>
            </a:r>
            <a:r>
              <a:rPr lang="en-US" sz="2800" dirty="0" smtClean="0"/>
              <a:t>The </a:t>
            </a:r>
            <a:r>
              <a:rPr lang="en-US" sz="2800" dirty="0"/>
              <a:t>Hebrew word that means bow down (worshipfully) can be recognized in all its forms by the </a:t>
            </a:r>
            <a:r>
              <a:rPr lang="en-US" sz="2800" dirty="0" smtClean="0"/>
              <a:t>sequence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שׁתחו</a:t>
            </a:r>
            <a:r>
              <a:rPr lang="en-US" sz="2800" dirty="0" smtClean="0"/>
              <a:t>[__].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2286000"/>
            <a:ext cx="8039100" cy="2590800"/>
          </a:xfrm>
          <a:prstGeom prst="rect">
            <a:avLst/>
          </a:prstGeom>
          <a:ln w="19050">
            <a:solidFill>
              <a:srgbClr val="7C3B0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rgbClr val="7C3B06"/>
                </a:solidFill>
              </a:rPr>
              <a:t>RULE</a:t>
            </a:r>
            <a:r>
              <a:rPr lang="en-US" sz="2800" dirty="0">
                <a:solidFill>
                  <a:srgbClr val="7C3B06"/>
                </a:solidFill>
              </a:rPr>
              <a:t>: The signs of the </a:t>
            </a:r>
            <a:r>
              <a:rPr lang="en-US" sz="2800" dirty="0" err="1">
                <a:solidFill>
                  <a:srgbClr val="7C3B06"/>
                </a:solidFill>
              </a:rPr>
              <a:t>Hitpael</a:t>
            </a:r>
            <a:r>
              <a:rPr lang="en-US" sz="2800" dirty="0">
                <a:solidFill>
                  <a:srgbClr val="7C3B06"/>
                </a:solidFill>
              </a:rPr>
              <a:t> stem are </a:t>
            </a:r>
          </a:p>
          <a:p>
            <a:r>
              <a:rPr lang="en-US" sz="2800" dirty="0">
                <a:solidFill>
                  <a:srgbClr val="7C3B06"/>
                </a:solidFill>
              </a:rPr>
              <a:t>a pre-formed </a:t>
            </a:r>
            <a:r>
              <a:rPr lang="en-US" sz="2800" b="1" i="1" dirty="0">
                <a:solidFill>
                  <a:srgbClr val="7C3B06"/>
                </a:solidFill>
              </a:rPr>
              <a:t>something-</a:t>
            </a:r>
            <a:r>
              <a:rPr lang="en-US" sz="2800" b="1" i="1" dirty="0" err="1">
                <a:solidFill>
                  <a:srgbClr val="7C3B06"/>
                </a:solidFill>
              </a:rPr>
              <a:t>tav</a:t>
            </a:r>
            <a:r>
              <a:rPr lang="en-US" sz="2800" dirty="0">
                <a:solidFill>
                  <a:srgbClr val="7C3B06"/>
                </a:solidFill>
              </a:rPr>
              <a:t> unit [</a:t>
            </a:r>
            <a:r>
              <a:rPr lang="he-IL" sz="2800" dirty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</a:t>
            </a:r>
            <a:r>
              <a:rPr lang="en-US" sz="2800" dirty="0">
                <a:solidFill>
                  <a:srgbClr val="7C3B06"/>
                </a:solidFill>
              </a:rPr>
              <a:t>___]</a:t>
            </a:r>
            <a:endParaRPr lang="en-US" sz="2800" dirty="0" smtClean="0">
              <a:solidFill>
                <a:srgbClr val="7C3B06"/>
              </a:solidFill>
            </a:endParaRP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</a:t>
            </a:r>
            <a:endParaRPr lang="en-US" dirty="0">
              <a:solidFill>
                <a:srgbClr val="7C3B06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נִת  אֶת  תִּת  יִת</a:t>
            </a:r>
            <a:endParaRPr lang="en-US" dirty="0" smtClean="0">
              <a:solidFill>
                <a:srgbClr val="7C3B06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מִת</a:t>
            </a:r>
            <a:endParaRPr lang="en-US" dirty="0">
              <a:solidFill>
                <a:srgbClr val="7C3B06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4582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blank is filled analogous to the </a:t>
            </a:r>
            <a:r>
              <a:rPr lang="en-US" dirty="0" err="1" smtClean="0">
                <a:solidFill>
                  <a:srgbClr val="7C3B06"/>
                </a:solidFill>
              </a:rPr>
              <a:t>Hitpael</a:t>
            </a:r>
            <a:r>
              <a:rPr lang="en-US" dirty="0" smtClean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4398" y="3857595"/>
            <a:ext cx="4200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C3B06"/>
                </a:solidFill>
              </a:rPr>
              <a:t>Yiqtol</a:t>
            </a:r>
            <a:r>
              <a:rPr lang="en-US" dirty="0" smtClean="0">
                <a:solidFill>
                  <a:srgbClr val="7C3B06"/>
                </a:solidFill>
              </a:rPr>
              <a:t>/</a:t>
            </a:r>
            <a:r>
              <a:rPr lang="en-US" dirty="0" err="1" smtClean="0">
                <a:solidFill>
                  <a:srgbClr val="7C3B06"/>
                </a:solidFill>
              </a:rPr>
              <a:t>Wayyiqtol</a:t>
            </a:r>
            <a:r>
              <a:rPr lang="en-US" dirty="0">
                <a:solidFill>
                  <a:srgbClr val="7C3B06"/>
                </a:solidFill>
              </a:rPr>
              <a:t> </a:t>
            </a:r>
            <a:r>
              <a:rPr lang="en-US" dirty="0" smtClean="0">
                <a:solidFill>
                  <a:srgbClr val="7C3B06"/>
                </a:solidFill>
              </a:rPr>
              <a:t>(also Jussive/</a:t>
            </a:r>
            <a:r>
              <a:rPr lang="en-US" dirty="0" err="1" smtClean="0">
                <a:solidFill>
                  <a:srgbClr val="7C3B06"/>
                </a:solidFill>
              </a:rPr>
              <a:t>Cohortative</a:t>
            </a:r>
            <a:r>
              <a:rPr lang="en-US" dirty="0" smtClean="0">
                <a:solidFill>
                  <a:srgbClr val="7C3B06"/>
                </a:solidFill>
              </a:rPr>
              <a:t>)</a:t>
            </a:r>
            <a:endParaRPr lang="en-US" dirty="0">
              <a:solidFill>
                <a:srgbClr val="7C3B0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4398" y="3286095"/>
            <a:ext cx="4139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C3B06"/>
                </a:solidFill>
              </a:rPr>
              <a:t>Qatal</a:t>
            </a:r>
            <a:r>
              <a:rPr lang="en-US" dirty="0" smtClean="0">
                <a:solidFill>
                  <a:srgbClr val="7C3B06"/>
                </a:solidFill>
              </a:rPr>
              <a:t>, Imperatives, Infinitives (</a:t>
            </a:r>
            <a:r>
              <a:rPr lang="en-US" dirty="0" err="1" smtClean="0">
                <a:solidFill>
                  <a:srgbClr val="7C3B06"/>
                </a:solidFill>
              </a:rPr>
              <a:t>inf</a:t>
            </a:r>
            <a:r>
              <a:rPr lang="en-US" dirty="0" smtClean="0">
                <a:solidFill>
                  <a:srgbClr val="7C3B06"/>
                </a:solidFill>
              </a:rPr>
              <a:t> and abs)</a:t>
            </a:r>
            <a:endParaRPr lang="en-US" dirty="0">
              <a:solidFill>
                <a:srgbClr val="7C3B0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4398" y="4390995"/>
            <a:ext cx="1059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C3B06"/>
                </a:solidFill>
              </a:rPr>
              <a:t>Participle</a:t>
            </a:r>
            <a:endParaRPr lang="en-US" dirty="0">
              <a:solidFill>
                <a:srgbClr val="7C3B06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673398" y="4042261"/>
            <a:ext cx="381000" cy="0"/>
          </a:xfrm>
          <a:prstGeom prst="straightConnector1">
            <a:avLst/>
          </a:prstGeom>
          <a:ln>
            <a:solidFill>
              <a:srgbClr val="7C3B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673398" y="3489841"/>
            <a:ext cx="381000" cy="0"/>
          </a:xfrm>
          <a:prstGeom prst="straightConnector1">
            <a:avLst/>
          </a:prstGeom>
          <a:ln>
            <a:solidFill>
              <a:srgbClr val="7C3B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673398" y="4594771"/>
            <a:ext cx="381000" cy="0"/>
          </a:xfrm>
          <a:prstGeom prst="straightConnector1">
            <a:avLst/>
          </a:prstGeom>
          <a:ln>
            <a:solidFill>
              <a:srgbClr val="7C3B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6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2090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</a:t>
            </a:r>
            <a:r>
              <a:rPr lang="en-US" dirty="0" err="1" smtClean="0"/>
              <a:t>Hishtaphel</a:t>
            </a:r>
            <a:r>
              <a:rPr lang="en-US" dirty="0" smtClean="0"/>
              <a:t> verb.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וְהִשְׁתַּחֲוֵ֫יתִי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641742"/>
              </p:ext>
            </p:extLst>
          </p:nvPr>
        </p:nvGraphicFramePr>
        <p:xfrm>
          <a:off x="228600" y="2798618"/>
          <a:ext cx="8686800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971296"/>
                <a:gridCol w="1524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0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2090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</a:t>
            </a:r>
            <a:r>
              <a:rPr lang="en-US" dirty="0" err="1" smtClean="0"/>
              <a:t>Hishtaphel</a:t>
            </a:r>
            <a:r>
              <a:rPr lang="en-US" dirty="0" smtClean="0"/>
              <a:t> verb.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וְהִשְׁתַּחֲוֵ֫יתִי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005763"/>
              </p:ext>
            </p:extLst>
          </p:nvPr>
        </p:nvGraphicFramePr>
        <p:xfrm>
          <a:off x="228600" y="2798618"/>
          <a:ext cx="8686800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971296"/>
                <a:gridCol w="1524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חוה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00FF"/>
                          </a:solidFill>
                        </a:rPr>
                        <a:t>Hishtaphel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Weqatal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1cs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Hortatory –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Consequence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or Purpose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(off-line)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bow down, worship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25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וְהִשְׁתַּחֲוֵ֫יתִי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341727"/>
              </p:ext>
            </p:extLst>
          </p:nvPr>
        </p:nvGraphicFramePr>
        <p:xfrm>
          <a:off x="457200" y="19050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הִשְׁתַּחֲוָה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הִשְׁתַּחֲוּוּ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הִשְׁתַּחֲוִ֫יתָ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הִשְׁתַּחֲוִיתֶם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הִשְׁתַּחֲוֵ֫יתִי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304925"/>
            <a:ext cx="125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Qatal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732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וְהִשְׁתַּחֲוֵ֫יתִי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10219"/>
              </p:ext>
            </p:extLst>
          </p:nvPr>
        </p:nvGraphicFramePr>
        <p:xfrm>
          <a:off x="457200" y="19050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הִשְׁתַּחֲוָה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הִשְׁתַּחֲוּוּ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הִשְׁתַּחֲוִ֫יתָ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הִשְׁתַּחֲוִיתֶם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הִשְׁתַּחֲוֵ֫יתִי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55140" y="1421368"/>
            <a:ext cx="6531660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Note: there is a </a:t>
            </a:r>
            <a:r>
              <a:rPr lang="en-US" b="1" dirty="0" err="1" smtClean="0"/>
              <a:t>waw</a:t>
            </a:r>
            <a:r>
              <a:rPr lang="en-US" dirty="0" smtClean="0"/>
              <a:t> in the root which can be potentially confusing.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304925"/>
            <a:ext cx="125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Qatal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07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The first word might be either of two different forms. What are they?</a:t>
            </a:r>
          </a:p>
          <a:p>
            <a:r>
              <a:rPr lang="en-US" dirty="0" smtClean="0"/>
              <a:t>Seeing that the word is parallel to a </a:t>
            </a:r>
            <a:r>
              <a:rPr lang="en-US" dirty="0" err="1" smtClean="0"/>
              <a:t>weqatal</a:t>
            </a:r>
            <a:r>
              <a:rPr lang="en-US" dirty="0" smtClean="0"/>
              <a:t> later in the verse, which of the two is more likely?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וְשׁוּב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עִמִּי וְהִשְׁתַּחֲוֵ֫יתִי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83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Spelling peculiarities in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200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FF0000"/>
                </a:solidFill>
              </a:rPr>
              <a:t>tav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</a:t>
            </a:r>
            <a:r>
              <a:rPr lang="en-US" dirty="0" err="1" smtClean="0"/>
              <a:t>Hithpael</a:t>
            </a:r>
            <a:r>
              <a:rPr lang="en-US" dirty="0" smtClean="0"/>
              <a:t> </a:t>
            </a:r>
            <a:r>
              <a:rPr lang="en-US" dirty="0" err="1" smtClean="0"/>
              <a:t>performative</a:t>
            </a:r>
            <a:r>
              <a:rPr lang="en-US" dirty="0" smtClean="0"/>
              <a:t> will </a:t>
            </a:r>
          </a:p>
          <a:p>
            <a:r>
              <a:rPr lang="en-US" dirty="0" smtClean="0"/>
              <a:t>Metathesize (switch places)</a:t>
            </a:r>
          </a:p>
          <a:p>
            <a:pPr marL="400050" lvl="1" indent="0">
              <a:buNone/>
            </a:pPr>
            <a:r>
              <a:rPr lang="en-US" b="1" dirty="0" smtClean="0"/>
              <a:t>Or</a:t>
            </a:r>
          </a:p>
          <a:p>
            <a:r>
              <a:rPr lang="en-US" dirty="0" smtClean="0"/>
              <a:t>Assimilate 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efore certain letters.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87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Spelling peculiarities in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200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FF0000"/>
                </a:solidFill>
              </a:rPr>
              <a:t>tav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</a:t>
            </a:r>
            <a:r>
              <a:rPr lang="en-US" dirty="0" err="1" smtClean="0"/>
              <a:t>Hithpael</a:t>
            </a:r>
            <a:r>
              <a:rPr lang="en-US" dirty="0" smtClean="0"/>
              <a:t> </a:t>
            </a:r>
            <a:r>
              <a:rPr lang="en-US" dirty="0" err="1" smtClean="0"/>
              <a:t>performative</a:t>
            </a:r>
            <a:r>
              <a:rPr lang="en-US" dirty="0" smtClean="0"/>
              <a:t> will </a:t>
            </a:r>
          </a:p>
          <a:p>
            <a:r>
              <a:rPr lang="en-US" dirty="0" smtClean="0"/>
              <a:t>Metathesize (switch places)</a:t>
            </a:r>
          </a:p>
          <a:p>
            <a:pPr marL="400050" lvl="1" indent="0">
              <a:buNone/>
            </a:pPr>
            <a:r>
              <a:rPr lang="en-US" b="1" dirty="0" smtClean="0"/>
              <a:t>Or</a:t>
            </a:r>
          </a:p>
          <a:p>
            <a:r>
              <a:rPr lang="en-US" dirty="0" smtClean="0"/>
              <a:t>Assimilate 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efore certain letters.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544753" y="2417832"/>
            <a:ext cx="19896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e-IL" sz="4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 שׂ שׁ צ</a:t>
            </a:r>
            <a:endParaRPr lang="en-US" sz="4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7024" y="3505200"/>
            <a:ext cx="1417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e-IL" sz="4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 ט ת</a:t>
            </a:r>
            <a:endParaRPr lang="en-US" sz="4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34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Spelling peculiarities in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200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FF0000"/>
                </a:solidFill>
              </a:rPr>
              <a:t>tav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</a:t>
            </a:r>
            <a:r>
              <a:rPr lang="en-US" dirty="0" err="1" smtClean="0"/>
              <a:t>Hithpael</a:t>
            </a:r>
            <a:r>
              <a:rPr lang="en-US" dirty="0" smtClean="0"/>
              <a:t> </a:t>
            </a:r>
            <a:r>
              <a:rPr lang="en-US" dirty="0" err="1" smtClean="0"/>
              <a:t>performative</a:t>
            </a:r>
            <a:r>
              <a:rPr lang="en-US" dirty="0" smtClean="0"/>
              <a:t> will </a:t>
            </a:r>
          </a:p>
          <a:p>
            <a:r>
              <a:rPr lang="en-US" dirty="0" smtClean="0"/>
              <a:t>Metathesize (switch places)</a:t>
            </a:r>
          </a:p>
          <a:p>
            <a:pPr marL="400050" lvl="1" indent="0">
              <a:buNone/>
            </a:pPr>
            <a:r>
              <a:rPr lang="en-US" b="1" dirty="0" smtClean="0"/>
              <a:t>Or</a:t>
            </a:r>
          </a:p>
          <a:p>
            <a:r>
              <a:rPr lang="en-US" dirty="0" smtClean="0"/>
              <a:t>Assimilate 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efore certain letters.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544753" y="2417832"/>
            <a:ext cx="19896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e-IL" sz="4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 שׂ שׁ צ</a:t>
            </a:r>
            <a:endParaRPr lang="en-US" sz="4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7024" y="3505200"/>
            <a:ext cx="1417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e-IL" sz="4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 ט ת</a:t>
            </a:r>
            <a:endParaRPr lang="en-US" sz="4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5105400"/>
            <a:ext cx="8458200" cy="1447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See examples in </a:t>
            </a:r>
            <a:r>
              <a:rPr lang="en-US" dirty="0" err="1" smtClean="0"/>
              <a:t>Rocine</a:t>
            </a:r>
            <a:r>
              <a:rPr lang="en-US" dirty="0" smtClean="0"/>
              <a:t> 43.3a &amp; 43.3b.</a:t>
            </a:r>
          </a:p>
        </p:txBody>
      </p:sp>
    </p:spTree>
    <p:extLst>
      <p:ext uri="{BB962C8B-B14F-4D97-AF65-F5344CB8AC3E}">
        <p14:creationId xmlns:p14="http://schemas.microsoft.com/office/powerpoint/2010/main" val="27720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The first word might be either of two different forms. What are they?</a:t>
            </a:r>
          </a:p>
          <a:p>
            <a:r>
              <a:rPr lang="en-US" dirty="0" smtClean="0"/>
              <a:t>Seeing that the word is parallel to a </a:t>
            </a:r>
            <a:r>
              <a:rPr lang="en-US" dirty="0" err="1" smtClean="0"/>
              <a:t>weqatal</a:t>
            </a:r>
            <a:r>
              <a:rPr lang="en-US" dirty="0" smtClean="0"/>
              <a:t> later in the verse, which of the two is more likely?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וְשׁוּב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עִמִּי וְהִשְׁתַּחֲוֵ֫יתִי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7274" y="2482334"/>
            <a:ext cx="3502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Imperative </a:t>
            </a:r>
            <a:r>
              <a:rPr lang="en-US" dirty="0" err="1" smtClean="0">
                <a:solidFill>
                  <a:srgbClr val="FF0000"/>
                </a:solidFill>
              </a:rPr>
              <a:t>ms</a:t>
            </a:r>
            <a:r>
              <a:rPr lang="en-US" dirty="0" smtClean="0">
                <a:solidFill>
                  <a:srgbClr val="FF0000"/>
                </a:solidFill>
              </a:rPr>
              <a:t> / Infinitive Construct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7274" y="4038600"/>
            <a:ext cx="157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Imperative </a:t>
            </a:r>
            <a:r>
              <a:rPr lang="en-US" dirty="0" err="1" smtClean="0">
                <a:solidFill>
                  <a:srgbClr val="FF0000"/>
                </a:solidFill>
              </a:rPr>
              <a:t>ms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Is the second word a vocative (the participant being addressed) as we often see with an imperative?</a:t>
            </a:r>
          </a:p>
          <a:p>
            <a:r>
              <a:rPr lang="en-US" dirty="0" smtClean="0"/>
              <a:t>What would be the </a:t>
            </a:r>
            <a:r>
              <a:rPr lang="en-US" dirty="0" err="1" smtClean="0"/>
              <a:t>nikkud</a:t>
            </a:r>
            <a:r>
              <a:rPr lang="en-US" dirty="0" smtClean="0"/>
              <a:t> that would mean </a:t>
            </a:r>
            <a:r>
              <a:rPr lang="en-US" i="1" dirty="0" smtClean="0"/>
              <a:t>my people</a:t>
            </a:r>
            <a:r>
              <a:rPr lang="en-US" dirty="0" smtClean="0"/>
              <a:t>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עִמִּי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וְהִשְׁתַּחֲוֵ֫יתִי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53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Is the second word a vocative (the participant being addressed) as we often see with an imperative?</a:t>
            </a:r>
          </a:p>
          <a:p>
            <a:r>
              <a:rPr lang="en-US" dirty="0" smtClean="0"/>
              <a:t>What would be the </a:t>
            </a:r>
            <a:r>
              <a:rPr lang="en-US" dirty="0" err="1" smtClean="0"/>
              <a:t>nikkud</a:t>
            </a:r>
            <a:r>
              <a:rPr lang="en-US" dirty="0" smtClean="0"/>
              <a:t> that would mean </a:t>
            </a:r>
            <a:r>
              <a:rPr lang="en-US" i="1" dirty="0" smtClean="0"/>
              <a:t>my people</a:t>
            </a:r>
            <a:r>
              <a:rPr lang="en-US" dirty="0" smtClean="0"/>
              <a:t>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עִמִּי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וְהִשְׁתַּחֲוֵ֫יתִי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292417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4114800"/>
            <a:ext cx="659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עַמִּי</a:t>
            </a:r>
            <a:endParaRPr lang="en-US" sz="28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5706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Translate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en-US" dirty="0">
                <a:cs typeface="SBL Hebrew" panose="02000000000000000000" pitchFamily="2" charset="-79"/>
              </a:rPr>
              <a:t>: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וְהִשְׁתַּחֲוֵ֫יתִי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117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en-US" dirty="0" smtClean="0">
                <a:cs typeface="SBL Hebrew" panose="02000000000000000000" pitchFamily="2" charset="-79"/>
              </a:rPr>
              <a:t>: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וְהִשְׁתַּחֲוֵ֫יתִי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992868"/>
            <a:ext cx="1642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Return with 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Hishtaphel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2090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Even if we didn’t recognize the root of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וְהִשְׁתַּחֲוֵ֫יתִי</a:t>
            </a:r>
            <a:r>
              <a:rPr lang="en-US" dirty="0" smtClean="0">
                <a:cs typeface="SBL Hebrew" panose="02000000000000000000" pitchFamily="2" charset="-79"/>
              </a:rPr>
              <a:t>,</a:t>
            </a:r>
            <a:r>
              <a:rPr lang="en-US" dirty="0" smtClean="0"/>
              <a:t> what does the beginning and the ending and the place within the general word order of the verse tell us about the word?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19400" y="762000"/>
            <a:ext cx="5562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וְשׁוּב עִמִּי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הִשְׁתַּחֲוֵ֫י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לַיהוָה אֱלֹהֶ֫יךָ׃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33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8647</TotalTime>
  <Words>1187</Words>
  <Application>Microsoft Office PowerPoint</Application>
  <PresentationFormat>On-screen Show (4:3)</PresentationFormat>
  <Paragraphs>247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Rocine Lesson 43</vt:lpstr>
      <vt:lpstr>Goals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The Hishtaphel stem</vt:lpstr>
      <vt:lpstr>Spelling peculiarities in the Hitpael stem</vt:lpstr>
      <vt:lpstr>Spelling peculiarities in the Hitpael stem</vt:lpstr>
      <vt:lpstr>Spelling peculiarities in the Hitpael 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819</cp:revision>
  <cp:lastPrinted>2013-11-05T02:18:07Z</cp:lastPrinted>
  <dcterms:created xsi:type="dcterms:W3CDTF">2006-08-16T00:00:00Z</dcterms:created>
  <dcterms:modified xsi:type="dcterms:W3CDTF">2015-05-19T19:53:49Z</dcterms:modified>
</cp:coreProperties>
</file>