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697" r:id="rId2"/>
    <p:sldId id="816" r:id="rId3"/>
    <p:sldId id="819" r:id="rId4"/>
    <p:sldId id="820" r:id="rId5"/>
    <p:sldId id="821" r:id="rId6"/>
    <p:sldId id="822" r:id="rId7"/>
    <p:sldId id="824" r:id="rId8"/>
    <p:sldId id="825" r:id="rId9"/>
    <p:sldId id="826" r:id="rId10"/>
    <p:sldId id="828" r:id="rId11"/>
    <p:sldId id="829" r:id="rId12"/>
    <p:sldId id="830" r:id="rId13"/>
    <p:sldId id="831" r:id="rId14"/>
    <p:sldId id="834" r:id="rId15"/>
    <p:sldId id="832" r:id="rId16"/>
    <p:sldId id="835" r:id="rId17"/>
    <p:sldId id="837" r:id="rId18"/>
    <p:sldId id="836" r:id="rId1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6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6934200" cy="1143000"/>
          </a:xfrm>
        </p:spPr>
        <p:txBody>
          <a:bodyPr>
            <a:normAutofit/>
          </a:bodyPr>
          <a:lstStyle/>
          <a:p>
            <a:pPr algn="r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הִשָּׁמְדָם מִפָּנֶ֫יךָ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Deuteronomy 12:30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imperative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686800" cy="3505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the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has </a:t>
            </a:r>
            <a:r>
              <a:rPr lang="en-US" dirty="0"/>
              <a:t>a reflexive </a:t>
            </a:r>
            <a:r>
              <a:rPr lang="en-US" dirty="0" smtClean="0"/>
              <a:t>sense.</a:t>
            </a:r>
          </a:p>
          <a:p>
            <a:pPr lvl="1"/>
            <a:r>
              <a:rPr lang="en-US" dirty="0" smtClean="0"/>
              <a:t>Recall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/>
              <a:t>can be passive, reflexive, </a:t>
            </a:r>
            <a:r>
              <a:rPr lang="en-US" dirty="0" smtClean="0"/>
              <a:t>reciprocal, etc.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לְךָ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also carries a reflexive sense. </a:t>
            </a:r>
            <a:endParaRPr lang="en-US" dirty="0" smtClean="0"/>
          </a:p>
          <a:p>
            <a:pPr lvl="1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וַיִּקַּח־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ֹ לֶמֶךְ שְׁתֵּי נָשִׁים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400" dirty="0" smtClean="0"/>
              <a:t>Then </a:t>
            </a:r>
            <a:r>
              <a:rPr lang="en-US" sz="1400" dirty="0" err="1"/>
              <a:t>Lamech</a:t>
            </a:r>
            <a:r>
              <a:rPr lang="en-US" sz="1400" dirty="0"/>
              <a:t> took </a:t>
            </a:r>
            <a:r>
              <a:rPr lang="en-US" sz="1400" dirty="0">
                <a:solidFill>
                  <a:srgbClr val="FF0000"/>
                </a:solidFill>
              </a:rPr>
              <a:t>for himself </a:t>
            </a:r>
            <a:r>
              <a:rPr lang="en-US" sz="1400" dirty="0"/>
              <a:t>two wives. (Gen 4:19)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Given this, how </a:t>
            </a:r>
            <a:r>
              <a:rPr lang="en-US" dirty="0"/>
              <a:t>might we translate </a:t>
            </a:r>
            <a:r>
              <a:rPr lang="en-US" dirty="0" smtClean="0"/>
              <a:t>the first two words of our lesson verse?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לְך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ָ אַחֲרֵי הִשָּׁמְדָם 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971871"/>
            <a:ext cx="38759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Possible suggestions: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Guard yourself for yourself! 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Watch out for your own good.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Be careful, for your own sake.</a:t>
            </a:r>
          </a:p>
        </p:txBody>
      </p:sp>
    </p:spTree>
    <p:extLst>
      <p:ext uri="{BB962C8B-B14F-4D97-AF65-F5344CB8AC3E}">
        <p14:creationId xmlns:p14="http://schemas.microsoft.com/office/powerpoint/2010/main" val="59786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infinitive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3124199"/>
          </a:xfrm>
        </p:spPr>
        <p:txBody>
          <a:bodyPr>
            <a:normAutofit/>
          </a:bodyPr>
          <a:lstStyle/>
          <a:p>
            <a:r>
              <a:rPr lang="en-US" dirty="0" smtClean="0"/>
              <a:t>Infinitive </a:t>
            </a:r>
            <a:r>
              <a:rPr lang="en-US" dirty="0"/>
              <a:t>C</a:t>
            </a:r>
            <a:r>
              <a:rPr lang="en-US" dirty="0" smtClean="0"/>
              <a:t>onstruct and Imperative look the same in the </a:t>
            </a:r>
            <a:r>
              <a:rPr lang="en-US" dirty="0" err="1" smtClean="0"/>
              <a:t>Niphal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difference in this verse is that the infinitive has a 3mp pronominal suffix.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07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905000"/>
            <a:ext cx="8458200" cy="156966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RULE: The sign of the </a:t>
            </a:r>
            <a:r>
              <a:rPr lang="en-US" sz="3200" dirty="0" err="1"/>
              <a:t>Niphal</a:t>
            </a:r>
            <a:r>
              <a:rPr lang="en-US" sz="3200" dirty="0"/>
              <a:t> infinitive is the same as the sign of the </a:t>
            </a:r>
            <a:r>
              <a:rPr lang="en-US" sz="3200" dirty="0" err="1"/>
              <a:t>Niphal</a:t>
            </a:r>
            <a:r>
              <a:rPr lang="en-US" sz="3200" dirty="0"/>
              <a:t> imperative, </a:t>
            </a:r>
            <a:endParaRPr lang="en-US" sz="3200" dirty="0" smtClean="0"/>
          </a:p>
          <a:p>
            <a:pPr lvl="1"/>
            <a:r>
              <a:rPr lang="en-US" sz="3200" dirty="0" smtClean="0"/>
              <a:t>- a </a:t>
            </a:r>
            <a:r>
              <a:rPr lang="en-US" sz="3200" dirty="0"/>
              <a:t>heh-</a:t>
            </a:r>
            <a:r>
              <a:rPr lang="en-US" sz="3200" dirty="0" err="1"/>
              <a:t>hireq</a:t>
            </a:r>
            <a:r>
              <a:rPr lang="en-US" sz="3200" dirty="0"/>
              <a:t>-</a:t>
            </a:r>
            <a:r>
              <a:rPr lang="en-US" sz="3200" dirty="0" err="1"/>
              <a:t>dagesh</a:t>
            </a:r>
            <a:r>
              <a:rPr lang="en-US" sz="3200" dirty="0"/>
              <a:t> forte, </a:t>
            </a:r>
            <a:r>
              <a:rPr lang="en-US" sz="3200" dirty="0" smtClean="0"/>
              <a:t>i.e. 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ּ</a:t>
            </a:r>
            <a:r>
              <a:rPr lang="en-US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86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3124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root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שׁמד</a:t>
            </a:r>
            <a:r>
              <a:rPr lang="en-US" dirty="0" smtClean="0"/>
              <a:t> in </a:t>
            </a:r>
            <a:r>
              <a:rPr lang="en-US" dirty="0" err="1" smtClean="0"/>
              <a:t>Niphal</a:t>
            </a:r>
            <a:r>
              <a:rPr lang="en-US" dirty="0" smtClean="0"/>
              <a:t> means be exterminated.</a:t>
            </a:r>
          </a:p>
          <a:p>
            <a:r>
              <a:rPr lang="en-US" dirty="0" smtClean="0"/>
              <a:t>How could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en-US" dirty="0" smtClean="0"/>
              <a:t> be translated here?</a:t>
            </a:r>
          </a:p>
        </p:txBody>
      </p:sp>
    </p:spTree>
    <p:extLst>
      <p:ext uri="{BB962C8B-B14F-4D97-AF65-F5344CB8AC3E}">
        <p14:creationId xmlns:p14="http://schemas.microsoft.com/office/powerpoint/2010/main" val="40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3124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root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שׁמד</a:t>
            </a:r>
            <a:r>
              <a:rPr lang="en-US" dirty="0" smtClean="0"/>
              <a:t> in </a:t>
            </a:r>
            <a:r>
              <a:rPr lang="en-US" dirty="0" err="1" smtClean="0"/>
              <a:t>Niphal</a:t>
            </a:r>
            <a:r>
              <a:rPr lang="en-US" dirty="0" smtClean="0"/>
              <a:t> means be exterminated.</a:t>
            </a:r>
          </a:p>
          <a:p>
            <a:r>
              <a:rPr lang="en-US" dirty="0" smtClean="0"/>
              <a:t>How could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en-US" dirty="0" smtClean="0"/>
              <a:t> be translated here?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71550" y="3048000"/>
            <a:ext cx="6930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suggests using a gerund (an -</a:t>
            </a:r>
            <a:r>
              <a:rPr lang="en-US" i="1" dirty="0" err="1" smtClean="0">
                <a:solidFill>
                  <a:srgbClr val="FF0000"/>
                </a:solidFill>
              </a:rPr>
              <a:t>ing</a:t>
            </a:r>
            <a:r>
              <a:rPr lang="en-US" dirty="0" smtClean="0">
                <a:solidFill>
                  <a:srgbClr val="FF0000"/>
                </a:solidFill>
              </a:rPr>
              <a:t> noun): </a:t>
            </a:r>
            <a:r>
              <a:rPr lang="en-US" i="1" dirty="0" smtClean="0">
                <a:solidFill>
                  <a:srgbClr val="FF0000"/>
                </a:solidFill>
              </a:rPr>
              <a:t>their </a:t>
            </a:r>
            <a:r>
              <a:rPr lang="en-US" i="1" dirty="0">
                <a:solidFill>
                  <a:srgbClr val="FF0000"/>
                </a:solidFill>
              </a:rPr>
              <a:t>being </a:t>
            </a:r>
            <a:r>
              <a:rPr lang="en-US" i="1" dirty="0" smtClean="0">
                <a:solidFill>
                  <a:srgbClr val="FF0000"/>
                </a:solidFill>
              </a:rPr>
              <a:t>exterminated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550" y="4648200"/>
            <a:ext cx="7142661" cy="646331"/>
          </a:xfrm>
          <a:prstGeom prst="rect">
            <a:avLst/>
          </a:prstGeom>
          <a:noFill/>
          <a:ln>
            <a:solidFill>
              <a:srgbClr val="7C3B06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C3B06"/>
                </a:solidFill>
              </a:rPr>
              <a:t>See </a:t>
            </a:r>
            <a:r>
              <a:rPr lang="en-US" dirty="0">
                <a:solidFill>
                  <a:srgbClr val="7C3B06"/>
                </a:solidFill>
              </a:rPr>
              <a:t>http://</a:t>
            </a:r>
            <a:r>
              <a:rPr lang="en-US" dirty="0" smtClean="0">
                <a:solidFill>
                  <a:srgbClr val="7C3B06"/>
                </a:solidFill>
              </a:rPr>
              <a:t>pr-ofenglish.blogspot.ca/2016/01/gerunds-and-infinitives.html </a:t>
            </a:r>
          </a:p>
          <a:p>
            <a:r>
              <a:rPr lang="en-US" dirty="0" smtClean="0">
                <a:solidFill>
                  <a:srgbClr val="7C3B06"/>
                </a:solidFill>
              </a:rPr>
              <a:t>for the difference between gerunds and infinitives in English.</a:t>
            </a:r>
          </a:p>
        </p:txBody>
      </p:sp>
    </p:spTree>
    <p:extLst>
      <p:ext uri="{BB962C8B-B14F-4D97-AF65-F5344CB8AC3E}">
        <p14:creationId xmlns:p14="http://schemas.microsoft.com/office/powerpoint/2010/main" val="413138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3124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addition to context, how can </a:t>
            </a:r>
            <a:r>
              <a:rPr lang="en-US" dirty="0" err="1" smtClean="0"/>
              <a:t>Niphal</a:t>
            </a:r>
            <a:r>
              <a:rPr lang="en-US" dirty="0" smtClean="0"/>
              <a:t> infinitive and imperative be distinguished?</a:t>
            </a:r>
          </a:p>
        </p:txBody>
      </p:sp>
    </p:spTree>
    <p:extLst>
      <p:ext uri="{BB962C8B-B14F-4D97-AF65-F5344CB8AC3E}">
        <p14:creationId xmlns:p14="http://schemas.microsoft.com/office/powerpoint/2010/main" val="197852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137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addition to context, how can </a:t>
            </a:r>
            <a:r>
              <a:rPr lang="en-US" dirty="0" err="1" smtClean="0"/>
              <a:t>Niphal</a:t>
            </a:r>
            <a:r>
              <a:rPr lang="en-US" dirty="0" smtClean="0"/>
              <a:t> infinitive and imperative be distinguished?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Prefixes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/>
              <a:t>Infinitives </a:t>
            </a:r>
            <a:r>
              <a:rPr lang="en-US" dirty="0"/>
              <a:t>c</a:t>
            </a:r>
            <a:r>
              <a:rPr lang="en-US" dirty="0" smtClean="0"/>
              <a:t>onstruct can take prefixes: e.g.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בְּ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כְּ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 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/>
              <a:t>A prefix is a good sign you have a infinitive construct.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0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137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addition to context, how can </a:t>
            </a:r>
            <a:r>
              <a:rPr lang="en-US" dirty="0" err="1" smtClean="0"/>
              <a:t>Niphal</a:t>
            </a:r>
            <a:r>
              <a:rPr lang="en-US" dirty="0" smtClean="0"/>
              <a:t> infinitive and imperative be distinguished?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Prefixes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/>
              <a:t>Infinitives </a:t>
            </a:r>
            <a:r>
              <a:rPr lang="en-US" dirty="0"/>
              <a:t>c</a:t>
            </a:r>
            <a:r>
              <a:rPr lang="en-US" dirty="0" smtClean="0"/>
              <a:t>onstruct can take prefixes: e.g.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בְּ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כְּ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 ּ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/>
              <a:t>A prefix is a good sign you have a infinitive construct.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Pronominal Suffixes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/>
              <a:t>These are more tricky.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/>
              <a:t>Both </a:t>
            </a:r>
            <a:r>
              <a:rPr lang="en-US" dirty="0"/>
              <a:t>i</a:t>
            </a:r>
            <a:r>
              <a:rPr lang="en-US" dirty="0" smtClean="0"/>
              <a:t>nfinitives construct and imperatives can take pronominal suffixes.</a:t>
            </a:r>
          </a:p>
          <a:p>
            <a:pPr marL="1200150" lvl="2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/>
              <a:t>The difference is that imperatives will have a helping vowel (</a:t>
            </a:r>
            <a:r>
              <a:rPr lang="en-US" dirty="0" err="1" smtClean="0"/>
              <a:t>tsere</a:t>
            </a:r>
            <a:r>
              <a:rPr lang="en-US" dirty="0" smtClean="0"/>
              <a:t>) and the infinitives won’t.</a:t>
            </a:r>
          </a:p>
          <a:p>
            <a:pPr marL="1200150" lvl="2" indent="-285750">
              <a:buFont typeface="Arial" panose="020B0604020202020204" pitchFamily="34" charset="0"/>
              <a:buChar char="•"/>
              <a:tabLst>
                <a:tab pos="2743200" algn="l"/>
              </a:tabLst>
            </a:pPr>
            <a:r>
              <a:rPr lang="en-US" dirty="0" smtClean="0"/>
              <a:t>See Animated </a:t>
            </a:r>
            <a:r>
              <a:rPr lang="en-US" dirty="0"/>
              <a:t>Hebrew chapter 24 “Pronominal Suffixes on </a:t>
            </a:r>
            <a:r>
              <a:rPr lang="en-US" dirty="0" smtClean="0"/>
              <a:t>Imperatives” for details.</a:t>
            </a:r>
          </a:p>
        </p:txBody>
      </p:sp>
    </p:spTree>
    <p:extLst>
      <p:ext uri="{BB962C8B-B14F-4D97-AF65-F5344CB8AC3E}">
        <p14:creationId xmlns:p14="http://schemas.microsoft.com/office/powerpoint/2010/main" val="16900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infinitive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הִשָּׁמְדָ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458200" cy="137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addition to context, how can </a:t>
            </a:r>
            <a:r>
              <a:rPr lang="en-US" dirty="0" err="1" smtClean="0"/>
              <a:t>Niphal</a:t>
            </a:r>
            <a:r>
              <a:rPr lang="en-US" dirty="0" smtClean="0"/>
              <a:t> infinitive and imperative be distinguished?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6700" y="2613660"/>
            <a:ext cx="8610600" cy="39395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NOTE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following statement is true for </a:t>
            </a:r>
            <a:r>
              <a:rPr lang="en-US" b="1" u="sng" dirty="0" err="1" smtClean="0">
                <a:solidFill>
                  <a:srgbClr val="FF0000"/>
                </a:solidFill>
              </a:rPr>
              <a:t>niphal</a:t>
            </a:r>
            <a:r>
              <a:rPr lang="en-US" b="1" u="sng" dirty="0" smtClean="0">
                <a:solidFill>
                  <a:srgbClr val="FF0000"/>
                </a:solidFill>
              </a:rPr>
              <a:t> imperatives</a:t>
            </a:r>
            <a:r>
              <a:rPr lang="en-US" dirty="0" smtClean="0"/>
              <a:t>, but not imperatives in general.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i="1" dirty="0" smtClean="0"/>
              <a:t>Of </a:t>
            </a:r>
            <a:r>
              <a:rPr lang="en-US" i="1" dirty="0"/>
              <a:t>the </a:t>
            </a:r>
            <a:r>
              <a:rPr lang="en-US" i="1" dirty="0" smtClean="0"/>
              <a:t>two [inf. const. and imperatives], </a:t>
            </a:r>
            <a:r>
              <a:rPr lang="en-US" i="1" dirty="0"/>
              <a:t>only the infinitive takes a pronominal suffix as in our lesson </a:t>
            </a:r>
            <a:r>
              <a:rPr lang="en-US" i="1" dirty="0" smtClean="0"/>
              <a:t>verse.</a:t>
            </a:r>
            <a:r>
              <a:rPr lang="en-US" dirty="0" smtClean="0"/>
              <a:t>” (</a:t>
            </a:r>
            <a:r>
              <a:rPr lang="en-US" dirty="0" err="1" smtClean="0"/>
              <a:t>Rocine</a:t>
            </a:r>
            <a:r>
              <a:rPr lang="en-US" dirty="0" smtClean="0"/>
              <a:t> 41.3b, p. 233)</a:t>
            </a:r>
          </a:p>
          <a:p>
            <a:endParaRPr lang="en-US" dirty="0" smtClean="0"/>
          </a:p>
          <a:p>
            <a:r>
              <a:rPr lang="en-US" dirty="0" smtClean="0"/>
              <a:t>Imperatives </a:t>
            </a:r>
            <a:r>
              <a:rPr lang="en-US" b="1" u="sng" dirty="0" smtClean="0">
                <a:solidFill>
                  <a:srgbClr val="008000"/>
                </a:solidFill>
              </a:rPr>
              <a:t>often</a:t>
            </a:r>
            <a:r>
              <a:rPr lang="en-US" dirty="0" smtClean="0"/>
              <a:t> take pronominal suffixes (395x in HB). E.g.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8800" algn="l"/>
                <a:tab pos="3543300" algn="l"/>
                <a:tab pos="7658100" algn="l"/>
              </a:tabLst>
            </a:pPr>
            <a:r>
              <a:rPr lang="en-US" dirty="0" smtClean="0"/>
              <a:t>Gen 1:28	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כִבְשֻׁ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</a:t>
            </a: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00FF"/>
                </a:solidFill>
              </a:rPr>
              <a:t>subdue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it</a:t>
            </a:r>
            <a:r>
              <a:rPr lang="en-US" dirty="0" smtClean="0"/>
              <a:t>”	3fs </a:t>
            </a:r>
            <a:r>
              <a:rPr lang="en-US" dirty="0" err="1" smtClean="0"/>
              <a:t>sfx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8800" algn="l"/>
                <a:tab pos="3543300" algn="l"/>
                <a:tab pos="7658100" algn="l"/>
              </a:tabLst>
            </a:pPr>
            <a:r>
              <a:rPr lang="en-US" dirty="0" smtClean="0"/>
              <a:t>Gen 22:2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הַעֲלֵ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הוּ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שָׁם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לְעֹלָה</a:t>
            </a:r>
            <a:r>
              <a:rPr lang="en-US" dirty="0" smtClean="0"/>
              <a:t>	“and </a:t>
            </a:r>
            <a:r>
              <a:rPr lang="en-US" dirty="0" smtClean="0">
                <a:solidFill>
                  <a:srgbClr val="0000FF"/>
                </a:solidFill>
              </a:rPr>
              <a:t>offer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him</a:t>
            </a:r>
            <a:r>
              <a:rPr lang="en-US" dirty="0" smtClean="0"/>
              <a:t> there as a burnt offering”	3ms </a:t>
            </a:r>
            <a:r>
              <a:rPr lang="en-US" dirty="0" err="1" smtClean="0"/>
              <a:t>sfx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8800" algn="l"/>
                <a:tab pos="3543300" algn="l"/>
                <a:tab pos="7658100" algn="l"/>
              </a:tabLst>
            </a:pPr>
            <a:r>
              <a:rPr lang="en-US" dirty="0" err="1"/>
              <a:t>Jdg</a:t>
            </a:r>
            <a:r>
              <a:rPr lang="en-US" dirty="0"/>
              <a:t> 16:28	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זָכְרֵ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נִי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נָא</a:t>
            </a: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00FF"/>
                </a:solidFill>
              </a:rPr>
              <a:t>remember </a:t>
            </a:r>
            <a:r>
              <a:rPr lang="en-US" dirty="0" smtClean="0">
                <a:solidFill>
                  <a:srgbClr val="FF00FF"/>
                </a:solidFill>
              </a:rPr>
              <a:t>me</a:t>
            </a:r>
            <a:r>
              <a:rPr lang="en-US" dirty="0" smtClean="0"/>
              <a:t>”</a:t>
            </a:r>
            <a:r>
              <a:rPr lang="en-US" dirty="0"/>
              <a:t>	1</a:t>
            </a:r>
            <a:r>
              <a:rPr lang="en-US" dirty="0" smtClean="0"/>
              <a:t>cs </a:t>
            </a:r>
            <a:r>
              <a:rPr lang="en-US" dirty="0" err="1" smtClean="0"/>
              <a:t>sfx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8800" algn="l"/>
                <a:tab pos="3543300" algn="l"/>
                <a:tab pos="7658100" algn="l"/>
              </a:tabLst>
            </a:pPr>
            <a:r>
              <a:rPr lang="en-US" dirty="0"/>
              <a:t>Isa 6:8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וָאֹמַר הִנְנִי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שְׁלָחֵ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נִי</a:t>
            </a:r>
            <a:r>
              <a:rPr lang="en-US" dirty="0"/>
              <a:t>	</a:t>
            </a:r>
            <a:r>
              <a:rPr lang="en-US" dirty="0" smtClean="0"/>
              <a:t>“And I said, Here am I. </a:t>
            </a:r>
            <a:r>
              <a:rPr lang="en-US" dirty="0" smtClean="0">
                <a:solidFill>
                  <a:srgbClr val="0000FF"/>
                </a:solidFill>
              </a:rPr>
              <a:t>Send </a:t>
            </a:r>
            <a:r>
              <a:rPr lang="en-US" dirty="0" smtClean="0">
                <a:solidFill>
                  <a:srgbClr val="FF00FF"/>
                </a:solidFill>
              </a:rPr>
              <a:t>me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r>
              <a:rPr lang="en-US" dirty="0" smtClean="0"/>
              <a:t>”</a:t>
            </a:r>
            <a:r>
              <a:rPr lang="en-US" dirty="0"/>
              <a:t>	</a:t>
            </a:r>
            <a:r>
              <a:rPr lang="en-US" dirty="0" smtClean="0"/>
              <a:t>1cs </a:t>
            </a:r>
            <a:r>
              <a:rPr lang="en-US" dirty="0" err="1"/>
              <a:t>sfx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8800" algn="l"/>
                <a:tab pos="3543300" algn="l"/>
                <a:tab pos="7658100" algn="l"/>
              </a:tabLst>
            </a:pPr>
            <a:r>
              <a:rPr lang="en-US" dirty="0" smtClean="0"/>
              <a:t>1 </a:t>
            </a:r>
            <a:r>
              <a:rPr lang="en-US" dirty="0" err="1" smtClean="0"/>
              <a:t>Kngs</a:t>
            </a:r>
            <a:r>
              <a:rPr lang="en-US" dirty="0" smtClean="0"/>
              <a:t> </a:t>
            </a:r>
            <a:r>
              <a:rPr lang="en-US" dirty="0"/>
              <a:t>18:26	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הַבַּעַל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עֲנֵ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נוּ</a:t>
            </a:r>
            <a:r>
              <a:rPr lang="en-US" dirty="0"/>
              <a:t>	</a:t>
            </a:r>
            <a:r>
              <a:rPr lang="en-US" dirty="0" smtClean="0"/>
              <a:t>“O Baal, </a:t>
            </a:r>
            <a:r>
              <a:rPr lang="en-US" dirty="0" smtClean="0">
                <a:solidFill>
                  <a:srgbClr val="0000FF"/>
                </a:solidFill>
              </a:rPr>
              <a:t>Answer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us</a:t>
            </a:r>
            <a:r>
              <a:rPr lang="en-US" dirty="0" smtClean="0"/>
              <a:t>!”</a:t>
            </a:r>
            <a:r>
              <a:rPr lang="en-US" dirty="0"/>
              <a:t>	</a:t>
            </a:r>
            <a:r>
              <a:rPr lang="en-US" dirty="0" smtClean="0"/>
              <a:t>1cp </a:t>
            </a:r>
            <a:r>
              <a:rPr lang="en-US" dirty="0" err="1" smtClean="0"/>
              <a:t>sfx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828800" algn="l"/>
                <a:tab pos="3543300" algn="l"/>
                <a:tab pos="7658100" algn="l"/>
              </a:tabLst>
            </a:pPr>
            <a:r>
              <a:rPr lang="en-US" dirty="0"/>
              <a:t>Gen 19:5	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הוֹצִיאֵ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ם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אֵלֵינוּ</a:t>
            </a:r>
            <a:r>
              <a:rPr lang="en-US" dirty="0"/>
              <a:t>	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0000FF"/>
                </a:solidFill>
              </a:rPr>
              <a:t>Bring </a:t>
            </a:r>
            <a:r>
              <a:rPr lang="en-US" dirty="0" smtClean="0">
                <a:solidFill>
                  <a:srgbClr val="FF00FF"/>
                </a:solidFill>
              </a:rPr>
              <a:t>them</a:t>
            </a:r>
            <a:r>
              <a:rPr lang="en-US" dirty="0" smtClean="0">
                <a:solidFill>
                  <a:srgbClr val="0000FF"/>
                </a:solidFill>
              </a:rPr>
              <a:t> out </a:t>
            </a:r>
            <a:r>
              <a:rPr lang="en-US" dirty="0" smtClean="0"/>
              <a:t>to us.”</a:t>
            </a:r>
            <a:r>
              <a:rPr lang="en-US" dirty="0"/>
              <a:t>	</a:t>
            </a:r>
            <a:r>
              <a:rPr lang="en-US" dirty="0" smtClean="0"/>
              <a:t>3mp </a:t>
            </a:r>
            <a:r>
              <a:rPr lang="en-US" dirty="0" err="1" smtClean="0"/>
              <a:t>sfx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1600200" algn="l"/>
                <a:tab pos="3429000" algn="l"/>
              </a:tabLst>
            </a:pPr>
            <a:endParaRPr lang="en-US" dirty="0"/>
          </a:p>
          <a:p>
            <a:pPr>
              <a:tabLst>
                <a:tab pos="1600200" algn="l"/>
                <a:tab pos="3429000" algn="l"/>
              </a:tabLst>
            </a:pPr>
            <a:r>
              <a:rPr lang="en-US" sz="1600" dirty="0" smtClean="0"/>
              <a:t>(There are no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person suffixes on imperatives in the Hebrew Bible, but I guess that makes sense.)</a:t>
            </a:r>
          </a:p>
        </p:txBody>
      </p:sp>
    </p:spTree>
    <p:extLst>
      <p:ext uri="{BB962C8B-B14F-4D97-AF65-F5344CB8AC3E}">
        <p14:creationId xmlns:p14="http://schemas.microsoft.com/office/powerpoint/2010/main" val="296886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err="1" smtClean="0"/>
              <a:t>Niphal</a:t>
            </a:r>
            <a:r>
              <a:rPr lang="en-US" dirty="0" smtClean="0"/>
              <a:t> imperative</a:t>
            </a:r>
            <a:endParaRPr lang="en-US" dirty="0"/>
          </a:p>
          <a:p>
            <a:r>
              <a:rPr lang="en-US" dirty="0" err="1" smtClean="0"/>
              <a:t>Niphal</a:t>
            </a:r>
            <a:r>
              <a:rPr lang="en-US" dirty="0" smtClean="0"/>
              <a:t>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153400" cy="4343399"/>
          </a:xfrm>
        </p:spPr>
        <p:txBody>
          <a:bodyPr>
            <a:normAutofit/>
          </a:bodyPr>
          <a:lstStyle/>
          <a:p>
            <a:r>
              <a:rPr lang="en-US" dirty="0"/>
              <a:t>What kind of </a:t>
            </a:r>
            <a:r>
              <a:rPr lang="en-US" dirty="0" err="1"/>
              <a:t>dagesh</a:t>
            </a:r>
            <a:r>
              <a:rPr lang="en-US" dirty="0"/>
              <a:t> is </a:t>
            </a:r>
            <a:r>
              <a:rPr lang="en-US" dirty="0" smtClean="0"/>
              <a:t>in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/>
              <a:t>What Hebrew letter very commonly assimilates </a:t>
            </a:r>
            <a:r>
              <a:rPr lang="en-US" dirty="0" smtClean="0"/>
              <a:t>to the next consonant </a:t>
            </a:r>
            <a:r>
              <a:rPr lang="en-US" sz="2000" dirty="0" smtClean="0"/>
              <a:t>(when there is no intervening vowel)</a:t>
            </a:r>
            <a:r>
              <a:rPr lang="en-US" dirty="0" smtClean="0"/>
              <a:t> and is displayed as a </a:t>
            </a:r>
            <a:r>
              <a:rPr lang="en-US" dirty="0" err="1" smtClean="0"/>
              <a:t>dagesh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הִשָּׁמְדָם 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93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153400" cy="4343399"/>
          </a:xfrm>
        </p:spPr>
        <p:txBody>
          <a:bodyPr>
            <a:normAutofit/>
          </a:bodyPr>
          <a:lstStyle/>
          <a:p>
            <a:r>
              <a:rPr lang="en-US" dirty="0"/>
              <a:t>What kind of </a:t>
            </a:r>
            <a:r>
              <a:rPr lang="en-US" dirty="0" err="1"/>
              <a:t>dagesh</a:t>
            </a:r>
            <a:r>
              <a:rPr lang="en-US" dirty="0"/>
              <a:t> is </a:t>
            </a:r>
            <a:r>
              <a:rPr lang="en-US" dirty="0" smtClean="0"/>
              <a:t>in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/>
              <a:t>What Hebrew letter very commonly assimilates </a:t>
            </a:r>
            <a:r>
              <a:rPr lang="en-US" dirty="0" smtClean="0"/>
              <a:t>to the next consonant </a:t>
            </a:r>
            <a:r>
              <a:rPr lang="en-US" sz="2000" dirty="0" smtClean="0"/>
              <a:t>(when there is no intervening vowel)</a:t>
            </a:r>
            <a:r>
              <a:rPr lang="en-US" dirty="0" smtClean="0"/>
              <a:t> and is displayed as a </a:t>
            </a:r>
            <a:r>
              <a:rPr lang="en-US" dirty="0" err="1" smtClean="0"/>
              <a:t>dagesh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הִשָּׁמְדָם 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3200" y="1562099"/>
            <a:ext cx="2514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Forte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Can’t be a </a:t>
            </a:r>
            <a:r>
              <a:rPr lang="en-US" sz="1400" dirty="0" err="1" smtClean="0">
                <a:solidFill>
                  <a:srgbClr val="FF0000"/>
                </a:solidFill>
              </a:rPr>
              <a:t>dagesh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lene</a:t>
            </a:r>
            <a:r>
              <a:rPr lang="en-US" sz="1400" dirty="0" smtClean="0">
                <a:solidFill>
                  <a:srgbClr val="FF0000"/>
                </a:solidFill>
              </a:rPr>
              <a:t> because it is preceded by a vowel.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5674" y="3733800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un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imperative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153400" cy="114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first word in our lesson verse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en-US" dirty="0" smtClean="0"/>
              <a:t> is a </a:t>
            </a:r>
            <a:r>
              <a:rPr lang="en-US" dirty="0" err="1" smtClean="0"/>
              <a:t>Niphal</a:t>
            </a:r>
            <a:r>
              <a:rPr lang="en-US" dirty="0" smtClean="0"/>
              <a:t> Imperative.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הִשָּׁמְדָם 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885182"/>
            <a:ext cx="8305800" cy="107721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RULE: </a:t>
            </a:r>
            <a:r>
              <a:rPr lang="en-US" sz="3200" dirty="0" smtClean="0"/>
              <a:t>The </a:t>
            </a:r>
            <a:r>
              <a:rPr lang="en-US" sz="3200" dirty="0"/>
              <a:t>sign of the </a:t>
            </a:r>
            <a:r>
              <a:rPr lang="en-US" sz="3200" dirty="0" err="1"/>
              <a:t>Niphal</a:t>
            </a:r>
            <a:r>
              <a:rPr lang="en-US" sz="3200" dirty="0"/>
              <a:t> imperative is a pre-formed heh-</a:t>
            </a:r>
            <a:r>
              <a:rPr lang="en-US" sz="3200" dirty="0" err="1"/>
              <a:t>hireq</a:t>
            </a:r>
            <a:r>
              <a:rPr lang="en-US" sz="3200" dirty="0"/>
              <a:t>-</a:t>
            </a:r>
            <a:r>
              <a:rPr lang="en-US" sz="3200" dirty="0" err="1"/>
              <a:t>dagesh</a:t>
            </a:r>
            <a:r>
              <a:rPr lang="en-US" sz="3200" dirty="0"/>
              <a:t> </a:t>
            </a:r>
            <a:r>
              <a:rPr lang="en-US" sz="3200" dirty="0" smtClean="0"/>
              <a:t>forte, i.e. 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ּ</a:t>
            </a:r>
            <a:r>
              <a:rPr lang="en-US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773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imperative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153400" cy="1142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first word in our lesson verse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en-US" dirty="0" smtClean="0"/>
              <a:t> is a </a:t>
            </a:r>
            <a:r>
              <a:rPr lang="en-US" dirty="0" err="1" smtClean="0"/>
              <a:t>Niphal</a:t>
            </a:r>
            <a:r>
              <a:rPr lang="en-US" dirty="0" smtClean="0"/>
              <a:t> Imperative.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הִשָּׁמְדָם 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885182"/>
            <a:ext cx="8305800" cy="107721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/>
              <a:t>RULE: </a:t>
            </a:r>
            <a:r>
              <a:rPr lang="en-US" sz="3200" dirty="0" smtClean="0"/>
              <a:t>The </a:t>
            </a:r>
            <a:r>
              <a:rPr lang="en-US" sz="3200" dirty="0"/>
              <a:t>sign of the </a:t>
            </a:r>
            <a:r>
              <a:rPr lang="en-US" sz="3200" dirty="0" err="1"/>
              <a:t>Niphal</a:t>
            </a:r>
            <a:r>
              <a:rPr lang="en-US" sz="3200" dirty="0"/>
              <a:t> imperative is a pre-formed heh-</a:t>
            </a:r>
            <a:r>
              <a:rPr lang="en-US" sz="3200" dirty="0" err="1"/>
              <a:t>hireq</a:t>
            </a:r>
            <a:r>
              <a:rPr lang="en-US" sz="3200" dirty="0"/>
              <a:t>-</a:t>
            </a:r>
            <a:r>
              <a:rPr lang="en-US" sz="3200" dirty="0" err="1"/>
              <a:t>dagesh</a:t>
            </a:r>
            <a:r>
              <a:rPr lang="en-US" sz="3200" dirty="0"/>
              <a:t> </a:t>
            </a:r>
            <a:r>
              <a:rPr lang="en-US" sz="3200" dirty="0" smtClean="0"/>
              <a:t>forte, i.e. 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ּ</a:t>
            </a:r>
            <a:r>
              <a:rPr lang="en-US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3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endParaRPr lang="en-US" sz="3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191000"/>
            <a:ext cx="8305800" cy="2523768"/>
          </a:xfrm>
          <a:prstGeom prst="rect">
            <a:avLst/>
          </a:prstGeom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3257550" algn="l"/>
                <a:tab pos="3829050" algn="l"/>
                <a:tab pos="4343400" algn="l"/>
                <a:tab pos="5200650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Caution: </a:t>
            </a:r>
            <a:r>
              <a:rPr lang="en-US" sz="2800" dirty="0" smtClean="0"/>
              <a:t>Don’t confuse this with </a:t>
            </a:r>
            <a:r>
              <a:rPr lang="en-US" sz="2800" dirty="0" err="1" smtClean="0"/>
              <a:t>Hiphil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257550" algn="l"/>
                <a:tab pos="3829050" algn="l"/>
                <a:tab pos="4343400" algn="l"/>
                <a:tab pos="5200650" algn="l"/>
              </a:tabLst>
            </a:pPr>
            <a:r>
              <a:rPr lang="en-US" sz="2800" dirty="0" err="1" smtClean="0"/>
              <a:t>Hiphil</a:t>
            </a:r>
            <a:r>
              <a:rPr lang="en-US" sz="2800" dirty="0" smtClean="0"/>
              <a:t> imperative 	=	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3257550" algn="l"/>
                <a:tab pos="3829050" algn="l"/>
                <a:tab pos="4343400" algn="l"/>
                <a:tab pos="5200650" algn="l"/>
              </a:tabLst>
            </a:pPr>
            <a:r>
              <a:rPr lang="en-US" sz="2800" dirty="0" err="1" smtClean="0"/>
              <a:t>Hiphil</a:t>
            </a:r>
            <a:r>
              <a:rPr lang="en-US" sz="2800" dirty="0" smtClean="0"/>
              <a:t> </a:t>
            </a:r>
            <a:r>
              <a:rPr lang="en-US" sz="2800" dirty="0" err="1" smtClean="0"/>
              <a:t>qatal</a:t>
            </a:r>
            <a:r>
              <a:rPr lang="en-US" sz="2800" dirty="0"/>
              <a:t>	</a:t>
            </a:r>
            <a:r>
              <a:rPr lang="en-US" sz="2800" dirty="0" smtClean="0"/>
              <a:t>=	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</a:t>
            </a:r>
            <a:r>
              <a:rPr lang="en-US" sz="2800" dirty="0"/>
              <a:t>	</a:t>
            </a:r>
            <a:r>
              <a:rPr lang="en-US" sz="2800" dirty="0" smtClean="0"/>
              <a:t>(+ </a:t>
            </a:r>
            <a:r>
              <a:rPr lang="en-US" sz="2800" u="sng" dirty="0" smtClean="0"/>
              <a:t>no</a:t>
            </a:r>
            <a:r>
              <a:rPr lang="en-US" sz="2800" dirty="0" smtClean="0"/>
              <a:t> </a:t>
            </a:r>
            <a:r>
              <a:rPr lang="en-US" sz="2800" dirty="0" err="1" smtClean="0"/>
              <a:t>dagesh</a:t>
            </a:r>
            <a:r>
              <a:rPr lang="en-US" sz="2800" dirty="0" smtClean="0"/>
              <a:t>)</a:t>
            </a:r>
          </a:p>
          <a:p>
            <a:pPr>
              <a:tabLst>
                <a:tab pos="3257550" algn="l"/>
                <a:tab pos="3829050" algn="l"/>
                <a:tab pos="4343400" algn="l"/>
                <a:tab pos="5200650" algn="l"/>
              </a:tabLst>
            </a:pPr>
            <a:endParaRPr lang="en-US" dirty="0" smtClean="0"/>
          </a:p>
          <a:p>
            <a:pPr>
              <a:tabLst>
                <a:tab pos="3257550" algn="l"/>
                <a:tab pos="3829050" algn="l"/>
                <a:tab pos="4343400" algn="l"/>
                <a:tab pos="5200650" algn="l"/>
              </a:tabLst>
            </a:pPr>
            <a:r>
              <a:rPr lang="en-US" dirty="0" smtClean="0"/>
              <a:t>The </a:t>
            </a:r>
            <a:r>
              <a:rPr lang="en-US" dirty="0" err="1" smtClean="0"/>
              <a:t>dagesh</a:t>
            </a:r>
            <a:r>
              <a:rPr lang="en-US" dirty="0" smtClean="0"/>
              <a:t> following the heh in the </a:t>
            </a:r>
            <a:r>
              <a:rPr lang="en-US" dirty="0" err="1" smtClean="0"/>
              <a:t>Niphal</a:t>
            </a:r>
            <a:r>
              <a:rPr lang="en-US" dirty="0" smtClean="0"/>
              <a:t> imperative is the </a:t>
            </a:r>
            <a:r>
              <a:rPr lang="en-US" dirty="0" err="1" smtClean="0"/>
              <a:t>Niphal</a:t>
            </a:r>
            <a:r>
              <a:rPr lang="en-US" dirty="0" smtClean="0"/>
              <a:t> nun that has assimilated. The </a:t>
            </a:r>
            <a:r>
              <a:rPr lang="en-US" dirty="0" err="1" smtClean="0"/>
              <a:t>Niphal</a:t>
            </a:r>
            <a:r>
              <a:rPr lang="en-US" dirty="0" smtClean="0"/>
              <a:t> imperative prefix is really </a:t>
            </a:r>
            <a:r>
              <a:rPr lang="he-IL" sz="2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הִן</a:t>
            </a:r>
            <a:r>
              <a:rPr lang="en-US" sz="2000" dirty="0"/>
              <a:t> </a:t>
            </a:r>
            <a:r>
              <a:rPr lang="en-US" dirty="0" smtClean="0"/>
              <a:t>but you’ll never see the nun explicitly, because it always assimilates.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7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imperative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153400" cy="76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הִשָּׁמְדָם 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952494"/>
              </p:ext>
            </p:extLst>
          </p:nvPr>
        </p:nvGraphicFramePr>
        <p:xfrm>
          <a:off x="533400" y="25146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5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imperative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153400" cy="76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parse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לְךָ אַחֲרֵי הִשָּׁמְדָם 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14823"/>
              </p:ext>
            </p:extLst>
          </p:nvPr>
        </p:nvGraphicFramePr>
        <p:xfrm>
          <a:off x="533400" y="25146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96607"/>
                <a:gridCol w="11858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שׁמר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Niphal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Imperative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Hortatory Discourse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mainline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guard, be careful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Niphal</a:t>
            </a:r>
            <a:r>
              <a:rPr lang="en-US" dirty="0"/>
              <a:t> imperative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1"/>
            <a:ext cx="8686800" cy="3505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the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has </a:t>
            </a:r>
            <a:r>
              <a:rPr lang="en-US" dirty="0"/>
              <a:t>a reflexive </a:t>
            </a:r>
            <a:r>
              <a:rPr lang="en-US" dirty="0" smtClean="0"/>
              <a:t>sense.</a:t>
            </a:r>
          </a:p>
          <a:p>
            <a:pPr lvl="1"/>
            <a:r>
              <a:rPr lang="en-US" dirty="0" smtClean="0"/>
              <a:t>Recall </a:t>
            </a:r>
            <a:r>
              <a:rPr lang="en-US" dirty="0" err="1" smtClean="0"/>
              <a:t>Niphal</a:t>
            </a:r>
            <a:r>
              <a:rPr lang="en-US" dirty="0" smtClean="0"/>
              <a:t> </a:t>
            </a:r>
            <a:r>
              <a:rPr lang="en-US" dirty="0"/>
              <a:t>can be passive, reflexive, </a:t>
            </a:r>
            <a:r>
              <a:rPr lang="en-US" dirty="0" smtClean="0"/>
              <a:t>reciprocal, etc.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לְךָ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also carries a reflexive sense. </a:t>
            </a:r>
            <a:endParaRPr lang="en-US" dirty="0" smtClean="0"/>
          </a:p>
          <a:p>
            <a:pPr lvl="1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וַיִּקַּח־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לו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ֹ לֶמֶךְ שְׁתֵּי נָשִׁים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1400" dirty="0" smtClean="0"/>
              <a:t>Then </a:t>
            </a:r>
            <a:r>
              <a:rPr lang="en-US" sz="1400" dirty="0" err="1"/>
              <a:t>Lamech</a:t>
            </a:r>
            <a:r>
              <a:rPr lang="en-US" sz="1400" dirty="0"/>
              <a:t> took </a:t>
            </a:r>
            <a:r>
              <a:rPr lang="en-US" sz="1400" dirty="0">
                <a:solidFill>
                  <a:srgbClr val="FF0000"/>
                </a:solidFill>
              </a:rPr>
              <a:t>for himself </a:t>
            </a:r>
            <a:r>
              <a:rPr lang="en-US" sz="1400" dirty="0"/>
              <a:t>two wives. (Gen 4:19)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Given this, how </a:t>
            </a:r>
            <a:r>
              <a:rPr lang="en-US" dirty="0"/>
              <a:t>might we translate </a:t>
            </a:r>
            <a:r>
              <a:rPr lang="en-US" dirty="0" smtClean="0"/>
              <a:t>the first two words of our lesson verse?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52600" y="762000"/>
            <a:ext cx="69342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הִשָּׁמֶר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לְך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ָ אַחֲרֵי הִשָּׁמְדָם מִפָּנֶ֫יךָ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3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8671</TotalTime>
  <Words>808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Rocine Lesson 41</vt:lpstr>
      <vt:lpstr>Goals</vt:lpstr>
      <vt:lpstr>What we already know</vt:lpstr>
      <vt:lpstr>What we already know</vt:lpstr>
      <vt:lpstr>Niphal imperative</vt:lpstr>
      <vt:lpstr>Niphal imperative</vt:lpstr>
      <vt:lpstr>Niphal imperative</vt:lpstr>
      <vt:lpstr>Niphal imperative</vt:lpstr>
      <vt:lpstr>Niphal imperative</vt:lpstr>
      <vt:lpstr>Niphal imperative</vt:lpstr>
      <vt:lpstr>Niphal infinitive</vt:lpstr>
      <vt:lpstr>Niphal infinitive</vt:lpstr>
      <vt:lpstr>Niphal infinitive</vt:lpstr>
      <vt:lpstr>Niphal infinitive</vt:lpstr>
      <vt:lpstr>Niphal infinitive</vt:lpstr>
      <vt:lpstr>Niphal infinitive</vt:lpstr>
      <vt:lpstr>Niphal infinitive</vt:lpstr>
      <vt:lpstr>Niphal infinitive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817</cp:revision>
  <cp:lastPrinted>2013-11-05T02:18:07Z</cp:lastPrinted>
  <dcterms:created xsi:type="dcterms:W3CDTF">2006-08-16T00:00:00Z</dcterms:created>
  <dcterms:modified xsi:type="dcterms:W3CDTF">2016-02-03T12:18:19Z</dcterms:modified>
</cp:coreProperties>
</file>