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697" r:id="rId2"/>
    <p:sldId id="660" r:id="rId3"/>
    <p:sldId id="818" r:id="rId4"/>
    <p:sldId id="819" r:id="rId5"/>
    <p:sldId id="816" r:id="rId6"/>
    <p:sldId id="852" r:id="rId7"/>
    <p:sldId id="821" r:id="rId8"/>
    <p:sldId id="822" r:id="rId9"/>
    <p:sldId id="823" r:id="rId10"/>
    <p:sldId id="824" r:id="rId11"/>
    <p:sldId id="825" r:id="rId12"/>
    <p:sldId id="826" r:id="rId13"/>
    <p:sldId id="827" r:id="rId14"/>
    <p:sldId id="830" r:id="rId15"/>
    <p:sldId id="832" r:id="rId16"/>
    <p:sldId id="831" r:id="rId17"/>
    <p:sldId id="833" r:id="rId18"/>
    <p:sldId id="834" r:id="rId19"/>
    <p:sldId id="835" r:id="rId20"/>
    <p:sldId id="837" r:id="rId21"/>
    <p:sldId id="836" r:id="rId22"/>
    <p:sldId id="838" r:id="rId23"/>
    <p:sldId id="839" r:id="rId24"/>
    <p:sldId id="847" r:id="rId25"/>
    <p:sldId id="849" r:id="rId26"/>
    <p:sldId id="850" r:id="rId27"/>
    <p:sldId id="851" r:id="rId2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462" autoAdjust="0"/>
  </p:normalViewPr>
  <p:slideViewPr>
    <p:cSldViewPr>
      <p:cViewPr>
        <p:scale>
          <a:sx n="100" d="100"/>
          <a:sy n="100" d="100"/>
        </p:scale>
        <p:origin x="-26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7715250" cy="1828800"/>
          </a:xfrm>
        </p:spPr>
        <p:txBody>
          <a:bodyPr>
            <a:normAutofit/>
          </a:bodyPr>
          <a:lstStyle/>
          <a:p>
            <a:pPr algn="r" defTabSz="457200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 </a:t>
            </a:r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אֶל־הָאָ֫רֶץ אֲשֶׁר שְׁלַחְתָּ֫נוּ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44958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Numbers 13:27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There are 2 </a:t>
            </a:r>
            <a:r>
              <a:rPr lang="en-US" dirty="0" err="1" smtClean="0"/>
              <a:t>qatals</a:t>
            </a:r>
            <a:r>
              <a:rPr lang="en-US" dirty="0" smtClean="0"/>
              <a:t> in our lesson verse</a:t>
            </a:r>
          </a:p>
          <a:p>
            <a:r>
              <a:rPr lang="en-US" dirty="0" smtClean="0"/>
              <a:t>Let’s parse the first one.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433311"/>
              </p:ext>
            </p:extLst>
          </p:nvPr>
        </p:nvGraphicFramePr>
        <p:xfrm>
          <a:off x="533400" y="32004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338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There are 2 </a:t>
            </a:r>
            <a:r>
              <a:rPr lang="en-US" dirty="0" err="1" smtClean="0"/>
              <a:t>qatals</a:t>
            </a:r>
            <a:r>
              <a:rPr lang="en-US" dirty="0" smtClean="0"/>
              <a:t> in our lesson verse</a:t>
            </a:r>
          </a:p>
          <a:p>
            <a:r>
              <a:rPr lang="en-US" dirty="0" smtClean="0"/>
              <a:t>Let’s parse the first one.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91854"/>
              </p:ext>
            </p:extLst>
          </p:nvPr>
        </p:nvGraphicFramePr>
        <p:xfrm>
          <a:off x="533400" y="32004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come, go, enter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18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There are 2 </a:t>
            </a:r>
            <a:r>
              <a:rPr lang="en-US" dirty="0" err="1" smtClean="0"/>
              <a:t>qatals</a:t>
            </a:r>
            <a:r>
              <a:rPr lang="en-US" dirty="0" smtClean="0"/>
              <a:t> in our lesson verse</a:t>
            </a:r>
          </a:p>
          <a:p>
            <a:r>
              <a:rPr lang="en-US" dirty="0" smtClean="0"/>
              <a:t>Let’s parse the first one.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09304"/>
              </p:ext>
            </p:extLst>
          </p:nvPr>
        </p:nvGraphicFramePr>
        <p:xfrm>
          <a:off x="533400" y="32004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come, go, enter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457200" y="46482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function?</a:t>
            </a:r>
          </a:p>
          <a:p>
            <a:pPr lvl="1"/>
            <a:r>
              <a:rPr lang="en-US" dirty="0" smtClean="0"/>
              <a:t>X-</a:t>
            </a:r>
            <a:r>
              <a:rPr lang="en-US" dirty="0" err="1" smtClean="0"/>
              <a:t>qatal</a:t>
            </a:r>
            <a:r>
              <a:rPr lang="en-US" dirty="0" smtClean="0"/>
              <a:t> / </a:t>
            </a:r>
            <a:r>
              <a:rPr lang="en-US" dirty="0" err="1" smtClean="0"/>
              <a:t>topicalization</a:t>
            </a:r>
            <a:r>
              <a:rPr lang="en-US" dirty="0" smtClean="0"/>
              <a:t> ?</a:t>
            </a:r>
            <a:endParaRPr lang="en-US" dirty="0"/>
          </a:p>
          <a:p>
            <a:pPr lvl="1"/>
            <a:r>
              <a:rPr lang="en-US" dirty="0" err="1" smtClean="0"/>
              <a:t>Qatal</a:t>
            </a:r>
            <a:r>
              <a:rPr lang="en-US" dirty="0" smtClean="0"/>
              <a:t> in dep. clause / rel. past background ?</a:t>
            </a:r>
          </a:p>
          <a:p>
            <a:pPr lvl="1"/>
            <a:r>
              <a:rPr lang="en-US" dirty="0" smtClean="0"/>
              <a:t>Other ?</a:t>
            </a:r>
          </a:p>
        </p:txBody>
      </p:sp>
    </p:spTree>
    <p:extLst>
      <p:ext uri="{BB962C8B-B14F-4D97-AF65-F5344CB8AC3E}">
        <p14:creationId xmlns:p14="http://schemas.microsoft.com/office/powerpoint/2010/main" val="172171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1371599"/>
          </a:xfrm>
        </p:spPr>
        <p:txBody>
          <a:bodyPr>
            <a:normAutofit/>
          </a:bodyPr>
          <a:lstStyle/>
          <a:p>
            <a:r>
              <a:rPr lang="en-US" dirty="0" smtClean="0"/>
              <a:t>There are 2 </a:t>
            </a:r>
            <a:r>
              <a:rPr lang="en-US" dirty="0" err="1" smtClean="0"/>
              <a:t>qatals</a:t>
            </a:r>
            <a:r>
              <a:rPr lang="en-US" dirty="0" smtClean="0"/>
              <a:t> in our lesson verse</a:t>
            </a:r>
          </a:p>
          <a:p>
            <a:r>
              <a:rPr lang="en-US" dirty="0" smtClean="0"/>
              <a:t>Let’s parse the first one.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298136"/>
              </p:ext>
            </p:extLst>
          </p:nvPr>
        </p:nvGraphicFramePr>
        <p:xfrm>
          <a:off x="533400" y="3200400"/>
          <a:ext cx="8054062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5993"/>
                <a:gridCol w="710628"/>
                <a:gridCol w="1271812"/>
                <a:gridCol w="1252567"/>
                <a:gridCol w="2603675"/>
                <a:gridCol w="1259387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בּוֹא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1cp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Open an oral Historical Narrative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 come, go, enter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3"/>
          <p:cNvSpPr txBox="1">
            <a:spLocks/>
          </p:cNvSpPr>
          <p:nvPr/>
        </p:nvSpPr>
        <p:spPr>
          <a:xfrm>
            <a:off x="457200" y="46482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is the function?</a:t>
            </a:r>
          </a:p>
          <a:p>
            <a:pPr lvl="1"/>
            <a:r>
              <a:rPr lang="en-US" dirty="0" smtClean="0"/>
              <a:t>X-</a:t>
            </a:r>
            <a:r>
              <a:rPr lang="en-US" dirty="0" err="1" smtClean="0"/>
              <a:t>qatal</a:t>
            </a:r>
            <a:r>
              <a:rPr lang="en-US" dirty="0" smtClean="0"/>
              <a:t> / </a:t>
            </a:r>
            <a:r>
              <a:rPr lang="en-US" dirty="0" err="1" smtClean="0"/>
              <a:t>topicalization</a:t>
            </a:r>
            <a:r>
              <a:rPr lang="en-US" dirty="0" smtClean="0"/>
              <a:t> ?</a:t>
            </a:r>
            <a:endParaRPr lang="en-US" dirty="0"/>
          </a:p>
          <a:p>
            <a:pPr lvl="1"/>
            <a:r>
              <a:rPr lang="en-US" dirty="0" err="1" smtClean="0"/>
              <a:t>Qatal</a:t>
            </a:r>
            <a:r>
              <a:rPr lang="en-US" dirty="0" smtClean="0"/>
              <a:t> in dep. clause / rel. past background 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Other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5936159"/>
            <a:ext cx="6286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Wingdings" panose="05000000000000000000" pitchFamily="2" charset="2"/>
              </a:rPr>
              <a:t>ü</a:t>
            </a:r>
          </a:p>
        </p:txBody>
      </p:sp>
    </p:spTree>
    <p:extLst>
      <p:ext uri="{BB962C8B-B14F-4D97-AF65-F5344CB8AC3E}">
        <p14:creationId xmlns:p14="http://schemas.microsoft.com/office/powerpoint/2010/main" val="136782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8288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clause-initial </a:t>
            </a:r>
            <a:r>
              <a:rPr lang="en-US" b="1" dirty="0" err="1"/>
              <a:t>qatal</a:t>
            </a:r>
            <a:r>
              <a:rPr lang="en-US" b="1" dirty="0"/>
              <a:t> </a:t>
            </a:r>
            <a:r>
              <a:rPr lang="en-US" b="1" u="sng" dirty="0"/>
              <a:t>often</a:t>
            </a:r>
            <a:r>
              <a:rPr lang="en-US" b="1" dirty="0"/>
              <a:t> opens Historical Narrative that is within direct speech. </a:t>
            </a: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 err="1"/>
              <a:t>wayyiqtol</a:t>
            </a:r>
            <a:r>
              <a:rPr lang="en-US" b="1" dirty="0"/>
              <a:t> </a:t>
            </a:r>
            <a:r>
              <a:rPr lang="en-US" b="1" u="sng" dirty="0"/>
              <a:t>never</a:t>
            </a:r>
            <a:r>
              <a:rPr lang="en-US" b="1" dirty="0"/>
              <a:t> </a:t>
            </a:r>
            <a:r>
              <a:rPr lang="en-US" b="1" dirty="0" smtClean="0"/>
              <a:t>does.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the opening clause of an oral Historical Narrative, it proceeds just like any non-oral Historical Narrative.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20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8288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clause-initial </a:t>
            </a:r>
            <a:r>
              <a:rPr lang="en-US" b="1" dirty="0" err="1"/>
              <a:t>qatal</a:t>
            </a:r>
            <a:r>
              <a:rPr lang="en-US" b="1" dirty="0"/>
              <a:t> </a:t>
            </a:r>
            <a:r>
              <a:rPr lang="en-US" b="1" u="sng" dirty="0"/>
              <a:t>often</a:t>
            </a:r>
            <a:r>
              <a:rPr lang="en-US" b="1" dirty="0"/>
              <a:t> opens Historical Narrative that is within direct speech. </a:t>
            </a: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 err="1"/>
              <a:t>wayyiqtol</a:t>
            </a:r>
            <a:r>
              <a:rPr lang="en-US" b="1" dirty="0"/>
              <a:t> </a:t>
            </a:r>
            <a:r>
              <a:rPr lang="en-US" b="1" u="sng" dirty="0"/>
              <a:t>never</a:t>
            </a:r>
            <a:r>
              <a:rPr lang="en-US" b="1" dirty="0"/>
              <a:t> </a:t>
            </a:r>
            <a:r>
              <a:rPr lang="en-US" b="1" dirty="0" smtClean="0"/>
              <a:t>does.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the opening clause of an oral Historical Narrative, it proceeds just like any non-oral Historical Narrative.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345126"/>
            <a:ext cx="3352800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oral H.N. can also begin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Clause with a participle</a:t>
            </a:r>
          </a:p>
          <a:p>
            <a:r>
              <a:rPr lang="en-US" dirty="0" smtClean="0"/>
              <a:t>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a </a:t>
            </a:r>
            <a:r>
              <a:rPr lang="en-US" dirty="0" err="1" smtClean="0"/>
              <a:t>wayyiqtol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457200" y="1828800"/>
            <a:ext cx="8534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RULE: </a:t>
            </a:r>
            <a:endParaRPr lang="en-US" dirty="0" smtClean="0"/>
          </a:p>
          <a:p>
            <a:r>
              <a:rPr lang="en-US" b="1" dirty="0" smtClean="0"/>
              <a:t>A </a:t>
            </a:r>
            <a:r>
              <a:rPr lang="en-US" b="1" dirty="0"/>
              <a:t>clause-initial </a:t>
            </a:r>
            <a:r>
              <a:rPr lang="en-US" b="1" dirty="0" err="1"/>
              <a:t>qatal</a:t>
            </a:r>
            <a:r>
              <a:rPr lang="en-US" b="1" dirty="0"/>
              <a:t> </a:t>
            </a:r>
            <a:r>
              <a:rPr lang="en-US" b="1" u="sng" dirty="0"/>
              <a:t>often</a:t>
            </a:r>
            <a:r>
              <a:rPr lang="en-US" b="1" dirty="0"/>
              <a:t> opens Historical Narrative that is within direct speech. </a:t>
            </a: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 err="1"/>
              <a:t>wayyiqtol</a:t>
            </a:r>
            <a:r>
              <a:rPr lang="en-US" b="1" dirty="0"/>
              <a:t> </a:t>
            </a:r>
            <a:r>
              <a:rPr lang="en-US" b="1" u="sng" dirty="0"/>
              <a:t>never</a:t>
            </a:r>
            <a:r>
              <a:rPr lang="en-US" b="1" dirty="0"/>
              <a:t> </a:t>
            </a:r>
            <a:r>
              <a:rPr lang="en-US" b="1" dirty="0" smtClean="0"/>
              <a:t>does.</a:t>
            </a:r>
            <a:endParaRPr lang="en-US" dirty="0" smtClean="0"/>
          </a:p>
          <a:p>
            <a:pPr lvl="1"/>
            <a:r>
              <a:rPr lang="en-US" dirty="0" smtClean="0"/>
              <a:t>After </a:t>
            </a:r>
            <a:r>
              <a:rPr lang="en-US" dirty="0"/>
              <a:t>the opening clause of an oral Historical Narrative, it proceeds just like any non-oral Historical Narrative.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4400" y="4345126"/>
            <a:ext cx="3352800" cy="175432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 oral H.N. can also begin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X-</a:t>
            </a:r>
            <a:r>
              <a:rPr lang="en-US" dirty="0" err="1" smtClean="0"/>
              <a:t>qatal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Verbless</a:t>
            </a:r>
            <a:r>
              <a:rPr lang="en-US" dirty="0" smtClean="0"/>
              <a:t> clause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Clause with a participle</a:t>
            </a:r>
          </a:p>
          <a:p>
            <a:r>
              <a:rPr lang="en-US" dirty="0" smtClean="0"/>
              <a:t>BUT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a </a:t>
            </a:r>
            <a:r>
              <a:rPr lang="en-US" dirty="0" err="1" smtClean="0"/>
              <a:t>wayyiqtol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4345126"/>
            <a:ext cx="2819400" cy="1200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Historical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egins with </a:t>
            </a:r>
            <a:r>
              <a:rPr lang="en-US" dirty="0" err="1" smtClean="0"/>
              <a:t>Wayyiqtol</a:t>
            </a:r>
            <a:endParaRPr lang="en-US" dirty="0" smtClean="0"/>
          </a:p>
          <a:p>
            <a:r>
              <a:rPr lang="en-US" dirty="0" smtClean="0"/>
              <a:t>Oral </a:t>
            </a:r>
            <a:r>
              <a:rPr lang="en-US" dirty="0"/>
              <a:t>Historical Narrative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Does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0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Pronominal suffixes on 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Now we’ll look at the second </a:t>
            </a:r>
            <a:r>
              <a:rPr lang="en-US" dirty="0" err="1" smtClean="0"/>
              <a:t>qatal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</a:t>
            </a:r>
            <a:r>
              <a:rPr lang="en-US" dirty="0" err="1" smtClean="0"/>
              <a:t>qatal</a:t>
            </a:r>
            <a:r>
              <a:rPr lang="en-US" dirty="0" smtClean="0"/>
              <a:t> has a pronominal suffix.</a:t>
            </a:r>
          </a:p>
          <a:p>
            <a:r>
              <a:rPr lang="en-US" dirty="0" smtClean="0"/>
              <a:t>So far we’ve seen pron. </a:t>
            </a:r>
            <a:r>
              <a:rPr lang="en-US" dirty="0" err="1" smtClean="0"/>
              <a:t>sfx</a:t>
            </a:r>
            <a:r>
              <a:rPr lang="en-US" dirty="0" smtClean="0"/>
              <a:t>. on</a:t>
            </a:r>
          </a:p>
          <a:p>
            <a:pPr lvl="1"/>
            <a:r>
              <a:rPr lang="en-US" dirty="0" smtClean="0"/>
              <a:t>Nouns	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סוּסוֹ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lvl="1"/>
            <a:r>
              <a:rPr lang="en-US" dirty="0" smtClean="0"/>
              <a:t>Prepositions </a:t>
            </a:r>
            <a:r>
              <a:rPr lang="he-IL" dirty="0">
                <a:latin typeface="SBL Hebrew" panose="02000000000000000000" pitchFamily="2" charset="-79"/>
                <a:cs typeface="SBL Hebrew" panose="02000000000000000000" pitchFamily="2" charset="-79"/>
              </a:rPr>
              <a:t>לְךָ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lvl="1"/>
            <a:r>
              <a:rPr lang="en-US" dirty="0" smtClean="0"/>
              <a:t>DDO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אֹתָ֫נוּ</a:t>
            </a:r>
            <a:endParaRPr lang="en-US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616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Pronominal suffixes on 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Pronominal suffixes can also attach to verbs</a:t>
            </a:r>
          </a:p>
          <a:p>
            <a:pPr lvl="1"/>
            <a:r>
              <a:rPr lang="en-US" dirty="0" err="1" smtClean="0"/>
              <a:t>Qatal</a:t>
            </a:r>
            <a:r>
              <a:rPr lang="en-US" dirty="0" smtClean="0"/>
              <a:t>, </a:t>
            </a:r>
            <a:r>
              <a:rPr lang="en-US" dirty="0" err="1" smtClean="0"/>
              <a:t>yiqtol</a:t>
            </a:r>
            <a:r>
              <a:rPr lang="en-US" dirty="0" smtClean="0"/>
              <a:t>, </a:t>
            </a:r>
            <a:r>
              <a:rPr lang="en-US" dirty="0" err="1" smtClean="0"/>
              <a:t>wayyiqtol</a:t>
            </a:r>
            <a:r>
              <a:rPr lang="en-US" dirty="0" smtClean="0"/>
              <a:t>, imperatives, infinitives construct, participles</a:t>
            </a:r>
          </a:p>
          <a:p>
            <a:r>
              <a:rPr lang="en-US" dirty="0" smtClean="0"/>
              <a:t>The pron. </a:t>
            </a:r>
            <a:r>
              <a:rPr lang="en-US" dirty="0" err="1" smtClean="0"/>
              <a:t>sfx</a:t>
            </a:r>
            <a:r>
              <a:rPr lang="en-US" dirty="0" smtClean="0"/>
              <a:t>. indicates the direct </a:t>
            </a:r>
            <a:r>
              <a:rPr lang="en-US" dirty="0" smtClean="0"/>
              <a:t>object, </a:t>
            </a:r>
            <a:br>
              <a:rPr lang="en-US" dirty="0" smtClean="0"/>
            </a:br>
            <a:r>
              <a:rPr lang="en-US" sz="2400" dirty="0" smtClean="0"/>
              <a:t>(except on inf. construct where it can be subject or object)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229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Pronominal suffixes on 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The vowel changes are complicated</a:t>
            </a:r>
          </a:p>
          <a:p>
            <a:r>
              <a:rPr lang="en-US" dirty="0" smtClean="0"/>
              <a:t>But for </a:t>
            </a:r>
            <a:r>
              <a:rPr lang="en-US" dirty="0" err="1" smtClean="0"/>
              <a:t>Qal</a:t>
            </a:r>
            <a:endParaRPr lang="en-US" dirty="0" smtClean="0"/>
          </a:p>
          <a:p>
            <a:pPr lvl="1">
              <a:tabLst>
                <a:tab pos="2743200" algn="l"/>
                <a:tab pos="3771900" algn="l"/>
                <a:tab pos="4914900" algn="l"/>
                <a:tab pos="5600700" algn="l"/>
              </a:tabLst>
            </a:pPr>
            <a:r>
              <a:rPr lang="en-US" dirty="0" err="1" smtClean="0"/>
              <a:t>Qatal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initial	</a:t>
            </a:r>
            <a:r>
              <a:rPr lang="en-US" dirty="0" err="1" smtClean="0"/>
              <a:t>qamets</a:t>
            </a:r>
            <a:r>
              <a:rPr lang="en-US" dirty="0"/>
              <a:t>	</a:t>
            </a:r>
            <a:r>
              <a:rPr lang="en-US" dirty="0" smtClean="0"/>
              <a:t>- &gt;	</a:t>
            </a:r>
            <a:r>
              <a:rPr lang="en-US" dirty="0" err="1" smtClean="0"/>
              <a:t>shewa</a:t>
            </a:r>
            <a:endParaRPr lang="en-US" dirty="0" smtClean="0"/>
          </a:p>
          <a:p>
            <a:pPr lvl="1">
              <a:tabLst>
                <a:tab pos="2743200" algn="l"/>
                <a:tab pos="3771900" algn="l"/>
                <a:tab pos="4914900" algn="l"/>
                <a:tab pos="5600700" algn="l"/>
              </a:tabLst>
            </a:pPr>
            <a:r>
              <a:rPr lang="en-US" dirty="0" smtClean="0"/>
              <a:t>Imperative:	initial	</a:t>
            </a:r>
            <a:r>
              <a:rPr lang="en-US" dirty="0" err="1" smtClean="0"/>
              <a:t>shewa</a:t>
            </a:r>
            <a:r>
              <a:rPr lang="en-US" dirty="0"/>
              <a:t>	</a:t>
            </a:r>
            <a:r>
              <a:rPr lang="en-US" dirty="0" smtClean="0"/>
              <a:t>- &gt;	</a:t>
            </a:r>
            <a:r>
              <a:rPr lang="en-US" dirty="0" err="1" smtClean="0"/>
              <a:t>qamets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85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6868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</a:t>
            </a:r>
          </a:p>
          <a:p>
            <a:r>
              <a:rPr lang="en-US" dirty="0" err="1" smtClean="0"/>
              <a:t>Qatal</a:t>
            </a:r>
            <a:r>
              <a:rPr lang="en-US" dirty="0" smtClean="0"/>
              <a:t> </a:t>
            </a:r>
            <a:r>
              <a:rPr lang="en-US" dirty="0"/>
              <a:t>that starts an oral Historical Narrative.</a:t>
            </a:r>
          </a:p>
          <a:p>
            <a:r>
              <a:rPr lang="en-US" dirty="0"/>
              <a:t>P</a:t>
            </a:r>
            <a:r>
              <a:rPr lang="en-US" dirty="0" smtClean="0"/>
              <a:t>ronominal </a:t>
            </a:r>
            <a:r>
              <a:rPr lang="en-US" dirty="0"/>
              <a:t>S</a:t>
            </a:r>
            <a:r>
              <a:rPr lang="en-US" dirty="0" smtClean="0"/>
              <a:t>uffixes </a:t>
            </a:r>
            <a:r>
              <a:rPr lang="en-US" dirty="0"/>
              <a:t>on </a:t>
            </a:r>
            <a:r>
              <a:rPr lang="en-US" dirty="0" smtClean="0"/>
              <a:t>Verbs.</a:t>
            </a:r>
          </a:p>
          <a:p>
            <a:r>
              <a:rPr lang="en-US" dirty="0" err="1" smtClean="0"/>
              <a:t>Qatal</a:t>
            </a:r>
            <a:r>
              <a:rPr lang="en-US" dirty="0" smtClean="0"/>
              <a:t> in dependent clauses &amp; English Past </a:t>
            </a:r>
            <a:r>
              <a:rPr lang="en-US" dirty="0"/>
              <a:t>P</a:t>
            </a:r>
            <a:r>
              <a:rPr lang="en-US" dirty="0" smtClean="0"/>
              <a:t>erfect vs. Present 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Pronominal suffixes on 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The vowel changes are complicated</a:t>
            </a:r>
          </a:p>
          <a:p>
            <a:r>
              <a:rPr lang="en-US" dirty="0" smtClean="0"/>
              <a:t>But for </a:t>
            </a:r>
            <a:r>
              <a:rPr lang="en-US" dirty="0" err="1" smtClean="0"/>
              <a:t>Qal</a:t>
            </a:r>
            <a:endParaRPr lang="en-US" dirty="0" smtClean="0"/>
          </a:p>
          <a:p>
            <a:pPr lvl="1">
              <a:tabLst>
                <a:tab pos="2743200" algn="l"/>
                <a:tab pos="3771900" algn="l"/>
                <a:tab pos="4914900" algn="l"/>
                <a:tab pos="5600700" algn="l"/>
              </a:tabLst>
            </a:pPr>
            <a:r>
              <a:rPr lang="en-US" dirty="0" err="1" smtClean="0"/>
              <a:t>Qatal</a:t>
            </a:r>
            <a:r>
              <a:rPr lang="en-US" dirty="0" smtClean="0"/>
              <a:t>:</a:t>
            </a:r>
            <a:r>
              <a:rPr lang="en-US" dirty="0"/>
              <a:t>	</a:t>
            </a:r>
            <a:r>
              <a:rPr lang="en-US" dirty="0" smtClean="0"/>
              <a:t>initial	</a:t>
            </a:r>
            <a:r>
              <a:rPr lang="en-US" dirty="0" err="1" smtClean="0"/>
              <a:t>qamets</a:t>
            </a:r>
            <a:r>
              <a:rPr lang="en-US" dirty="0"/>
              <a:t>	</a:t>
            </a:r>
            <a:r>
              <a:rPr lang="en-US" dirty="0" smtClean="0"/>
              <a:t>- &gt;	</a:t>
            </a:r>
            <a:r>
              <a:rPr lang="en-US" dirty="0" err="1" smtClean="0"/>
              <a:t>shewa</a:t>
            </a:r>
            <a:endParaRPr lang="en-US" dirty="0" smtClean="0"/>
          </a:p>
          <a:p>
            <a:pPr lvl="1">
              <a:tabLst>
                <a:tab pos="2743200" algn="l"/>
                <a:tab pos="3771900" algn="l"/>
                <a:tab pos="4914900" algn="l"/>
                <a:tab pos="5600700" algn="l"/>
              </a:tabLst>
            </a:pPr>
            <a:r>
              <a:rPr lang="en-US" dirty="0" smtClean="0"/>
              <a:t>Imperative:	initial	</a:t>
            </a:r>
            <a:r>
              <a:rPr lang="en-US" dirty="0" err="1" smtClean="0"/>
              <a:t>shewa</a:t>
            </a:r>
            <a:r>
              <a:rPr lang="en-US" dirty="0"/>
              <a:t>	</a:t>
            </a:r>
            <a:r>
              <a:rPr lang="en-US" dirty="0" smtClean="0"/>
              <a:t>- &gt;	</a:t>
            </a:r>
            <a:r>
              <a:rPr lang="en-US" dirty="0" err="1" smtClean="0"/>
              <a:t>qamets</a:t>
            </a:r>
            <a:endParaRPr lang="en-US" dirty="0" smtClean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05000" y="4419600"/>
            <a:ext cx="5257800" cy="167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  <a:tabLst>
                <a:tab pos="2857500" algn="ctr"/>
                <a:tab pos="4000500" algn="r"/>
                <a:tab pos="5372100" algn="r"/>
              </a:tabLst>
            </a:pPr>
            <a:r>
              <a:rPr lang="he-IL" sz="8000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	תָּ֫	נוּ</a:t>
            </a:r>
            <a:endParaRPr lang="en-US" sz="8000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6086475"/>
            <a:ext cx="171181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Pron. </a:t>
            </a:r>
            <a:r>
              <a:rPr lang="en-US" dirty="0" err="1" smtClean="0"/>
              <a:t>Sfx</a:t>
            </a:r>
            <a:r>
              <a:rPr lang="en-US" dirty="0" smtClean="0"/>
              <a:t>. added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5273" y="6086475"/>
            <a:ext cx="235179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Initial </a:t>
            </a:r>
            <a:r>
              <a:rPr lang="en-US" dirty="0" err="1" smtClean="0"/>
              <a:t>qamets</a:t>
            </a:r>
            <a:r>
              <a:rPr lang="en-US" dirty="0" smtClean="0"/>
              <a:t> -&gt; </a:t>
            </a:r>
            <a:r>
              <a:rPr lang="en-US" dirty="0" err="1" smtClean="0"/>
              <a:t>shewa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60907" y="5638800"/>
            <a:ext cx="0" cy="447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8" idx="0"/>
          </p:cNvCxnSpPr>
          <p:nvPr/>
        </p:nvCxnSpPr>
        <p:spPr>
          <a:xfrm flipV="1">
            <a:off x="6731172" y="5791200"/>
            <a:ext cx="0" cy="2952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Pronominal suffixes on 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838199"/>
          </a:xfrm>
        </p:spPr>
        <p:txBody>
          <a:bodyPr>
            <a:normAutofit/>
          </a:bodyPr>
          <a:lstStyle/>
          <a:p>
            <a:r>
              <a:rPr lang="en-US" dirty="0" smtClean="0"/>
              <a:t>New endings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82887"/>
              </p:ext>
            </p:extLst>
          </p:nvPr>
        </p:nvGraphicFramePr>
        <p:xfrm>
          <a:off x="533400" y="2590800"/>
          <a:ext cx="6019801" cy="2994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769"/>
                <a:gridCol w="2593759"/>
                <a:gridCol w="2736273"/>
              </a:tblGrid>
              <a:tr h="62881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Nouns, Prep, DDO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Verbs</a:t>
                      </a:r>
                      <a:endParaRPr lang="en-US" sz="1800" dirty="0"/>
                    </a:p>
                  </a:txBody>
                  <a:tcPr anchor="ctr"/>
                </a:tc>
              </a:tr>
              <a:tr h="628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1cs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ַי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ִי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נִי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628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3ms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וֹ</a:t>
                      </a:r>
                      <a:r>
                        <a:rPr lang="en-US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en-US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ו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וֹ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הוּ</a:t>
                      </a:r>
                      <a:r>
                        <a:rPr lang="en-US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נּוּ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10853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3mp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ם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הֶם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מוֹ </a:t>
                      </a:r>
                      <a:r>
                        <a:rPr lang="en-US" sz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(possibly in poetry)</a:t>
                      </a:r>
                      <a:endParaRPr lang="en-US" sz="1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27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Pronominal suffixes on 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838199"/>
          </a:xfrm>
        </p:spPr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smtClean="0"/>
              <a:t>endings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27282"/>
              </p:ext>
            </p:extLst>
          </p:nvPr>
        </p:nvGraphicFramePr>
        <p:xfrm>
          <a:off x="533400" y="2590800"/>
          <a:ext cx="6019801" cy="2994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769"/>
                <a:gridCol w="2593759"/>
                <a:gridCol w="2736273"/>
              </a:tblGrid>
              <a:tr h="62881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Nouns, Prep, DDO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Verbs</a:t>
                      </a:r>
                      <a:endParaRPr lang="en-US" sz="1800" dirty="0"/>
                    </a:p>
                  </a:txBody>
                  <a:tcPr anchor="ctr"/>
                </a:tc>
              </a:tr>
              <a:tr h="628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1cs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ַי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ִי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נִי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628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3ms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וֹ</a:t>
                      </a:r>
                      <a:r>
                        <a:rPr lang="en-US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en-US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ו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וֹ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הוּ</a:t>
                      </a:r>
                      <a:r>
                        <a:rPr lang="en-US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נּוּ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10853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3mp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ם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הֶם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מוֹ </a:t>
                      </a:r>
                      <a:r>
                        <a:rPr lang="en-US" sz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(possibly in poetry)</a:t>
                      </a:r>
                      <a:endParaRPr lang="en-US" sz="1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75679" y="3200400"/>
            <a:ext cx="153663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Always see a </a:t>
            </a:r>
            <a:r>
              <a:rPr lang="he-IL" sz="3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5679" y="3849469"/>
            <a:ext cx="154305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Always see a </a:t>
            </a:r>
            <a:r>
              <a:rPr lang="he-IL" sz="3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5679" y="4687669"/>
            <a:ext cx="168732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Always see a </a:t>
            </a:r>
            <a:r>
              <a:rPr lang="he-IL" sz="3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</a:t>
            </a:r>
            <a:endParaRPr lang="he-IL" sz="3600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629400" y="3609974"/>
            <a:ext cx="44627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629400" y="4267199"/>
            <a:ext cx="44627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629400" y="5105400"/>
            <a:ext cx="44627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9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Pronominal suffixes on verbs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בָּ֫אנוּ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Content Placeholder 3"/>
          <p:cNvSpPr>
            <a:spLocks noGrp="1"/>
          </p:cNvSpPr>
          <p:nvPr>
            <p:ph idx="1"/>
          </p:nvPr>
        </p:nvSpPr>
        <p:spPr>
          <a:xfrm>
            <a:off x="457200" y="1752601"/>
            <a:ext cx="8534400" cy="838199"/>
          </a:xfrm>
        </p:spPr>
        <p:txBody>
          <a:bodyPr>
            <a:normAutofit/>
          </a:bodyPr>
          <a:lstStyle/>
          <a:p>
            <a:r>
              <a:rPr lang="en-US" dirty="0"/>
              <a:t>New </a:t>
            </a:r>
            <a:r>
              <a:rPr lang="en-US" dirty="0" smtClean="0"/>
              <a:t>endings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61799"/>
              </p:ext>
            </p:extLst>
          </p:nvPr>
        </p:nvGraphicFramePr>
        <p:xfrm>
          <a:off x="533400" y="2590800"/>
          <a:ext cx="6019801" cy="2994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9769"/>
                <a:gridCol w="2593759"/>
                <a:gridCol w="2736273"/>
              </a:tblGrid>
              <a:tr h="628816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Nouns, Prep, DDO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Verbs</a:t>
                      </a:r>
                      <a:endParaRPr lang="en-US" sz="1800" dirty="0"/>
                    </a:p>
                  </a:txBody>
                  <a:tcPr anchor="ctr"/>
                </a:tc>
              </a:tr>
              <a:tr h="628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1cs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ַי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ִי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נִי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62881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3ms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וֹ</a:t>
                      </a:r>
                      <a:r>
                        <a:rPr lang="en-US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en-US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ו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וֹ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הוּ</a:t>
                      </a:r>
                      <a:r>
                        <a:rPr lang="en-US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נּוּ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  <a:tr h="108535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3mp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ם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BL Hebrew" panose="02000000000000000000" pitchFamily="2" charset="-79"/>
                          <a:ea typeface="+mn-ea"/>
                          <a:cs typeface="SBL Hebrew" panose="02000000000000000000" pitchFamily="2" charset="-79"/>
                        </a:rPr>
                        <a:t>or</a:t>
                      </a:r>
                      <a:r>
                        <a:rPr lang="he-IL" sz="3600" baseline="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הֶם</a:t>
                      </a:r>
                      <a:endParaRPr lang="en-US" sz="36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6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מוֹ </a:t>
                      </a:r>
                      <a:r>
                        <a:rPr lang="en-US" sz="1200" dirty="0" smtClean="0"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(possibly in poetry)</a:t>
                      </a:r>
                      <a:endParaRPr lang="en-US" sz="1200" dirty="0"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75679" y="3200400"/>
            <a:ext cx="153663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Always see a </a:t>
            </a:r>
            <a:r>
              <a:rPr lang="he-IL" sz="3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י</a:t>
            </a:r>
            <a:endParaRPr lang="en-US" sz="3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75679" y="3849469"/>
            <a:ext cx="154305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Always see a </a:t>
            </a:r>
            <a:r>
              <a:rPr lang="he-IL" sz="3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</a:t>
            </a:r>
            <a:endParaRPr lang="en-US" sz="3600" dirty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5679" y="4687669"/>
            <a:ext cx="1687321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Always see a </a:t>
            </a:r>
            <a:r>
              <a:rPr lang="he-IL" sz="36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מ</a:t>
            </a:r>
            <a:endParaRPr lang="he-IL" sz="3600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629400" y="3609974"/>
            <a:ext cx="44627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6629400" y="4267199"/>
            <a:ext cx="44627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629400" y="5105400"/>
            <a:ext cx="44627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14350" y="5835134"/>
            <a:ext cx="6038850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Note this beast. It can look like the 1cp </a:t>
            </a:r>
            <a:r>
              <a:rPr lang="en-US" dirty="0" err="1" smtClean="0"/>
              <a:t>sfx</a:t>
            </a:r>
            <a:r>
              <a:rPr lang="en-US" dirty="0" smtClean="0"/>
              <a:t>. The extra dot in the nun (the so called </a:t>
            </a:r>
            <a:r>
              <a:rPr lang="en-US" i="1" dirty="0" err="1" smtClean="0"/>
              <a:t>energic</a:t>
            </a:r>
            <a:r>
              <a:rPr lang="en-US" i="1" dirty="0" smtClean="0"/>
              <a:t> nun</a:t>
            </a:r>
            <a:r>
              <a:rPr lang="en-US" dirty="0" smtClean="0"/>
              <a:t>) can help distinguish it from the 1cp </a:t>
            </a:r>
            <a:r>
              <a:rPr lang="en-US" dirty="0" err="1" smtClean="0"/>
              <a:t>sfx</a:t>
            </a:r>
            <a:r>
              <a:rPr lang="en-US" dirty="0" smtClean="0"/>
              <a:t>. See </a:t>
            </a:r>
            <a:r>
              <a:rPr lang="en-US" dirty="0" err="1" smtClean="0"/>
              <a:t>Rocine</a:t>
            </a:r>
            <a:r>
              <a:rPr lang="en-US" dirty="0" smtClean="0"/>
              <a:t> 26.3b.</a:t>
            </a:r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4132711" y="3846731"/>
            <a:ext cx="506519" cy="587203"/>
          </a:xfrm>
          <a:custGeom>
            <a:avLst/>
            <a:gdLst>
              <a:gd name="connsiteX0" fmla="*/ 410714 w 506519"/>
              <a:gd name="connsiteY0" fmla="*/ 9525 h 587203"/>
              <a:gd name="connsiteX1" fmla="*/ 124964 w 506519"/>
              <a:gd name="connsiteY1" fmla="*/ 95250 h 587203"/>
              <a:gd name="connsiteX2" fmla="*/ 1139 w 506519"/>
              <a:gd name="connsiteY2" fmla="*/ 333375 h 587203"/>
              <a:gd name="connsiteX3" fmla="*/ 86864 w 506519"/>
              <a:gd name="connsiteY3" fmla="*/ 552450 h 587203"/>
              <a:gd name="connsiteX4" fmla="*/ 439289 w 506519"/>
              <a:gd name="connsiteY4" fmla="*/ 571500 h 587203"/>
              <a:gd name="connsiteX5" fmla="*/ 505964 w 506519"/>
              <a:gd name="connsiteY5" fmla="*/ 400050 h 587203"/>
              <a:gd name="connsiteX6" fmla="*/ 467864 w 506519"/>
              <a:gd name="connsiteY6" fmla="*/ 171450 h 587203"/>
              <a:gd name="connsiteX7" fmla="*/ 410714 w 506519"/>
              <a:gd name="connsiteY7" fmla="*/ 95250 h 587203"/>
              <a:gd name="connsiteX8" fmla="*/ 172589 w 506519"/>
              <a:gd name="connsiteY8" fmla="*/ 0 h 587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6519" h="587203">
                <a:moveTo>
                  <a:pt x="410714" y="9525"/>
                </a:moveTo>
                <a:cubicBezTo>
                  <a:pt x="301970" y="25400"/>
                  <a:pt x="193226" y="41275"/>
                  <a:pt x="124964" y="95250"/>
                </a:cubicBezTo>
                <a:cubicBezTo>
                  <a:pt x="56702" y="149225"/>
                  <a:pt x="7489" y="257175"/>
                  <a:pt x="1139" y="333375"/>
                </a:cubicBezTo>
                <a:cubicBezTo>
                  <a:pt x="-5211" y="409575"/>
                  <a:pt x="13839" y="512763"/>
                  <a:pt x="86864" y="552450"/>
                </a:cubicBezTo>
                <a:cubicBezTo>
                  <a:pt x="159889" y="592138"/>
                  <a:pt x="369439" y="596900"/>
                  <a:pt x="439289" y="571500"/>
                </a:cubicBezTo>
                <a:cubicBezTo>
                  <a:pt x="509139" y="546100"/>
                  <a:pt x="501202" y="466725"/>
                  <a:pt x="505964" y="400050"/>
                </a:cubicBezTo>
                <a:cubicBezTo>
                  <a:pt x="510727" y="333375"/>
                  <a:pt x="483739" y="222250"/>
                  <a:pt x="467864" y="171450"/>
                </a:cubicBezTo>
                <a:cubicBezTo>
                  <a:pt x="451989" y="120650"/>
                  <a:pt x="459927" y="123825"/>
                  <a:pt x="410714" y="95250"/>
                </a:cubicBezTo>
                <a:cubicBezTo>
                  <a:pt x="361501" y="66675"/>
                  <a:pt x="267045" y="33337"/>
                  <a:pt x="172589" y="0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038350" y="4524375"/>
            <a:ext cx="2190750" cy="1400175"/>
          </a:xfrm>
          <a:custGeom>
            <a:avLst/>
            <a:gdLst>
              <a:gd name="connsiteX0" fmla="*/ 2979 w 2374704"/>
              <a:gd name="connsiteY0" fmla="*/ 1333500 h 1333500"/>
              <a:gd name="connsiteX1" fmla="*/ 145854 w 2374704"/>
              <a:gd name="connsiteY1" fmla="*/ 1028700 h 1333500"/>
              <a:gd name="connsiteX2" fmla="*/ 945954 w 2374704"/>
              <a:gd name="connsiteY2" fmla="*/ 923925 h 1333500"/>
              <a:gd name="connsiteX3" fmla="*/ 1765104 w 2374704"/>
              <a:gd name="connsiteY3" fmla="*/ 733425 h 1333500"/>
              <a:gd name="connsiteX4" fmla="*/ 2374704 w 2374704"/>
              <a:gd name="connsiteY4" fmla="*/ 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4704" h="1333500">
                <a:moveTo>
                  <a:pt x="2979" y="1333500"/>
                </a:moveTo>
                <a:cubicBezTo>
                  <a:pt x="-4165" y="1215231"/>
                  <a:pt x="-11308" y="1096962"/>
                  <a:pt x="145854" y="1028700"/>
                </a:cubicBezTo>
                <a:cubicBezTo>
                  <a:pt x="303016" y="960438"/>
                  <a:pt x="676079" y="973138"/>
                  <a:pt x="945954" y="923925"/>
                </a:cubicBezTo>
                <a:cubicBezTo>
                  <a:pt x="1215829" y="874712"/>
                  <a:pt x="1526979" y="887412"/>
                  <a:pt x="1765104" y="733425"/>
                </a:cubicBezTo>
                <a:cubicBezTo>
                  <a:pt x="2003229" y="579437"/>
                  <a:pt x="2188966" y="289718"/>
                  <a:pt x="2374704" y="0"/>
                </a:cubicBezTo>
              </a:path>
            </a:pathLst>
          </a:custGeom>
          <a:noFill/>
          <a:ln>
            <a:solidFill>
              <a:srgbClr val="FF0000"/>
            </a:solidFill>
            <a:headEnd type="oval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3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Translation of </a:t>
            </a:r>
            <a:r>
              <a:rPr lang="en-US" sz="3600" dirty="0" err="1"/>
              <a:t>qatals</a:t>
            </a:r>
            <a:r>
              <a:rPr lang="en-US" sz="3600" dirty="0"/>
              <a:t> in dependent clauses</a:t>
            </a:r>
          </a:p>
        </p:txBody>
      </p:sp>
      <p:pic>
        <p:nvPicPr>
          <p:cNvPr id="1026" name="Picture 2" descr="D:\My Pictures\grammar\past-present perfect\verb tense\past perfect - wrong u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914400"/>
            <a:ext cx="428625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97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Translation of </a:t>
            </a:r>
            <a:r>
              <a:rPr lang="en-US" sz="3600" dirty="0" err="1"/>
              <a:t>qatals</a:t>
            </a:r>
            <a:r>
              <a:rPr lang="en-US" sz="3600" dirty="0"/>
              <a:t> in dependent clauses</a:t>
            </a:r>
          </a:p>
        </p:txBody>
      </p:sp>
      <p:pic>
        <p:nvPicPr>
          <p:cNvPr id="1026" name="Picture 2" descr="D:\My Pictures\grammar\past-present perfect\verb tense\past perfect - wrong u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914400"/>
            <a:ext cx="428625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572001"/>
            <a:ext cx="8229600" cy="1752599"/>
          </a:xfrm>
        </p:spPr>
        <p:txBody>
          <a:bodyPr>
            <a:normAutofit/>
          </a:bodyPr>
          <a:lstStyle/>
          <a:p>
            <a:pPr>
              <a:tabLst>
                <a:tab pos="571500" algn="l"/>
                <a:tab pos="1485900" algn="l"/>
              </a:tabLst>
            </a:pPr>
            <a:r>
              <a:rPr lang="en-US" dirty="0" smtClean="0"/>
              <a:t>Is there any difference between…</a:t>
            </a:r>
          </a:p>
          <a:p>
            <a:pPr lvl="1">
              <a:tabLst>
                <a:tab pos="1028700" algn="l"/>
                <a:tab pos="1828800" algn="l"/>
              </a:tabLst>
            </a:pPr>
            <a:r>
              <a:rPr lang="en-US" dirty="0" smtClean="0"/>
              <a:t>I	have	been waiting for you to propose.</a:t>
            </a:r>
          </a:p>
          <a:p>
            <a:pPr lvl="1">
              <a:tabLst>
                <a:tab pos="1028700" algn="l"/>
                <a:tab pos="1828800" algn="l"/>
              </a:tabLst>
            </a:pPr>
            <a:r>
              <a:rPr lang="en-US" dirty="0" smtClean="0"/>
              <a:t>I	had	been waiting for you to propose.</a:t>
            </a:r>
          </a:p>
        </p:txBody>
      </p:sp>
    </p:spTree>
    <p:extLst>
      <p:ext uri="{BB962C8B-B14F-4D97-AF65-F5344CB8AC3E}">
        <p14:creationId xmlns:p14="http://schemas.microsoft.com/office/powerpoint/2010/main" val="19810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Translation of </a:t>
            </a:r>
            <a:r>
              <a:rPr lang="en-US" sz="3600" dirty="0" err="1"/>
              <a:t>qatals</a:t>
            </a:r>
            <a:r>
              <a:rPr lang="en-US" sz="3600" dirty="0"/>
              <a:t> in dependent clauses</a:t>
            </a:r>
          </a:p>
        </p:txBody>
      </p:sp>
      <p:pic>
        <p:nvPicPr>
          <p:cNvPr id="1026" name="Picture 2" descr="D:\My Pictures\grammar\past-present perfect\verb tense\past perfect - wrong u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34271"/>
            <a:ext cx="3276600" cy="257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572001"/>
            <a:ext cx="8229600" cy="1752599"/>
          </a:xfrm>
        </p:spPr>
        <p:txBody>
          <a:bodyPr>
            <a:normAutofit/>
          </a:bodyPr>
          <a:lstStyle/>
          <a:p>
            <a:pPr>
              <a:tabLst>
                <a:tab pos="571500" algn="l"/>
                <a:tab pos="1485900" algn="l"/>
              </a:tabLst>
            </a:pPr>
            <a:r>
              <a:rPr lang="en-US" dirty="0" smtClean="0"/>
              <a:t>Is there any difference between…</a:t>
            </a:r>
          </a:p>
          <a:p>
            <a:pPr lvl="1">
              <a:tabLst>
                <a:tab pos="1028700" algn="l"/>
                <a:tab pos="1828800" algn="l"/>
              </a:tabLst>
            </a:pPr>
            <a:r>
              <a:rPr lang="en-US" dirty="0" smtClean="0"/>
              <a:t>I	have	been waiting for you to propose.</a:t>
            </a:r>
          </a:p>
          <a:p>
            <a:pPr lvl="1">
              <a:tabLst>
                <a:tab pos="1028700" algn="l"/>
                <a:tab pos="1828800" algn="l"/>
              </a:tabLst>
            </a:pPr>
            <a:r>
              <a:rPr lang="en-US" dirty="0" smtClean="0"/>
              <a:t>I	had	been waiting for you to propose.</a:t>
            </a:r>
          </a:p>
        </p:txBody>
      </p:sp>
      <p:pic>
        <p:nvPicPr>
          <p:cNvPr id="5" name="Picture 2" descr="D:\My Pictures\grammar\past-present perfect\verb tense\2013-04-06-Perfe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1"/>
            <a:ext cx="41052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Translation of </a:t>
            </a:r>
            <a:r>
              <a:rPr lang="en-US" sz="3600" dirty="0" err="1"/>
              <a:t>qatals</a:t>
            </a:r>
            <a:r>
              <a:rPr lang="en-US" sz="3600" dirty="0"/>
              <a:t> in dependent clauses</a:t>
            </a:r>
          </a:p>
        </p:txBody>
      </p:sp>
      <p:pic>
        <p:nvPicPr>
          <p:cNvPr id="1026" name="Picture 2" descr="D:\My Pictures\grammar\past-present perfect\verb tense\past perfect - wrong u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34271"/>
            <a:ext cx="3276600" cy="257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4572001"/>
            <a:ext cx="8229600" cy="1752599"/>
          </a:xfrm>
        </p:spPr>
        <p:txBody>
          <a:bodyPr>
            <a:normAutofit/>
          </a:bodyPr>
          <a:lstStyle/>
          <a:p>
            <a:pPr>
              <a:tabLst>
                <a:tab pos="571500" algn="l"/>
                <a:tab pos="1485900" algn="l"/>
              </a:tabLst>
            </a:pPr>
            <a:r>
              <a:rPr lang="en-US" dirty="0" smtClean="0"/>
              <a:t>Is there any difference between…</a:t>
            </a:r>
          </a:p>
          <a:p>
            <a:pPr lvl="1">
              <a:tabLst>
                <a:tab pos="1028700" algn="l"/>
                <a:tab pos="1828800" algn="l"/>
              </a:tabLst>
            </a:pPr>
            <a:r>
              <a:rPr lang="en-US" dirty="0" smtClean="0"/>
              <a:t>I	have	been waiting for you to propose.</a:t>
            </a:r>
          </a:p>
          <a:p>
            <a:pPr lvl="1">
              <a:tabLst>
                <a:tab pos="1028700" algn="l"/>
                <a:tab pos="1828800" algn="l"/>
              </a:tabLst>
            </a:pPr>
            <a:r>
              <a:rPr lang="en-US" dirty="0" smtClean="0"/>
              <a:t>I	had	been waiting for you to propose.</a:t>
            </a:r>
          </a:p>
        </p:txBody>
      </p:sp>
      <p:pic>
        <p:nvPicPr>
          <p:cNvPr id="5" name="Picture 2" descr="D:\My Pictures\grammar\past-present perfect\verb tense\2013-04-06-Perfec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752601"/>
            <a:ext cx="41052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228600" y="914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457200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וַיֹּאמְרוּ בָּ֫אנוּ אֶל־הָאָ֫רֶץ אֲשֶׁר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שְׁלַחְתָּ֫נוּ</a:t>
            </a:r>
            <a:endParaRPr lang="en-US" dirty="0" smtClean="0">
              <a:solidFill>
                <a:srgbClr val="0000FF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5" y="908447"/>
            <a:ext cx="2314575" cy="523220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How should we translate this rel. past background </a:t>
            </a:r>
            <a:r>
              <a:rPr lang="en-US" sz="1400" dirty="0" err="1" smtClean="0"/>
              <a:t>qatal</a:t>
            </a:r>
            <a:r>
              <a:rPr lang="en-US" sz="1400" dirty="0" smtClean="0"/>
              <a:t>?</a:t>
            </a:r>
            <a:endParaRPr lang="en-US" sz="1400" dirty="0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>
            <a:off x="2743200" y="1170057"/>
            <a:ext cx="457200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16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762000"/>
          </a:xfrm>
        </p:spPr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797245"/>
              </p:ext>
            </p:extLst>
          </p:nvPr>
        </p:nvGraphicFramePr>
        <p:xfrm>
          <a:off x="304800" y="1397000"/>
          <a:ext cx="8458200" cy="21336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429000"/>
                <a:gridCol w="5029200"/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ONE:</a:t>
                      </a:r>
                    </a:p>
                    <a:p>
                      <a:pPr algn="ctr"/>
                      <a:r>
                        <a:rPr lang="en-US" b="0" i="1" dirty="0" smtClean="0"/>
                        <a:t>outside the “quotation marks”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TWO:</a:t>
                      </a:r>
                    </a:p>
                    <a:p>
                      <a:pPr algn="ctr"/>
                      <a:r>
                        <a:rPr lang="en-US" b="0" i="1" dirty="0" smtClean="0"/>
                        <a:t>inside the “quotation marks” or Direct Speech</a:t>
                      </a:r>
                      <a:endParaRPr lang="en-US" b="0" i="1" dirty="0"/>
                    </a:p>
                  </a:txBody>
                  <a:tcPr/>
                </a:tc>
              </a:tr>
              <a:tr h="1320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*Predictive Narrative</a:t>
                      </a:r>
                    </a:p>
                    <a:p>
                      <a:pPr algn="ctr"/>
                      <a:r>
                        <a:rPr lang="en-US" dirty="0" smtClean="0"/>
                        <a:t>*Instructional Discourse</a:t>
                      </a:r>
                    </a:p>
                    <a:p>
                      <a:pPr algn="ctr"/>
                      <a:r>
                        <a:rPr lang="en-US" dirty="0" smtClean="0"/>
                        <a:t>*Hortatory Discourse</a:t>
                      </a:r>
                    </a:p>
                    <a:p>
                      <a:pPr algn="ctr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Last lesson in Module 2</a:t>
            </a:r>
          </a:p>
          <a:p>
            <a:r>
              <a:rPr lang="en-US" dirty="0" smtClean="0"/>
              <a:t>Historical Narrative in Direct Speech</a:t>
            </a:r>
          </a:p>
        </p:txBody>
      </p:sp>
      <p:sp>
        <p:nvSpPr>
          <p:cNvPr id="3" name="Freeform 2"/>
          <p:cNvSpPr/>
          <p:nvPr/>
        </p:nvSpPr>
        <p:spPr>
          <a:xfrm>
            <a:off x="7172325" y="3248025"/>
            <a:ext cx="979292" cy="1438275"/>
          </a:xfrm>
          <a:custGeom>
            <a:avLst/>
            <a:gdLst>
              <a:gd name="connsiteX0" fmla="*/ 0 w 979292"/>
              <a:gd name="connsiteY0" fmla="*/ 1438275 h 1438275"/>
              <a:gd name="connsiteX1" fmla="*/ 733425 w 979292"/>
              <a:gd name="connsiteY1" fmla="*/ 1333500 h 1438275"/>
              <a:gd name="connsiteX2" fmla="*/ 952500 w 979292"/>
              <a:gd name="connsiteY2" fmla="*/ 923925 h 1438275"/>
              <a:gd name="connsiteX3" fmla="*/ 952500 w 979292"/>
              <a:gd name="connsiteY3" fmla="*/ 409575 h 1438275"/>
              <a:gd name="connsiteX4" fmla="*/ 742950 w 979292"/>
              <a:gd name="connsiteY4" fmla="*/ 114300 h 1438275"/>
              <a:gd name="connsiteX5" fmla="*/ 180975 w 979292"/>
              <a:gd name="connsiteY5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292" h="1438275">
                <a:moveTo>
                  <a:pt x="0" y="1438275"/>
                </a:moveTo>
                <a:cubicBezTo>
                  <a:pt x="287337" y="1428750"/>
                  <a:pt x="574675" y="1419225"/>
                  <a:pt x="733425" y="1333500"/>
                </a:cubicBezTo>
                <a:cubicBezTo>
                  <a:pt x="892175" y="1247775"/>
                  <a:pt x="915988" y="1077912"/>
                  <a:pt x="952500" y="923925"/>
                </a:cubicBezTo>
                <a:cubicBezTo>
                  <a:pt x="989012" y="769938"/>
                  <a:pt x="987425" y="544512"/>
                  <a:pt x="952500" y="409575"/>
                </a:cubicBezTo>
                <a:cubicBezTo>
                  <a:pt x="917575" y="274638"/>
                  <a:pt x="871537" y="182562"/>
                  <a:pt x="742950" y="114300"/>
                </a:cubicBezTo>
                <a:cubicBezTo>
                  <a:pt x="614363" y="46038"/>
                  <a:pt x="397669" y="23019"/>
                  <a:pt x="180975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04800"/>
            <a:ext cx="8229600" cy="762000"/>
          </a:xfrm>
        </p:spPr>
        <p:txBody>
          <a:bodyPr/>
          <a:lstStyle/>
          <a:p>
            <a:r>
              <a:rPr lang="en-US" dirty="0" smtClean="0"/>
              <a:t>Genres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868429"/>
              </p:ext>
            </p:extLst>
          </p:nvPr>
        </p:nvGraphicFramePr>
        <p:xfrm>
          <a:off x="304800" y="1397000"/>
          <a:ext cx="8458200" cy="21336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3429000"/>
                <a:gridCol w="5029200"/>
              </a:tblGrid>
              <a:tr h="812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ONE:</a:t>
                      </a:r>
                    </a:p>
                    <a:p>
                      <a:pPr algn="ctr"/>
                      <a:r>
                        <a:rPr lang="en-US" b="0" i="1" dirty="0" smtClean="0"/>
                        <a:t>outside the “quotation marks”</a:t>
                      </a:r>
                      <a:endParaRPr lang="en-US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MODULE TWO:</a:t>
                      </a:r>
                    </a:p>
                    <a:p>
                      <a:pPr algn="ctr"/>
                      <a:r>
                        <a:rPr lang="en-US" b="0" i="1" dirty="0" smtClean="0"/>
                        <a:t>inside the “quotation marks” or Direct Speech</a:t>
                      </a:r>
                      <a:endParaRPr lang="en-US" b="0" i="1" dirty="0"/>
                    </a:p>
                  </a:txBody>
                  <a:tcPr/>
                </a:tc>
              </a:tr>
              <a:tr h="1320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*Predictive Narrative</a:t>
                      </a:r>
                    </a:p>
                    <a:p>
                      <a:pPr algn="ctr"/>
                      <a:r>
                        <a:rPr lang="en-US" dirty="0" smtClean="0"/>
                        <a:t>*Instructional Discourse</a:t>
                      </a:r>
                    </a:p>
                    <a:p>
                      <a:pPr algn="ctr"/>
                      <a:r>
                        <a:rPr lang="en-US" dirty="0" smtClean="0"/>
                        <a:t>*Hortatory Discourse</a:t>
                      </a:r>
                    </a:p>
                    <a:p>
                      <a:pPr algn="ctr"/>
                      <a:r>
                        <a:rPr lang="en-US" dirty="0" smtClean="0"/>
                        <a:t>Historical Narrative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743200"/>
          </a:xfrm>
        </p:spPr>
        <p:txBody>
          <a:bodyPr>
            <a:normAutofit/>
          </a:bodyPr>
          <a:lstStyle/>
          <a:p>
            <a:r>
              <a:rPr lang="en-US" dirty="0" smtClean="0"/>
              <a:t>Last lesson in Module 2</a:t>
            </a:r>
          </a:p>
          <a:p>
            <a:r>
              <a:rPr lang="en-US" dirty="0" smtClean="0"/>
              <a:t>Historical Narrative in Direct Speech</a:t>
            </a:r>
          </a:p>
          <a:p>
            <a:pPr lvl="1"/>
            <a:r>
              <a:rPr lang="en-US" dirty="0" smtClean="0"/>
              <a:t>Often quite short: 1 or 2 clauses</a:t>
            </a:r>
          </a:p>
          <a:p>
            <a:pPr lvl="1"/>
            <a:r>
              <a:rPr lang="en-US" dirty="0" smtClean="0"/>
              <a:t>But longer historical narratives can also occur in direct speech</a:t>
            </a:r>
          </a:p>
        </p:txBody>
      </p:sp>
      <p:sp>
        <p:nvSpPr>
          <p:cNvPr id="3" name="Freeform 2"/>
          <p:cNvSpPr/>
          <p:nvPr/>
        </p:nvSpPr>
        <p:spPr>
          <a:xfrm>
            <a:off x="7172325" y="3248025"/>
            <a:ext cx="979292" cy="1438275"/>
          </a:xfrm>
          <a:custGeom>
            <a:avLst/>
            <a:gdLst>
              <a:gd name="connsiteX0" fmla="*/ 0 w 979292"/>
              <a:gd name="connsiteY0" fmla="*/ 1438275 h 1438275"/>
              <a:gd name="connsiteX1" fmla="*/ 733425 w 979292"/>
              <a:gd name="connsiteY1" fmla="*/ 1333500 h 1438275"/>
              <a:gd name="connsiteX2" fmla="*/ 952500 w 979292"/>
              <a:gd name="connsiteY2" fmla="*/ 923925 h 1438275"/>
              <a:gd name="connsiteX3" fmla="*/ 952500 w 979292"/>
              <a:gd name="connsiteY3" fmla="*/ 409575 h 1438275"/>
              <a:gd name="connsiteX4" fmla="*/ 742950 w 979292"/>
              <a:gd name="connsiteY4" fmla="*/ 114300 h 1438275"/>
              <a:gd name="connsiteX5" fmla="*/ 180975 w 979292"/>
              <a:gd name="connsiteY5" fmla="*/ 0 h 143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9292" h="1438275">
                <a:moveTo>
                  <a:pt x="0" y="1438275"/>
                </a:moveTo>
                <a:cubicBezTo>
                  <a:pt x="287337" y="1428750"/>
                  <a:pt x="574675" y="1419225"/>
                  <a:pt x="733425" y="1333500"/>
                </a:cubicBezTo>
                <a:cubicBezTo>
                  <a:pt x="892175" y="1247775"/>
                  <a:pt x="915988" y="1077912"/>
                  <a:pt x="952500" y="923925"/>
                </a:cubicBezTo>
                <a:cubicBezTo>
                  <a:pt x="989012" y="769938"/>
                  <a:pt x="987425" y="544512"/>
                  <a:pt x="952500" y="409575"/>
                </a:cubicBezTo>
                <a:cubicBezTo>
                  <a:pt x="917575" y="274638"/>
                  <a:pt x="871537" y="182562"/>
                  <a:pt x="742950" y="114300"/>
                </a:cubicBezTo>
                <a:cubicBezTo>
                  <a:pt x="614363" y="46038"/>
                  <a:pt x="397669" y="23019"/>
                  <a:pt x="180975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534400" cy="4343399"/>
          </a:xfrm>
        </p:spPr>
        <p:txBody>
          <a:bodyPr>
            <a:normAutofit/>
          </a:bodyPr>
          <a:lstStyle/>
          <a:p>
            <a:r>
              <a:rPr lang="en-US" dirty="0" smtClean="0"/>
              <a:t>So far we have </a:t>
            </a:r>
            <a:r>
              <a:rPr lang="en-US" u="sng" dirty="0" smtClean="0"/>
              <a:t>not</a:t>
            </a:r>
            <a:r>
              <a:rPr lang="en-US" dirty="0" smtClean="0"/>
              <a:t> seen </a:t>
            </a:r>
            <a:r>
              <a:rPr lang="en-US" dirty="0" err="1" smtClean="0"/>
              <a:t>qatal</a:t>
            </a:r>
            <a:r>
              <a:rPr lang="en-US" dirty="0" smtClean="0"/>
              <a:t> as clause-initial.</a:t>
            </a:r>
          </a:p>
          <a:p>
            <a:r>
              <a:rPr lang="en-US" dirty="0" smtClean="0"/>
              <a:t>What verb forms have we seen begin a clause?</a:t>
            </a:r>
            <a:br>
              <a:rPr lang="en-US" dirty="0" smtClean="0"/>
            </a:br>
            <a:r>
              <a:rPr lang="en-US" dirty="0" smtClean="0"/>
              <a:t>(think mainline)</a:t>
            </a:r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49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err="1" smtClean="0">
                <a:solidFill>
                  <a:srgbClr val="FF00FF"/>
                </a:solidFill>
              </a:rPr>
              <a:t>Wayyiqtol</a:t>
            </a:r>
            <a:r>
              <a:rPr lang="en-US" sz="2500" dirty="0" smtClean="0"/>
              <a:t>	</a:t>
            </a:r>
            <a:r>
              <a:rPr lang="en-US" sz="2500" dirty="0" err="1">
                <a:solidFill>
                  <a:srgbClr val="0000FF"/>
                </a:solidFill>
              </a:rPr>
              <a:t>W</a:t>
            </a:r>
            <a:r>
              <a:rPr lang="en-US" sz="2500" dirty="0" err="1" smtClean="0">
                <a:solidFill>
                  <a:srgbClr val="0000FF"/>
                </a:solidFill>
              </a:rPr>
              <a:t>eqatal</a:t>
            </a:r>
            <a:r>
              <a:rPr lang="en-US" sz="2500" dirty="0" smtClean="0"/>
              <a:t>	</a:t>
            </a:r>
            <a:r>
              <a:rPr lang="en-US" sz="2500" dirty="0" err="1" smtClean="0">
                <a:solidFill>
                  <a:srgbClr val="0000FF"/>
                </a:solidFill>
              </a:rPr>
              <a:t>Weqatal</a:t>
            </a:r>
            <a:endParaRPr lang="en-US" sz="25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>
                <a:solidFill>
                  <a:srgbClr val="FF00FF"/>
                </a:solidFill>
              </a:rPr>
              <a:t>X-</a:t>
            </a:r>
            <a:r>
              <a:rPr lang="en-US" sz="2500" dirty="0" err="1" smtClean="0">
                <a:solidFill>
                  <a:srgbClr val="FF00FF"/>
                </a:solidFill>
              </a:rPr>
              <a:t>qatal</a:t>
            </a:r>
            <a:r>
              <a:rPr lang="en-US" sz="2500" dirty="0" smtClean="0"/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X-</a:t>
            </a:r>
            <a:r>
              <a:rPr lang="en-US" sz="2500" dirty="0" err="1" smtClean="0">
                <a:solidFill>
                  <a:srgbClr val="0000FF"/>
                </a:solidFill>
              </a:rPr>
              <a:t>yiqtol</a:t>
            </a:r>
            <a:r>
              <a:rPr lang="en-US" sz="2500" dirty="0" smtClean="0"/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X-</a:t>
            </a:r>
            <a:r>
              <a:rPr lang="en-US" sz="2500" dirty="0" err="1" smtClean="0">
                <a:solidFill>
                  <a:srgbClr val="0000FF"/>
                </a:solidFill>
              </a:rPr>
              <a:t>yiqtol</a:t>
            </a:r>
            <a:endParaRPr lang="en-US" sz="2500" dirty="0">
              <a:solidFill>
                <a:srgbClr val="0000FF"/>
              </a:solidFill>
            </a:endParaRPr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/>
              <a:t>Relative past </a:t>
            </a:r>
            <a:r>
              <a:rPr lang="en-US" sz="2500" b="1" dirty="0" smtClean="0"/>
              <a:t>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Qatal</a:t>
            </a:r>
            <a:r>
              <a:rPr lang="en-US" sz="2500" dirty="0" smtClean="0"/>
              <a:t> in dependent clause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 smtClean="0"/>
              <a:t>Non-past background</a:t>
            </a:r>
            <a:r>
              <a:rPr lang="en-US" sz="2500" dirty="0" smtClean="0"/>
              <a:t>: </a:t>
            </a:r>
            <a:r>
              <a:rPr lang="en-US" sz="2500" dirty="0" err="1" smtClean="0"/>
              <a:t>Yiqtol</a:t>
            </a:r>
            <a:r>
              <a:rPr lang="en-US" sz="2500" dirty="0" smtClean="0"/>
              <a:t> in dependent clause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035050" indent="-457200">
              <a:buFont typeface="+mj-lt"/>
              <a:buAutoNum type="arabicPeriod" startAt="2"/>
            </a:pPr>
            <a:r>
              <a:rPr lang="en-US" sz="2500" b="1" dirty="0"/>
              <a:t>Transition </a:t>
            </a:r>
            <a:r>
              <a:rPr lang="en-US" sz="2500" b="1" dirty="0" smtClean="0"/>
              <a:t>marker</a:t>
            </a:r>
            <a:r>
              <a:rPr lang="en-US" sz="2500" dirty="0" smtClean="0"/>
              <a:t>: Mainline form of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endParaRPr lang="en-US" sz="25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Clause</a:t>
            </a:r>
            <a:endParaRPr lang="en-US" sz="2500" dirty="0" smtClean="0"/>
          </a:p>
          <a:p>
            <a:pPr marL="1254125" indent="-457200">
              <a:buFont typeface="+mj-lt"/>
              <a:buAutoNum type="arabicPeriod" startAt="2"/>
            </a:pPr>
            <a:r>
              <a:rPr lang="en-US" sz="2500" b="1" dirty="0" err="1" smtClean="0"/>
              <a:t>Irrealis</a:t>
            </a:r>
            <a:r>
              <a:rPr lang="en-US" sz="2500" b="1" dirty="0" smtClean="0"/>
              <a:t> scene setting</a:t>
            </a:r>
            <a:r>
              <a:rPr lang="en-US" sz="2500" dirty="0" smtClean="0"/>
              <a:t>: Negation of any verb</a:t>
            </a:r>
          </a:p>
          <a:p>
            <a:pPr marL="796925" indent="0">
              <a:buNone/>
            </a:pPr>
            <a:endParaRPr lang="en-US" sz="25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792588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450186" y="759021"/>
            <a:ext cx="16411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Predictive Narrative 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600" y="759021"/>
            <a:ext cx="16307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FF"/>
                </a:solidFill>
              </a:rPr>
              <a:t>Historical Narrative </a:t>
            </a:r>
            <a:endParaRPr lang="en-US" sz="1400" dirty="0">
              <a:solidFill>
                <a:srgbClr val="FF00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404290" y="759021"/>
            <a:ext cx="20082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Instructional Discourse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2037478" y="703004"/>
            <a:ext cx="2212525" cy="2298624"/>
          </a:xfrm>
          <a:custGeom>
            <a:avLst/>
            <a:gdLst>
              <a:gd name="connsiteX0" fmla="*/ 1743947 w 2212525"/>
              <a:gd name="connsiteY0" fmla="*/ 116146 h 2298624"/>
              <a:gd name="connsiteX1" fmla="*/ 1134347 w 2212525"/>
              <a:gd name="connsiteY1" fmla="*/ 1846 h 2298624"/>
              <a:gd name="connsiteX2" fmla="*/ 258047 w 2212525"/>
              <a:gd name="connsiteY2" fmla="*/ 58996 h 2298624"/>
              <a:gd name="connsiteX3" fmla="*/ 872 w 2212525"/>
              <a:gd name="connsiteY3" fmla="*/ 230446 h 2298624"/>
              <a:gd name="connsiteX4" fmla="*/ 191372 w 2212525"/>
              <a:gd name="connsiteY4" fmla="*/ 773371 h 2298624"/>
              <a:gd name="connsiteX5" fmla="*/ 629522 w 2212525"/>
              <a:gd name="connsiteY5" fmla="*/ 1602046 h 2298624"/>
              <a:gd name="connsiteX6" fmla="*/ 1010522 w 2212525"/>
              <a:gd name="connsiteY6" fmla="*/ 2183071 h 2298624"/>
              <a:gd name="connsiteX7" fmla="*/ 1686797 w 2212525"/>
              <a:gd name="connsiteY7" fmla="*/ 2297371 h 2298624"/>
              <a:gd name="connsiteX8" fmla="*/ 2182097 w 2212525"/>
              <a:gd name="connsiteY8" fmla="*/ 2154496 h 2298624"/>
              <a:gd name="connsiteX9" fmla="*/ 2134472 w 2212525"/>
              <a:gd name="connsiteY9" fmla="*/ 1592521 h 2298624"/>
              <a:gd name="connsiteX10" fmla="*/ 1934447 w 2212525"/>
              <a:gd name="connsiteY10" fmla="*/ 706696 h 2298624"/>
              <a:gd name="connsiteX11" fmla="*/ 1743947 w 2212525"/>
              <a:gd name="connsiteY11" fmla="*/ 116146 h 229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12525" h="2298624">
                <a:moveTo>
                  <a:pt x="1743947" y="116146"/>
                </a:moveTo>
                <a:cubicBezTo>
                  <a:pt x="1610597" y="-1329"/>
                  <a:pt x="1381997" y="11371"/>
                  <a:pt x="1134347" y="1846"/>
                </a:cubicBezTo>
                <a:cubicBezTo>
                  <a:pt x="886697" y="-7679"/>
                  <a:pt x="446959" y="20896"/>
                  <a:pt x="258047" y="58996"/>
                </a:cubicBezTo>
                <a:cubicBezTo>
                  <a:pt x="69135" y="97096"/>
                  <a:pt x="11984" y="111384"/>
                  <a:pt x="872" y="230446"/>
                </a:cubicBezTo>
                <a:cubicBezTo>
                  <a:pt x="-10240" y="349508"/>
                  <a:pt x="86597" y="544771"/>
                  <a:pt x="191372" y="773371"/>
                </a:cubicBezTo>
                <a:cubicBezTo>
                  <a:pt x="296147" y="1001971"/>
                  <a:pt x="492997" y="1367096"/>
                  <a:pt x="629522" y="1602046"/>
                </a:cubicBezTo>
                <a:cubicBezTo>
                  <a:pt x="766047" y="1836996"/>
                  <a:pt x="834310" y="2067184"/>
                  <a:pt x="1010522" y="2183071"/>
                </a:cubicBezTo>
                <a:cubicBezTo>
                  <a:pt x="1186734" y="2298958"/>
                  <a:pt x="1491535" y="2302133"/>
                  <a:pt x="1686797" y="2297371"/>
                </a:cubicBezTo>
                <a:cubicBezTo>
                  <a:pt x="1882059" y="2292609"/>
                  <a:pt x="2107485" y="2271971"/>
                  <a:pt x="2182097" y="2154496"/>
                </a:cubicBezTo>
                <a:cubicBezTo>
                  <a:pt x="2256709" y="2037021"/>
                  <a:pt x="2175747" y="1833821"/>
                  <a:pt x="2134472" y="1592521"/>
                </a:cubicBezTo>
                <a:cubicBezTo>
                  <a:pt x="2093197" y="1351221"/>
                  <a:pt x="2001122" y="952758"/>
                  <a:pt x="1934447" y="706696"/>
                </a:cubicBezTo>
                <a:cubicBezTo>
                  <a:pt x="1867772" y="460634"/>
                  <a:pt x="1877297" y="233621"/>
                  <a:pt x="1743947" y="116146"/>
                </a:cubicBezTo>
                <a:close/>
              </a:path>
            </a:pathLst>
          </a:cu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15420" y="694726"/>
            <a:ext cx="2106284" cy="2310654"/>
          </a:xfrm>
          <a:custGeom>
            <a:avLst/>
            <a:gdLst>
              <a:gd name="connsiteX0" fmla="*/ 1752005 w 2106284"/>
              <a:gd name="connsiteY0" fmla="*/ 57749 h 2310654"/>
              <a:gd name="connsiteX1" fmla="*/ 1009055 w 2106284"/>
              <a:gd name="connsiteY1" fmla="*/ 10124 h 2310654"/>
              <a:gd name="connsiteX2" fmla="*/ 104180 w 2106284"/>
              <a:gd name="connsiteY2" fmla="*/ 38699 h 2310654"/>
              <a:gd name="connsiteX3" fmla="*/ 37505 w 2106284"/>
              <a:gd name="connsiteY3" fmla="*/ 381599 h 2310654"/>
              <a:gd name="connsiteX4" fmla="*/ 266105 w 2106284"/>
              <a:gd name="connsiteY4" fmla="*/ 962624 h 2310654"/>
              <a:gd name="connsiteX5" fmla="*/ 494705 w 2106284"/>
              <a:gd name="connsiteY5" fmla="*/ 1638899 h 2310654"/>
              <a:gd name="connsiteX6" fmla="*/ 713780 w 2106284"/>
              <a:gd name="connsiteY6" fmla="*/ 2162774 h 2310654"/>
              <a:gd name="connsiteX7" fmla="*/ 1037630 w 2106284"/>
              <a:gd name="connsiteY7" fmla="*/ 2296124 h 2310654"/>
              <a:gd name="connsiteX8" fmla="*/ 1913930 w 2106284"/>
              <a:gd name="connsiteY8" fmla="*/ 2277074 h 2310654"/>
              <a:gd name="connsiteX9" fmla="*/ 2104430 w 2106284"/>
              <a:gd name="connsiteY9" fmla="*/ 2029424 h 2310654"/>
              <a:gd name="connsiteX10" fmla="*/ 1999655 w 2106284"/>
              <a:gd name="connsiteY10" fmla="*/ 1276949 h 2310654"/>
              <a:gd name="connsiteX11" fmla="*/ 1818680 w 2106284"/>
              <a:gd name="connsiteY11" fmla="*/ 486374 h 2310654"/>
              <a:gd name="connsiteX12" fmla="*/ 1752005 w 2106284"/>
              <a:gd name="connsiteY12" fmla="*/ 57749 h 231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284" h="2310654">
                <a:moveTo>
                  <a:pt x="1752005" y="57749"/>
                </a:moveTo>
                <a:cubicBezTo>
                  <a:pt x="1617067" y="-21626"/>
                  <a:pt x="1283692" y="13299"/>
                  <a:pt x="1009055" y="10124"/>
                </a:cubicBezTo>
                <a:cubicBezTo>
                  <a:pt x="734418" y="6949"/>
                  <a:pt x="266105" y="-23214"/>
                  <a:pt x="104180" y="38699"/>
                </a:cubicBezTo>
                <a:cubicBezTo>
                  <a:pt x="-57745" y="100612"/>
                  <a:pt x="10518" y="227612"/>
                  <a:pt x="37505" y="381599"/>
                </a:cubicBezTo>
                <a:cubicBezTo>
                  <a:pt x="64492" y="535586"/>
                  <a:pt x="189905" y="753074"/>
                  <a:pt x="266105" y="962624"/>
                </a:cubicBezTo>
                <a:cubicBezTo>
                  <a:pt x="342305" y="1172174"/>
                  <a:pt x="420093" y="1438874"/>
                  <a:pt x="494705" y="1638899"/>
                </a:cubicBezTo>
                <a:cubicBezTo>
                  <a:pt x="569317" y="1838924"/>
                  <a:pt x="623293" y="2053237"/>
                  <a:pt x="713780" y="2162774"/>
                </a:cubicBezTo>
                <a:cubicBezTo>
                  <a:pt x="804267" y="2272311"/>
                  <a:pt x="837605" y="2277074"/>
                  <a:pt x="1037630" y="2296124"/>
                </a:cubicBezTo>
                <a:cubicBezTo>
                  <a:pt x="1237655" y="2315174"/>
                  <a:pt x="1736130" y="2321524"/>
                  <a:pt x="1913930" y="2277074"/>
                </a:cubicBezTo>
                <a:cubicBezTo>
                  <a:pt x="2091730" y="2232624"/>
                  <a:pt x="2090143" y="2196111"/>
                  <a:pt x="2104430" y="2029424"/>
                </a:cubicBezTo>
                <a:cubicBezTo>
                  <a:pt x="2118717" y="1862737"/>
                  <a:pt x="2047280" y="1534124"/>
                  <a:pt x="1999655" y="1276949"/>
                </a:cubicBezTo>
                <a:cubicBezTo>
                  <a:pt x="1952030" y="1019774"/>
                  <a:pt x="1856780" y="689574"/>
                  <a:pt x="1818680" y="486374"/>
                </a:cubicBezTo>
                <a:cubicBezTo>
                  <a:pt x="1780580" y="283174"/>
                  <a:pt x="1886943" y="137124"/>
                  <a:pt x="1752005" y="57749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485266" y="694726"/>
            <a:ext cx="2106284" cy="2310654"/>
          </a:xfrm>
          <a:custGeom>
            <a:avLst/>
            <a:gdLst>
              <a:gd name="connsiteX0" fmla="*/ 1752005 w 2106284"/>
              <a:gd name="connsiteY0" fmla="*/ 57749 h 2310654"/>
              <a:gd name="connsiteX1" fmla="*/ 1009055 w 2106284"/>
              <a:gd name="connsiteY1" fmla="*/ 10124 h 2310654"/>
              <a:gd name="connsiteX2" fmla="*/ 104180 w 2106284"/>
              <a:gd name="connsiteY2" fmla="*/ 38699 h 2310654"/>
              <a:gd name="connsiteX3" fmla="*/ 37505 w 2106284"/>
              <a:gd name="connsiteY3" fmla="*/ 381599 h 2310654"/>
              <a:gd name="connsiteX4" fmla="*/ 266105 w 2106284"/>
              <a:gd name="connsiteY4" fmla="*/ 962624 h 2310654"/>
              <a:gd name="connsiteX5" fmla="*/ 494705 w 2106284"/>
              <a:gd name="connsiteY5" fmla="*/ 1638899 h 2310654"/>
              <a:gd name="connsiteX6" fmla="*/ 713780 w 2106284"/>
              <a:gd name="connsiteY6" fmla="*/ 2162774 h 2310654"/>
              <a:gd name="connsiteX7" fmla="*/ 1037630 w 2106284"/>
              <a:gd name="connsiteY7" fmla="*/ 2296124 h 2310654"/>
              <a:gd name="connsiteX8" fmla="*/ 1913930 w 2106284"/>
              <a:gd name="connsiteY8" fmla="*/ 2277074 h 2310654"/>
              <a:gd name="connsiteX9" fmla="*/ 2104430 w 2106284"/>
              <a:gd name="connsiteY9" fmla="*/ 2029424 h 2310654"/>
              <a:gd name="connsiteX10" fmla="*/ 1999655 w 2106284"/>
              <a:gd name="connsiteY10" fmla="*/ 1276949 h 2310654"/>
              <a:gd name="connsiteX11" fmla="*/ 1818680 w 2106284"/>
              <a:gd name="connsiteY11" fmla="*/ 486374 h 2310654"/>
              <a:gd name="connsiteX12" fmla="*/ 1752005 w 2106284"/>
              <a:gd name="connsiteY12" fmla="*/ 57749 h 2310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06284" h="2310654">
                <a:moveTo>
                  <a:pt x="1752005" y="57749"/>
                </a:moveTo>
                <a:cubicBezTo>
                  <a:pt x="1617067" y="-21626"/>
                  <a:pt x="1283692" y="13299"/>
                  <a:pt x="1009055" y="10124"/>
                </a:cubicBezTo>
                <a:cubicBezTo>
                  <a:pt x="734418" y="6949"/>
                  <a:pt x="266105" y="-23214"/>
                  <a:pt x="104180" y="38699"/>
                </a:cubicBezTo>
                <a:cubicBezTo>
                  <a:pt x="-57745" y="100612"/>
                  <a:pt x="10518" y="227612"/>
                  <a:pt x="37505" y="381599"/>
                </a:cubicBezTo>
                <a:cubicBezTo>
                  <a:pt x="64492" y="535586"/>
                  <a:pt x="189905" y="753074"/>
                  <a:pt x="266105" y="962624"/>
                </a:cubicBezTo>
                <a:cubicBezTo>
                  <a:pt x="342305" y="1172174"/>
                  <a:pt x="420093" y="1438874"/>
                  <a:pt x="494705" y="1638899"/>
                </a:cubicBezTo>
                <a:cubicBezTo>
                  <a:pt x="569317" y="1838924"/>
                  <a:pt x="623293" y="2053237"/>
                  <a:pt x="713780" y="2162774"/>
                </a:cubicBezTo>
                <a:cubicBezTo>
                  <a:pt x="804267" y="2272311"/>
                  <a:pt x="837605" y="2277074"/>
                  <a:pt x="1037630" y="2296124"/>
                </a:cubicBezTo>
                <a:cubicBezTo>
                  <a:pt x="1237655" y="2315174"/>
                  <a:pt x="1736130" y="2321524"/>
                  <a:pt x="1913930" y="2277074"/>
                </a:cubicBezTo>
                <a:cubicBezTo>
                  <a:pt x="2091730" y="2232624"/>
                  <a:pt x="2090143" y="2196111"/>
                  <a:pt x="2104430" y="2029424"/>
                </a:cubicBezTo>
                <a:cubicBezTo>
                  <a:pt x="2118717" y="1862737"/>
                  <a:pt x="2047280" y="1534124"/>
                  <a:pt x="1999655" y="1276949"/>
                </a:cubicBezTo>
                <a:cubicBezTo>
                  <a:pt x="1952030" y="1019774"/>
                  <a:pt x="1856780" y="689574"/>
                  <a:pt x="1818680" y="486374"/>
                </a:cubicBezTo>
                <a:cubicBezTo>
                  <a:pt x="1780580" y="283174"/>
                  <a:pt x="1886943" y="137124"/>
                  <a:pt x="1752005" y="57749"/>
                </a:cubicBezTo>
                <a:close/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0636" y="5966936"/>
            <a:ext cx="84085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“Fortunately </a:t>
            </a:r>
            <a:r>
              <a:rPr lang="en-US" sz="1400" dirty="0"/>
              <a:t>for the student of Biblical Hebrew the discourse profile schemes for the different genres are different only at and near the mainline. The lower ranked constructions like dependent clauses, </a:t>
            </a:r>
            <a:r>
              <a:rPr lang="en-US" sz="1400" dirty="0" err="1"/>
              <a:t>verbless</a:t>
            </a:r>
            <a:r>
              <a:rPr lang="en-US" sz="1400" dirty="0"/>
              <a:t> clause, the participle, </a:t>
            </a:r>
            <a:r>
              <a:rPr lang="en-US" sz="1400" dirty="0" smtClean="0"/>
              <a:t>the</a:t>
            </a:r>
            <a:r>
              <a:rPr lang="he-IL" sz="1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היה</a:t>
            </a:r>
            <a:r>
              <a:rPr lang="he-IL" sz="1400" dirty="0" smtClean="0"/>
              <a:t> </a:t>
            </a:r>
            <a:r>
              <a:rPr lang="en-US" sz="1400" dirty="0" smtClean="0"/>
              <a:t> forms</a:t>
            </a:r>
            <a:r>
              <a:rPr lang="en-US" sz="1400" dirty="0"/>
              <a:t>, and </a:t>
            </a:r>
            <a:r>
              <a:rPr lang="en-US" sz="1400" dirty="0" err="1"/>
              <a:t>irrealis</a:t>
            </a:r>
            <a:r>
              <a:rPr lang="en-US" sz="1400" dirty="0"/>
              <a:t> have the same functions in almost all genres</a:t>
            </a:r>
            <a:r>
              <a:rPr lang="en-US" sz="1400" dirty="0" smtClean="0"/>
              <a:t>.” (</a:t>
            </a:r>
            <a:r>
              <a:rPr lang="en-US" sz="1400" dirty="0" err="1" smtClean="0"/>
              <a:t>Rocine</a:t>
            </a:r>
            <a:r>
              <a:rPr lang="en-US" sz="1400" dirty="0" smtClean="0"/>
              <a:t> p. 103)</a:t>
            </a:r>
            <a:endParaRPr lang="en-US" sz="1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Discourse Profile – Other Genres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878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 txBox="1">
            <a:spLocks/>
          </p:cNvSpPr>
          <p:nvPr/>
        </p:nvSpPr>
        <p:spPr>
          <a:xfrm>
            <a:off x="457200" y="10668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  <a:tabLst>
                <a:tab pos="4114800" algn="l"/>
                <a:tab pos="6172200" algn="l"/>
              </a:tabLst>
            </a:pPr>
            <a:r>
              <a:rPr lang="en-US" sz="2500" b="1" dirty="0"/>
              <a:t>Mainline</a:t>
            </a:r>
            <a:r>
              <a:rPr lang="en-US" sz="2500" dirty="0"/>
              <a:t>: </a:t>
            </a:r>
            <a:r>
              <a:rPr lang="en-US" sz="2500" dirty="0" smtClean="0"/>
              <a:t>a. </a:t>
            </a:r>
            <a:r>
              <a:rPr lang="en-US" sz="2500" dirty="0" smtClean="0">
                <a:solidFill>
                  <a:srgbClr val="0000FF"/>
                </a:solidFill>
              </a:rPr>
              <a:t>Imperative 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b. </a:t>
            </a:r>
            <a:r>
              <a:rPr lang="en-US" sz="2500" dirty="0" err="1" smtClean="0">
                <a:solidFill>
                  <a:srgbClr val="0000FF"/>
                </a:solidFill>
              </a:rPr>
              <a:t>Weqatal</a:t>
            </a:r>
            <a:r>
              <a:rPr lang="en-US" sz="2500" dirty="0" smtClean="0">
                <a:solidFill>
                  <a:srgbClr val="0000FF"/>
                </a:solidFill>
              </a:rPr>
              <a:t> </a:t>
            </a:r>
            <a:r>
              <a:rPr lang="en-US" sz="2500" dirty="0" smtClean="0"/>
              <a:t>(for Mitigated Hortatory Discourse)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c. </a:t>
            </a:r>
            <a:r>
              <a:rPr lang="en-US" sz="2500" dirty="0" smtClean="0">
                <a:solidFill>
                  <a:srgbClr val="0000FF"/>
                </a:solidFill>
              </a:rPr>
              <a:t>Jussive</a:t>
            </a:r>
          </a:p>
          <a:p>
            <a:pPr marL="1771650" indent="0">
              <a:buNone/>
              <a:tabLst>
                <a:tab pos="4114800" algn="l"/>
                <a:tab pos="6172200" algn="l"/>
              </a:tabLst>
            </a:pPr>
            <a:r>
              <a:rPr lang="en-US" sz="2500" dirty="0" smtClean="0"/>
              <a:t>d. </a:t>
            </a:r>
            <a:r>
              <a:rPr lang="en-US" sz="2500" dirty="0" err="1" smtClean="0">
                <a:solidFill>
                  <a:srgbClr val="0000FF"/>
                </a:solidFill>
              </a:rPr>
              <a:t>Cohortative</a:t>
            </a:r>
            <a:endParaRPr lang="en-US" sz="2500" dirty="0">
              <a:solidFill>
                <a:srgbClr val="0000FF"/>
              </a:solidFill>
            </a:endParaRPr>
          </a:p>
          <a:p>
            <a:pPr marL="117475" indent="0">
              <a:buNone/>
            </a:pPr>
            <a:endParaRPr lang="en-US" sz="2500" b="1" dirty="0" smtClean="0"/>
          </a:p>
          <a:p>
            <a:pPr marL="117475" indent="0">
              <a:buNone/>
            </a:pPr>
            <a:r>
              <a:rPr lang="en-US" sz="2500" b="1" dirty="0" smtClean="0"/>
              <a:t>Off-the-line</a:t>
            </a:r>
            <a:r>
              <a:rPr lang="en-US" sz="2500" dirty="0"/>
              <a:t>:</a:t>
            </a:r>
          </a:p>
          <a:p>
            <a:pPr marL="574675" indent="-457200">
              <a:buFont typeface="+mj-lt"/>
              <a:buAutoNum type="arabicPeriod" startAt="2"/>
              <a:tabLst>
                <a:tab pos="4572000" algn="l"/>
                <a:tab pos="6858000" algn="l"/>
              </a:tabLst>
            </a:pPr>
            <a:r>
              <a:rPr lang="en-US" sz="2500" b="1" dirty="0"/>
              <a:t>Topicalization</a:t>
            </a:r>
            <a:r>
              <a:rPr lang="en-US" sz="2500" dirty="0"/>
              <a:t>: </a:t>
            </a:r>
            <a:r>
              <a:rPr lang="en-US" sz="2500" dirty="0" smtClean="0"/>
              <a:t>X-Imperative / X-Jussive / X-</a:t>
            </a:r>
            <a:r>
              <a:rPr lang="en-US" sz="2500" dirty="0" err="1" smtClean="0"/>
              <a:t>Cohortative</a:t>
            </a:r>
            <a:endParaRPr lang="en-US" sz="2500" dirty="0"/>
          </a:p>
          <a:p>
            <a:pPr marL="690563" indent="-457200">
              <a:buFont typeface="+mj-lt"/>
              <a:buAutoNum type="arabicPeriod" startAt="2"/>
            </a:pPr>
            <a:r>
              <a:rPr lang="en-US" sz="2500" b="1" dirty="0" smtClean="0"/>
              <a:t>Prohibitive Commands</a:t>
            </a:r>
            <a:r>
              <a:rPr lang="en-US" sz="2500" dirty="0" smtClean="0"/>
              <a:t>: </a:t>
            </a:r>
            <a:r>
              <a:rPr lang="he-IL" sz="25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אַל</a:t>
            </a:r>
            <a:r>
              <a:rPr lang="en-US" sz="2500" dirty="0" smtClean="0"/>
              <a:t> or </a:t>
            </a:r>
            <a:r>
              <a:rPr lang="he-IL" sz="2500" dirty="0">
                <a:latin typeface="SBL Hebrew" panose="02000000000000000000" pitchFamily="2" charset="-79"/>
                <a:cs typeface="SBL Hebrew" panose="02000000000000000000" pitchFamily="2" charset="-79"/>
              </a:rPr>
              <a:t>לֹא</a:t>
            </a:r>
            <a:r>
              <a:rPr lang="en-US" sz="2500" dirty="0" smtClean="0"/>
              <a:t> + </a:t>
            </a:r>
            <a:r>
              <a:rPr lang="en-US" sz="2500" dirty="0" err="1" smtClean="0"/>
              <a:t>yiqtol</a:t>
            </a:r>
            <a:endParaRPr lang="en-US" sz="2500" dirty="0"/>
          </a:p>
          <a:p>
            <a:pPr marL="800100" indent="-457200">
              <a:buFont typeface="+mj-lt"/>
              <a:buAutoNum type="arabicPeriod" startAt="2"/>
            </a:pPr>
            <a:r>
              <a:rPr lang="en-US" sz="2500" b="1" dirty="0"/>
              <a:t>Consequence, purpose</a:t>
            </a:r>
            <a:r>
              <a:rPr lang="en-US" sz="2500" dirty="0" smtClean="0"/>
              <a:t>: </a:t>
            </a:r>
            <a:r>
              <a:rPr lang="en-US" sz="2500" dirty="0" err="1"/>
              <a:t>W</a:t>
            </a:r>
            <a:r>
              <a:rPr lang="en-US" sz="2500" dirty="0" err="1" smtClean="0"/>
              <a:t>eqatal</a:t>
            </a:r>
            <a:endParaRPr lang="he-IL" sz="25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917575" indent="-457200">
              <a:buFont typeface="+mj-lt"/>
              <a:buAutoNum type="arabicPeriod" startAt="2"/>
            </a:pPr>
            <a:r>
              <a:rPr lang="en-US" sz="2500" b="1" dirty="0" err="1" smtClean="0"/>
              <a:t>Backgrounded</a:t>
            </a:r>
            <a:r>
              <a:rPr lang="en-US" sz="2500" b="1" dirty="0" smtClean="0"/>
              <a:t> activities</a:t>
            </a:r>
            <a:r>
              <a:rPr lang="en-US" sz="2500" dirty="0" smtClean="0"/>
              <a:t>: Participle</a:t>
            </a:r>
            <a:endParaRPr lang="en-US" sz="2500" dirty="0"/>
          </a:p>
          <a:p>
            <a:pPr marL="1139825" indent="-457200">
              <a:buFont typeface="+mj-lt"/>
              <a:buAutoNum type="arabicPeriod" startAt="2"/>
            </a:pPr>
            <a:r>
              <a:rPr lang="en-US" sz="2500" b="1" dirty="0" smtClean="0"/>
              <a:t>Scene setting</a:t>
            </a:r>
            <a:r>
              <a:rPr lang="en-US" sz="2500" dirty="0" smtClean="0"/>
              <a:t>: </a:t>
            </a:r>
            <a:r>
              <a:rPr lang="en-US" sz="2500" dirty="0" err="1"/>
              <a:t>Verbless</a:t>
            </a:r>
            <a:r>
              <a:rPr lang="en-US" sz="2500" dirty="0"/>
              <a:t> </a:t>
            </a:r>
            <a:r>
              <a:rPr lang="en-US" sz="2500" dirty="0" smtClean="0"/>
              <a:t>Clause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31242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762000"/>
          </a:xfrm>
        </p:spPr>
        <p:txBody>
          <a:bodyPr>
            <a:normAutofit/>
          </a:bodyPr>
          <a:lstStyle/>
          <a:p>
            <a:r>
              <a:rPr lang="en-US" sz="3200" dirty="0"/>
              <a:t>Discourse Profile </a:t>
            </a:r>
            <a:r>
              <a:rPr lang="en-US" sz="3200" dirty="0" smtClean="0"/>
              <a:t>for </a:t>
            </a:r>
            <a:r>
              <a:rPr lang="en-US" sz="3200" dirty="0"/>
              <a:t>Hortatory Discourse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91300" y="27432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124700" y="10784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19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24700" y="47741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24700" y="4304268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24700" y="1981200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23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24700" y="2558534"/>
            <a:ext cx="12192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3276600"/>
            <a:ext cx="1714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21.6b.4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91300" y="2165866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6591300" y="12631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91300" y="1263134"/>
            <a:ext cx="533400" cy="3370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905250" y="36459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591300" y="4494768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6591300" y="4958834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81800" y="3276600"/>
            <a:ext cx="13335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Lesson 24.4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448550" y="3645932"/>
            <a:ext cx="0" cy="2402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133600" y="890742"/>
            <a:ext cx="2286000" cy="2157258"/>
          </a:xfrm>
          <a:custGeom>
            <a:avLst/>
            <a:gdLst>
              <a:gd name="connsiteX0" fmla="*/ 1257385 w 2460950"/>
              <a:gd name="connsiteY0" fmla="*/ 128433 h 2250246"/>
              <a:gd name="connsiteX1" fmla="*/ 228685 w 2460950"/>
              <a:gd name="connsiteY1" fmla="*/ 204633 h 2250246"/>
              <a:gd name="connsiteX2" fmla="*/ 181060 w 2460950"/>
              <a:gd name="connsiteY2" fmla="*/ 2052483 h 2250246"/>
              <a:gd name="connsiteX3" fmla="*/ 2257510 w 2460950"/>
              <a:gd name="connsiteY3" fmla="*/ 2004858 h 2250246"/>
              <a:gd name="connsiteX4" fmla="*/ 2238460 w 2460950"/>
              <a:gd name="connsiteY4" fmla="*/ 337983 h 2250246"/>
              <a:gd name="connsiteX5" fmla="*/ 981160 w 2460950"/>
              <a:gd name="connsiteY5" fmla="*/ 52233 h 225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60950" h="2250246">
                <a:moveTo>
                  <a:pt x="1257385" y="128433"/>
                </a:moveTo>
                <a:cubicBezTo>
                  <a:pt x="832728" y="6195"/>
                  <a:pt x="408072" y="-116042"/>
                  <a:pt x="228685" y="204633"/>
                </a:cubicBezTo>
                <a:cubicBezTo>
                  <a:pt x="49297" y="525308"/>
                  <a:pt x="-157077" y="1752446"/>
                  <a:pt x="181060" y="2052483"/>
                </a:cubicBezTo>
                <a:cubicBezTo>
                  <a:pt x="519197" y="2352520"/>
                  <a:pt x="1914610" y="2290608"/>
                  <a:pt x="2257510" y="2004858"/>
                </a:cubicBezTo>
                <a:cubicBezTo>
                  <a:pt x="2600410" y="1719108"/>
                  <a:pt x="2451185" y="663421"/>
                  <a:pt x="2238460" y="337983"/>
                </a:cubicBezTo>
                <a:cubicBezTo>
                  <a:pt x="2025735" y="12545"/>
                  <a:pt x="1503447" y="32389"/>
                  <a:pt x="981160" y="52233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534400" cy="3962399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lause-initial (mainline)</a:t>
            </a:r>
          </a:p>
          <a:p>
            <a:pPr lvl="1"/>
            <a:r>
              <a:rPr lang="en-US" dirty="0" err="1" smtClean="0"/>
              <a:t>Wayyiqtol</a:t>
            </a:r>
            <a:endParaRPr lang="en-US" dirty="0" smtClean="0"/>
          </a:p>
          <a:p>
            <a:pPr lvl="1"/>
            <a:r>
              <a:rPr lang="en-US" dirty="0" err="1" smtClean="0"/>
              <a:t>Weqatal</a:t>
            </a:r>
            <a:endParaRPr lang="en-US" dirty="0" smtClean="0"/>
          </a:p>
          <a:p>
            <a:pPr lvl="1"/>
            <a:r>
              <a:rPr lang="en-US" dirty="0" err="1" smtClean="0"/>
              <a:t>Volitives</a:t>
            </a:r>
            <a:r>
              <a:rPr lang="en-US" dirty="0" smtClean="0"/>
              <a:t> (Jussive, Imperative, </a:t>
            </a:r>
            <a:r>
              <a:rPr lang="en-US" dirty="0" err="1" smtClean="0"/>
              <a:t>Cohortative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Qatal</a:t>
            </a:r>
            <a:r>
              <a:rPr lang="en-US" dirty="0" smtClean="0"/>
              <a:t> preceded by</a:t>
            </a:r>
          </a:p>
          <a:p>
            <a:pPr lvl="1"/>
            <a:r>
              <a:rPr lang="en-US" dirty="0" smtClean="0"/>
              <a:t>An “X” (x-</a:t>
            </a:r>
            <a:r>
              <a:rPr lang="en-US" dirty="0" err="1" smtClean="0"/>
              <a:t>qatal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topicalization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relative (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אֲשֶׁר</a:t>
            </a:r>
            <a:r>
              <a:rPr lang="en-US" dirty="0" smtClean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</a:t>
            </a:r>
            <a:r>
              <a:rPr lang="en-US" dirty="0"/>
              <a:t> </a:t>
            </a:r>
            <a:r>
              <a:rPr lang="en-US" dirty="0" smtClean="0"/>
              <a:t>= relative past background)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8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600" dirty="0"/>
              <a:t>Opening oral Historical Narratives with a </a:t>
            </a:r>
            <a:r>
              <a:rPr lang="en-US" sz="3600" dirty="0" err="1"/>
              <a:t>qatal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534400" cy="3962399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 smtClean="0"/>
              <a:t>lause-initial (mainline)</a:t>
            </a:r>
          </a:p>
          <a:p>
            <a:pPr lvl="1"/>
            <a:r>
              <a:rPr lang="en-US" dirty="0" err="1" smtClean="0"/>
              <a:t>Wayyiqtol</a:t>
            </a:r>
            <a:endParaRPr lang="en-US" dirty="0" smtClean="0"/>
          </a:p>
          <a:p>
            <a:pPr lvl="1"/>
            <a:r>
              <a:rPr lang="en-US" dirty="0" err="1" smtClean="0"/>
              <a:t>Weqatal</a:t>
            </a:r>
            <a:endParaRPr lang="en-US" dirty="0" smtClean="0"/>
          </a:p>
          <a:p>
            <a:pPr lvl="1"/>
            <a:r>
              <a:rPr lang="en-US" dirty="0" err="1" smtClean="0"/>
              <a:t>Volitives</a:t>
            </a:r>
            <a:r>
              <a:rPr lang="en-US" dirty="0" smtClean="0"/>
              <a:t> (Jussive, Imperative, </a:t>
            </a:r>
            <a:r>
              <a:rPr lang="en-US" dirty="0" err="1" smtClean="0"/>
              <a:t>Cohortative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Qatal</a:t>
            </a:r>
            <a:r>
              <a:rPr lang="en-US" dirty="0" smtClean="0"/>
              <a:t> preceded by</a:t>
            </a:r>
          </a:p>
          <a:p>
            <a:pPr lvl="1"/>
            <a:r>
              <a:rPr lang="en-US" dirty="0" smtClean="0"/>
              <a:t>An “X” (x-</a:t>
            </a:r>
            <a:r>
              <a:rPr lang="en-US" dirty="0" err="1" smtClean="0"/>
              <a:t>qatal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topicalization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 relative (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אֲשֶׁר</a:t>
            </a:r>
            <a:r>
              <a:rPr lang="en-US" dirty="0" smtClean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כִּי</a:t>
            </a:r>
            <a:r>
              <a:rPr lang="en-US" dirty="0" smtClean="0"/>
              <a:t>,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אִם</a:t>
            </a:r>
            <a:r>
              <a:rPr lang="en-US" dirty="0"/>
              <a:t> </a:t>
            </a:r>
            <a:r>
              <a:rPr lang="en-US" dirty="0" smtClean="0"/>
              <a:t>= relative past background)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28600" y="51054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far, </a:t>
            </a:r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Qatal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has always been preceded by something.</a:t>
            </a:r>
            <a:endParaRPr 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8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8544</TotalTime>
  <Words>1199</Words>
  <Application>Microsoft Office PowerPoint</Application>
  <PresentationFormat>On-screen Show (4:3)</PresentationFormat>
  <Paragraphs>279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Rocine Lesson 26</vt:lpstr>
      <vt:lpstr>Goals</vt:lpstr>
      <vt:lpstr>Genres</vt:lpstr>
      <vt:lpstr>Genres</vt:lpstr>
      <vt:lpstr>Opening oral Historical Narratives with a qatal</vt:lpstr>
      <vt:lpstr>Discourse Profile – Other Genres</vt:lpstr>
      <vt:lpstr>Discourse Profile for Hortatory Discourse </vt:lpstr>
      <vt:lpstr>Opening oral Historical Narratives with a qatal</vt:lpstr>
      <vt:lpstr>Opening oral Historical Narratives with a qatal</vt:lpstr>
      <vt:lpstr>Opening oral Historical Narratives with a qatal</vt:lpstr>
      <vt:lpstr>Opening oral Historical Narratives with a qatal</vt:lpstr>
      <vt:lpstr>Opening oral Historical Narratives with a qatal</vt:lpstr>
      <vt:lpstr>Opening oral Historical Narratives with a qatal</vt:lpstr>
      <vt:lpstr>Opening oral Historical Narratives with a qatal</vt:lpstr>
      <vt:lpstr>Opening oral Historical Narratives with a qatal</vt:lpstr>
      <vt:lpstr>Opening oral Historical Narratives with a qatal</vt:lpstr>
      <vt:lpstr>Pronominal suffixes on verbs</vt:lpstr>
      <vt:lpstr>Pronominal suffixes on verbs</vt:lpstr>
      <vt:lpstr>Pronominal suffixes on verbs</vt:lpstr>
      <vt:lpstr>Pronominal suffixes on verbs</vt:lpstr>
      <vt:lpstr>Pronominal suffixes on verbs</vt:lpstr>
      <vt:lpstr>Pronominal suffixes on verbs</vt:lpstr>
      <vt:lpstr>Pronominal suffixes on verbs</vt:lpstr>
      <vt:lpstr>Translation of qatals in dependent clauses</vt:lpstr>
      <vt:lpstr>Translation of qatals in dependent clauses</vt:lpstr>
      <vt:lpstr>Translation of qatals in dependent clauses</vt:lpstr>
      <vt:lpstr>Translation of qatals in dependent clauses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815</cp:revision>
  <cp:lastPrinted>2013-11-05T02:18:07Z</cp:lastPrinted>
  <dcterms:created xsi:type="dcterms:W3CDTF">2006-08-16T00:00:00Z</dcterms:created>
  <dcterms:modified xsi:type="dcterms:W3CDTF">2015-02-03T20:10:11Z</dcterms:modified>
</cp:coreProperties>
</file>