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18" r:id="rId2"/>
    <p:sldId id="562" r:id="rId3"/>
    <p:sldId id="563" r:id="rId4"/>
    <p:sldId id="565" r:id="rId5"/>
    <p:sldId id="566" r:id="rId6"/>
    <p:sldId id="564" r:id="rId7"/>
    <p:sldId id="567" r:id="rId8"/>
    <p:sldId id="568" r:id="rId9"/>
    <p:sldId id="569" r:id="rId10"/>
    <p:sldId id="570" r:id="rId11"/>
    <p:sldId id="571" r:id="rId12"/>
    <p:sldId id="575" r:id="rId13"/>
    <p:sldId id="572" r:id="rId14"/>
    <p:sldId id="574" r:id="rId15"/>
    <p:sldId id="582" r:id="rId16"/>
    <p:sldId id="583" r:id="rId17"/>
    <p:sldId id="577" r:id="rId18"/>
    <p:sldId id="578" r:id="rId19"/>
    <p:sldId id="579" r:id="rId20"/>
    <p:sldId id="580" r:id="rId21"/>
    <p:sldId id="584" r:id="rId22"/>
    <p:sldId id="585" r:id="rId23"/>
    <p:sldId id="586" r:id="rId24"/>
    <p:sldId id="588" r:id="rId25"/>
    <p:sldId id="589" r:id="rId26"/>
    <p:sldId id="592" r:id="rId27"/>
    <p:sldId id="594" r:id="rId28"/>
    <p:sldId id="598" r:id="rId29"/>
    <p:sldId id="595" r:id="rId30"/>
    <p:sldId id="599" r:id="rId31"/>
    <p:sldId id="600" r:id="rId32"/>
    <p:sldId id="601" r:id="rId33"/>
    <p:sldId id="593" r:id="rId34"/>
    <p:sldId id="591" r:id="rId35"/>
    <p:sldId id="603" r:id="rId3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86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הַשֹּׁמְרִים אִישׁ יוֹצֵא מִן־הָעִיר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Judges 1:24</a:t>
            </a:r>
          </a:p>
        </p:txBody>
      </p:sp>
    </p:spTree>
    <p:extLst>
      <p:ext uri="{BB962C8B-B14F-4D97-AF65-F5344CB8AC3E}">
        <p14:creationId xmlns:p14="http://schemas.microsoft.com/office/powerpoint/2010/main" val="257243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6172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important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Participles are a verb type that blend with </a:t>
            </a:r>
            <a:r>
              <a:rPr lang="en-US" u="sng" dirty="0" smtClean="0"/>
              <a:t>nouns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Participles have </a:t>
            </a:r>
            <a:r>
              <a:rPr lang="en-US" u="sng" dirty="0" smtClean="0"/>
              <a:t>noun endings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181600" y="1600200"/>
            <a:ext cx="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1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6172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Two important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Participles are a verb type that blend with </a:t>
            </a:r>
            <a:r>
              <a:rPr lang="en-US" u="sng" dirty="0" smtClean="0"/>
              <a:t>nouns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Participles have </a:t>
            </a:r>
            <a:r>
              <a:rPr lang="en-US" u="sng" dirty="0" smtClean="0"/>
              <a:t>noun endings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181600" y="1600200"/>
            <a:ext cx="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24601" y="2464475"/>
            <a:ext cx="2667000" cy="2412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dirty="0" smtClean="0"/>
              <a:t>Notice also the article.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Articles go on nouns  not verbs.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participle is an exception.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can take an article when it is functioning in a noun-like fashion.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6172202" y="1447801"/>
            <a:ext cx="452185" cy="761999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5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116297"/>
              </p:ext>
            </p:extLst>
          </p:nvPr>
        </p:nvGraphicFramePr>
        <p:xfrm>
          <a:off x="762000" y="1905000"/>
          <a:ext cx="7620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b="1" dirty="0" smtClean="0"/>
                        <a:t>	Participles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9800000">
            <a:off x="0" y="6161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they look like?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(form)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1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017657"/>
              </p:ext>
            </p:extLst>
          </p:nvPr>
        </p:nvGraphicFramePr>
        <p:xfrm>
          <a:off x="762000" y="1905000"/>
          <a:ext cx="7620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b="1" dirty="0" smtClean="0"/>
                        <a:t>	Participles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8861"/>
              </p:ext>
            </p:extLst>
          </p:nvPr>
        </p:nvGraphicFramePr>
        <p:xfrm>
          <a:off x="762000" y="3881120"/>
          <a:ext cx="7620000" cy="152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 rot="19800000">
            <a:off x="0" y="6161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they look like?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(form)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6250" y="5606534"/>
            <a:ext cx="81915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Note: the vast majority of feminine singular nouns end in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ָה</a:t>
            </a:r>
            <a:r>
              <a:rPr lang="en-US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 few end in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ֶֶת</a:t>
            </a:r>
            <a:r>
              <a:rPr lang="en-US" sz="2000" dirty="0" smtClean="0"/>
              <a:t>, e.g. </a:t>
            </a:r>
            <a:r>
              <a:rPr lang="he-IL" sz="2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רֶשֶׁת</a:t>
            </a:r>
            <a:r>
              <a:rPr lang="en-US" sz="2000" dirty="0" smtClean="0"/>
              <a:t> </a:t>
            </a:r>
            <a:r>
              <a:rPr lang="en-US" sz="2000" i="1" dirty="0" smtClean="0"/>
              <a:t>net</a:t>
            </a:r>
            <a:r>
              <a:rPr lang="en-US" sz="2000" dirty="0" smtClean="0"/>
              <a:t>,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קֶשֶׁת</a:t>
            </a:r>
            <a:r>
              <a:rPr lang="en-US" sz="2000" dirty="0" smtClean="0"/>
              <a:t> </a:t>
            </a:r>
            <a:r>
              <a:rPr lang="en-US" sz="2000" i="1" dirty="0"/>
              <a:t>bow</a:t>
            </a:r>
            <a:r>
              <a:rPr lang="en-US" sz="2000" dirty="0" smtClean="0"/>
              <a:t>,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תְּכֵלֶת</a:t>
            </a:r>
            <a:r>
              <a:rPr lang="en-US" sz="2000" dirty="0" smtClean="0"/>
              <a:t> </a:t>
            </a:r>
            <a:r>
              <a:rPr lang="en-US" sz="2000" i="1" dirty="0"/>
              <a:t>blue</a:t>
            </a:r>
            <a:r>
              <a:rPr lang="en-US" sz="2000" dirty="0" smtClean="0"/>
              <a:t>,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מִשְׁעֶנֶת</a:t>
            </a:r>
            <a:r>
              <a:rPr lang="en-US" sz="2000" dirty="0" smtClean="0"/>
              <a:t> </a:t>
            </a:r>
            <a:r>
              <a:rPr lang="en-US" sz="2000" i="1" dirty="0"/>
              <a:t>staff</a:t>
            </a:r>
            <a:r>
              <a:rPr lang="en-US" sz="2000" dirty="0" smtClean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Some have other endings, e.g.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נַעַל</a:t>
            </a:r>
            <a:r>
              <a:rPr lang="en-US" sz="2000" dirty="0" smtClean="0"/>
              <a:t> </a:t>
            </a:r>
            <a:r>
              <a:rPr lang="en-US" sz="2000" i="1" dirty="0"/>
              <a:t>shoe</a:t>
            </a:r>
            <a:r>
              <a:rPr lang="en-US" sz="2000" dirty="0" smtClean="0"/>
              <a:t>,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רוּחַ</a:t>
            </a:r>
            <a:r>
              <a:rPr lang="en-US" sz="2000" dirty="0" smtClean="0"/>
              <a:t> </a:t>
            </a:r>
            <a:r>
              <a:rPr lang="en-US" sz="2000" i="1" dirty="0"/>
              <a:t>spirit</a:t>
            </a:r>
            <a:r>
              <a:rPr lang="en-US" sz="2000" dirty="0" smtClean="0"/>
              <a:t>, </a:t>
            </a:r>
            <a:r>
              <a:rPr lang="he-IL" sz="2000" dirty="0">
                <a:latin typeface="SBL Hebrew" panose="02000000000000000000" pitchFamily="2" charset="-79"/>
                <a:cs typeface="SBL Hebrew" panose="02000000000000000000" pitchFamily="2" charset="-79"/>
              </a:rPr>
              <a:t>יָד</a:t>
            </a:r>
            <a:r>
              <a:rPr lang="en-US" sz="2000" dirty="0" smtClean="0"/>
              <a:t> </a:t>
            </a:r>
            <a:r>
              <a:rPr lang="en-US" sz="2000" i="1" dirty="0"/>
              <a:t>hand</a:t>
            </a:r>
            <a:r>
              <a:rPr lang="en-US" sz="2000" dirty="0" smtClean="0"/>
              <a:t>, </a:t>
            </a:r>
            <a:r>
              <a:rPr lang="he-IL" sz="2000" dirty="0" smtClean="0"/>
              <a:t>חֲנִית</a:t>
            </a:r>
            <a:r>
              <a:rPr lang="en-US" sz="2000" dirty="0" smtClean="0"/>
              <a:t> </a:t>
            </a:r>
            <a:r>
              <a:rPr lang="en-US" sz="2000" i="1" dirty="0"/>
              <a:t>spear</a:t>
            </a:r>
            <a:r>
              <a:rPr lang="en-US" sz="2000" dirty="0" smtClean="0"/>
              <a:t>, 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435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804403"/>
              </p:ext>
            </p:extLst>
          </p:nvPr>
        </p:nvGraphicFramePr>
        <p:xfrm>
          <a:off x="762000" y="1905000"/>
          <a:ext cx="7620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b="1" dirty="0" smtClean="0"/>
                        <a:t>	Participles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46120"/>
              </p:ext>
            </p:extLst>
          </p:nvPr>
        </p:nvGraphicFramePr>
        <p:xfrm>
          <a:off x="762000" y="3881120"/>
          <a:ext cx="7620000" cy="152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1430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Participles sound like nouns. The endings are like nouns. It’s the “o” sound at the beginning that marks them as participles.</a:t>
            </a:r>
          </a:p>
          <a:p>
            <a:r>
              <a:rPr lang="en-US" sz="2400" dirty="0" smtClean="0"/>
              <a:t>The easiest way to memorize these is simply to read them out loud.</a:t>
            </a:r>
          </a:p>
          <a:p>
            <a:r>
              <a:rPr lang="en-US" sz="2400" dirty="0" smtClean="0"/>
              <a:t>Adjectives follow a similar pattern.</a:t>
            </a:r>
          </a:p>
        </p:txBody>
      </p:sp>
      <p:sp>
        <p:nvSpPr>
          <p:cNvPr id="9" name="TextBox 8"/>
          <p:cNvSpPr txBox="1"/>
          <p:nvPr/>
        </p:nvSpPr>
        <p:spPr>
          <a:xfrm rot="19800000">
            <a:off x="0" y="6161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they look like?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(form)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35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424828"/>
              </p:ext>
            </p:extLst>
          </p:nvPr>
        </p:nvGraphicFramePr>
        <p:xfrm>
          <a:off x="762000" y="1905000"/>
          <a:ext cx="7620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b="1" dirty="0" smtClean="0"/>
                        <a:t>	Participles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227131"/>
              </p:ext>
            </p:extLst>
          </p:nvPr>
        </p:nvGraphicFramePr>
        <p:xfrm>
          <a:off x="762000" y="3881120"/>
          <a:ext cx="7620000" cy="152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Important: Normally verbs have PGN (Person, Gender, Number).</a:t>
            </a:r>
          </a:p>
          <a:p>
            <a:pPr marL="0" indent="0">
              <a:buNone/>
            </a:pPr>
            <a:r>
              <a:rPr lang="en-US" sz="2400" dirty="0" smtClean="0"/>
              <a:t>What is the “person” of a participle? </a:t>
            </a:r>
          </a:p>
        </p:txBody>
      </p:sp>
      <p:sp>
        <p:nvSpPr>
          <p:cNvPr id="9" name="TextBox 8"/>
          <p:cNvSpPr txBox="1"/>
          <p:nvPr/>
        </p:nvSpPr>
        <p:spPr>
          <a:xfrm rot="19800000">
            <a:off x="0" y="6161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they look like?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(form)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7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578410"/>
              </p:ext>
            </p:extLst>
          </p:nvPr>
        </p:nvGraphicFramePr>
        <p:xfrm>
          <a:off x="762000" y="1905000"/>
          <a:ext cx="7620000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b="1" dirty="0" smtClean="0"/>
                        <a:t>	Participles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קֹטֵל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קֹטְלִים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קֹטְלָה</a:t>
                      </a:r>
                      <a:r>
                        <a:rPr lang="en-US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קֹטְלוֹת</a:t>
                      </a:r>
                      <a:endParaRPr lang="en-US" sz="3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52384"/>
              </p:ext>
            </p:extLst>
          </p:nvPr>
        </p:nvGraphicFramePr>
        <p:xfrm>
          <a:off x="762000" y="3881120"/>
          <a:ext cx="7620000" cy="1529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/>
                <a:gridCol w="3071446"/>
                <a:gridCol w="2491154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Nouns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Singular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סוּסִים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61963" algn="r"/>
                          <a:tab pos="171132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סוּסָה</a:t>
                      </a: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קֹטֶ֫לֶת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32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סוּסוֹת</a:t>
                      </a:r>
                      <a:endParaRPr lang="en-US" sz="3200" kern="1200" baseline="0" dirty="0">
                        <a:solidFill>
                          <a:schemeClr val="dk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114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Participles have no person. </a:t>
            </a:r>
          </a:p>
          <a:p>
            <a:pPr marL="0" indent="0">
              <a:buNone/>
            </a:pPr>
            <a:r>
              <a:rPr lang="en-US" sz="2400" dirty="0" smtClean="0"/>
              <a:t>Other verb forms have person embedded in the verb.</a:t>
            </a:r>
          </a:p>
          <a:p>
            <a:pPr marL="0" indent="0">
              <a:buNone/>
            </a:pPr>
            <a:r>
              <a:rPr lang="en-US" sz="2400" dirty="0" smtClean="0"/>
              <a:t>Participles need an explicit subject (a noun or pronoun).</a:t>
            </a:r>
          </a:p>
        </p:txBody>
      </p:sp>
      <p:sp>
        <p:nvSpPr>
          <p:cNvPr id="3" name="TextBox 2"/>
          <p:cNvSpPr txBox="1"/>
          <p:nvPr/>
        </p:nvSpPr>
        <p:spPr>
          <a:xfrm rot="19800000">
            <a:off x="6582543" y="5166964"/>
            <a:ext cx="2643737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 Person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9800000">
            <a:off x="0" y="616164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do they look like?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(form)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9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362200"/>
            <a:ext cx="91440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8862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3340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735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9144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3340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5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הַשֹּׁמְרִים</a:t>
            </a:r>
            <a:r>
              <a:rPr lang="en-US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334000"/>
            <a:ext cx="914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34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masculine </a:t>
            </a:r>
            <a:r>
              <a:rPr lang="en-US" dirty="0"/>
              <a:t>singular and masculine plural </a:t>
            </a:r>
            <a:r>
              <a:rPr lang="en-US" dirty="0" smtClean="0">
                <a:solidFill>
                  <a:srgbClr val="0000FF"/>
                </a:solidFill>
              </a:rPr>
              <a:t>participles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הַשֹּׁמְרִים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6" name="Oval 5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01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הַשֹּׁמְרִים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6" name="Oval 5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4200" y="2057400"/>
            <a:ext cx="213360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Note that participles have no tense.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Tense is determined by something else in the sentence/context.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Participles can be translated as past, present or future.</a:t>
            </a:r>
          </a:p>
          <a:p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92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Three functions (as verb, noun, or adjective)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Verb</a:t>
            </a:r>
          </a:p>
          <a:p>
            <a:pPr marL="914400" lvl="1" indent="-514350"/>
            <a:r>
              <a:rPr lang="en-US" dirty="0" smtClean="0"/>
              <a:t>Translate as progressive or ongoing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</a:t>
            </a:r>
            <a:r>
              <a:rPr lang="en-US" dirty="0" smtClean="0">
                <a:solidFill>
                  <a:srgbClr val="008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 smtClean="0">
                <a:cs typeface="SBL Hebrew" panose="02000000000000000000" pitchFamily="2" charset="-79"/>
              </a:rPr>
              <a:t>a man </a:t>
            </a:r>
            <a:r>
              <a:rPr lang="en-US" sz="1800" i="1" dirty="0" smtClean="0">
                <a:solidFill>
                  <a:srgbClr val="008000"/>
                </a:solidFill>
                <a:cs typeface="SBL Hebrew" panose="02000000000000000000" pitchFamily="2" charset="-79"/>
              </a:rPr>
              <a:t>was (is, will be) going out</a:t>
            </a:r>
            <a:endParaRPr lang="en-US" sz="1800" i="1" dirty="0" smtClean="0">
              <a:solidFill>
                <a:srgbClr val="008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</a:t>
            </a:r>
          </a:p>
          <a:p>
            <a:pPr marL="914400" lvl="1" indent="-514350"/>
            <a:r>
              <a:rPr lang="en-US" dirty="0"/>
              <a:t>Translate as </a:t>
            </a:r>
            <a:r>
              <a:rPr lang="en-US" sz="1800" i="1" dirty="0"/>
              <a:t>the one(s) who was (were</a:t>
            </a:r>
            <a:r>
              <a:rPr lang="en-US" sz="1800" i="1" dirty="0" smtClean="0"/>
              <a:t>) </a:t>
            </a:r>
            <a:r>
              <a:rPr lang="en-US" sz="1800" dirty="0" smtClean="0"/>
              <a:t>_________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הַשֹּׁמְרִים</a:t>
            </a:r>
            <a:r>
              <a:rPr lang="en-US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cs typeface="SBL Hebrew" panose="02000000000000000000" pitchFamily="2" charset="-79"/>
              </a:rPr>
              <a:t>-&gt; </a:t>
            </a:r>
            <a:r>
              <a:rPr lang="en-US" sz="1800" i="1" dirty="0">
                <a:cs typeface="SBL Hebrew" panose="02000000000000000000" pitchFamily="2" charset="-79"/>
              </a:rPr>
              <a:t>And (then) </a:t>
            </a:r>
            <a:r>
              <a:rPr lang="en-US" sz="1800" i="1" dirty="0">
                <a:solidFill>
                  <a:srgbClr val="FF0000"/>
                </a:solidFill>
                <a:cs typeface="SBL Hebrew" panose="02000000000000000000" pitchFamily="2" charset="-79"/>
              </a:rPr>
              <a:t>the ones who were watching </a:t>
            </a:r>
            <a:r>
              <a:rPr lang="en-US" sz="1800" i="1" dirty="0">
                <a:cs typeface="SBL Hebrew" panose="02000000000000000000" pitchFamily="2" charset="-79"/>
              </a:rPr>
              <a:t>saw</a:t>
            </a:r>
            <a:endParaRPr lang="en-US" sz="18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Adjective</a:t>
            </a:r>
          </a:p>
          <a:p>
            <a:pPr marL="914400" lvl="1" indent="-514350"/>
            <a:r>
              <a:rPr lang="en-US" dirty="0" smtClean="0"/>
              <a:t>Translation. Can add </a:t>
            </a:r>
            <a:r>
              <a:rPr lang="en-US" i="1" dirty="0" err="1" smtClean="0"/>
              <a:t>ing</a:t>
            </a:r>
            <a:r>
              <a:rPr lang="en-US" dirty="0" smtClean="0"/>
              <a:t> in English.</a:t>
            </a:r>
          </a:p>
          <a:p>
            <a:pPr marL="914400" lvl="1" indent="-514350"/>
            <a:r>
              <a:rPr lang="en-US" dirty="0" smtClean="0"/>
              <a:t>E.g. </a:t>
            </a:r>
            <a:r>
              <a:rPr lang="en-US" sz="1800" dirty="0" smtClean="0"/>
              <a:t>in 1 Kings 3:9</a:t>
            </a:r>
            <a:r>
              <a:rPr lang="en-US" dirty="0" smtClean="0"/>
              <a:t>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לֵב </a:t>
            </a:r>
            <a:r>
              <a:rPr lang="he-IL" dirty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שֹׁמֵ֫עַ</a:t>
            </a:r>
            <a:r>
              <a:rPr lang="en-US" dirty="0">
                <a:solidFill>
                  <a:srgbClr val="FF00FF"/>
                </a:solidFill>
              </a:rPr>
              <a:t> </a:t>
            </a:r>
            <a:r>
              <a:rPr lang="en-US" dirty="0"/>
              <a:t>-&gt; </a:t>
            </a:r>
            <a:r>
              <a:rPr lang="en-US" sz="1800" i="1" dirty="0"/>
              <a:t>a </a:t>
            </a:r>
            <a:r>
              <a:rPr lang="en-US" sz="1800" i="1" dirty="0">
                <a:solidFill>
                  <a:srgbClr val="FF00FF"/>
                </a:solidFill>
              </a:rPr>
              <a:t>hearing</a:t>
            </a:r>
            <a:r>
              <a:rPr lang="en-US" sz="1800" i="1" dirty="0"/>
              <a:t> heart</a:t>
            </a:r>
          </a:p>
        </p:txBody>
      </p:sp>
      <p:sp>
        <p:nvSpPr>
          <p:cNvPr id="6" name="Oval 5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4200" y="2057400"/>
            <a:ext cx="2133600" cy="2057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Note that participles have no tense.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Tense is determined by something else in the sentence/context.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600" dirty="0" smtClean="0"/>
              <a:t>Participles can be translated as past, present or future.</a:t>
            </a:r>
          </a:p>
          <a:p>
            <a:endParaRPr lang="en-US" sz="1600" dirty="0" smtClean="0"/>
          </a:p>
        </p:txBody>
      </p:sp>
      <p:sp>
        <p:nvSpPr>
          <p:cNvPr id="7" name="TextBox 6"/>
          <p:cNvSpPr txBox="1"/>
          <p:nvPr/>
        </p:nvSpPr>
        <p:spPr>
          <a:xfrm rot="19800000">
            <a:off x="6722390" y="5166964"/>
            <a:ext cx="236404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No Tense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9800000">
            <a:off x="-141439" y="370603"/>
            <a:ext cx="22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can they do?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(syntactical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01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Discourse function </a:t>
            </a:r>
            <a:r>
              <a:rPr lang="en-US" sz="1800" dirty="0" smtClean="0"/>
              <a:t>(as opposed to syntactical function)</a:t>
            </a:r>
          </a:p>
          <a:p>
            <a:r>
              <a:rPr lang="en-US" dirty="0" err="1" smtClean="0"/>
              <a:t>Rocine</a:t>
            </a:r>
            <a:r>
              <a:rPr lang="en-US" dirty="0" smtClean="0"/>
              <a:t> labels the discourse function of participles as “</a:t>
            </a:r>
            <a:r>
              <a:rPr lang="en-US" dirty="0" err="1" smtClean="0"/>
              <a:t>backgrounded</a:t>
            </a:r>
            <a:r>
              <a:rPr lang="en-US" dirty="0" smtClean="0"/>
              <a:t> activities”</a:t>
            </a:r>
          </a:p>
        </p:txBody>
      </p:sp>
      <p:sp>
        <p:nvSpPr>
          <p:cNvPr id="6" name="Oval 5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 they contribute to the flow of the message?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(discourse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33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activities: </a:t>
            </a:r>
            <a:r>
              <a:rPr lang="en-US" sz="2500" b="1" dirty="0" smtClean="0">
                <a:solidFill>
                  <a:srgbClr val="0000FF"/>
                </a:solidFill>
              </a:rPr>
              <a:t>Participle</a:t>
            </a:r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Transition </a:t>
            </a:r>
            <a:r>
              <a:rPr lang="en-US" sz="2500" b="1" dirty="0"/>
              <a:t>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362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 they contribute to the flow of the message?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(discourse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971925"/>
            <a:ext cx="5943600" cy="47624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78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endParaRPr lang="en-US" sz="2500" dirty="0"/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</a:pPr>
            <a:r>
              <a:rPr lang="en-US" sz="2500" b="1" dirty="0"/>
              <a:t>Topicalization</a:t>
            </a:r>
            <a:r>
              <a:rPr lang="en-US" sz="2500" dirty="0"/>
              <a:t>: X-</a:t>
            </a:r>
            <a:r>
              <a:rPr lang="en-US" sz="2500" dirty="0" err="1"/>
              <a:t>qatal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background</a:t>
            </a:r>
            <a:r>
              <a:rPr lang="en-US" sz="2500" dirty="0"/>
              <a:t>: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אֲשֶׁר</a:t>
            </a:r>
            <a:r>
              <a:rPr lang="he-IL" sz="2500" dirty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qatal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activities: </a:t>
            </a:r>
            <a:r>
              <a:rPr lang="en-US" sz="2500" b="1" dirty="0" smtClean="0">
                <a:solidFill>
                  <a:srgbClr val="0000FF"/>
                </a:solidFill>
              </a:rPr>
              <a:t>Participle</a:t>
            </a:r>
          </a:p>
          <a:p>
            <a:pPr marL="914400" indent="-457200">
              <a:buFont typeface="+mj-lt"/>
              <a:buAutoNum type="arabicPeriod" startAt="2"/>
            </a:pPr>
            <a:r>
              <a:rPr lang="en-US" sz="2500" b="1" dirty="0" smtClean="0"/>
              <a:t>Transition </a:t>
            </a:r>
            <a:r>
              <a:rPr lang="en-US" sz="2500" b="1" dirty="0"/>
              <a:t>marker</a:t>
            </a:r>
            <a:r>
              <a:rPr lang="en-US" sz="2500" dirty="0"/>
              <a:t>: </a:t>
            </a:r>
            <a:r>
              <a:rPr lang="en-US" sz="2500" dirty="0" err="1"/>
              <a:t>Wayyiqtol</a:t>
            </a:r>
            <a:r>
              <a:rPr lang="en-US" sz="2500" dirty="0"/>
              <a:t>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</a:p>
          <a:p>
            <a:pPr marL="1031875" indent="-457200">
              <a:buFont typeface="+mj-lt"/>
              <a:buAutoNum type="arabicPeriod" startAt="2"/>
            </a:pPr>
            <a:r>
              <a:rPr lang="en-US" sz="2500" b="1" dirty="0"/>
              <a:t>Scene setting</a:t>
            </a:r>
            <a:r>
              <a:rPr lang="en-US" sz="2500" dirty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err="1"/>
              <a:t>Irrealis</a:t>
            </a:r>
            <a:r>
              <a:rPr lang="en-US" sz="2500" b="1" dirty="0"/>
              <a:t> scene setting</a:t>
            </a:r>
            <a:r>
              <a:rPr lang="en-US" sz="2500" dirty="0"/>
              <a:t>: Negation of any verb by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2362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 they contribute to the flow of the message?</a:t>
            </a: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(discourse function)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3971925"/>
            <a:ext cx="5943600" cy="476249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19950" y="3517551"/>
            <a:ext cx="1771650" cy="14619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 smtClean="0"/>
              <a:t>True when functioning as a verb.</a:t>
            </a:r>
          </a:p>
          <a:p>
            <a:pPr marL="0" lvl="1"/>
            <a:r>
              <a:rPr lang="en-US" sz="1200" dirty="0"/>
              <a:t>When functioning as a noun or adjective it is debatable whether the participle fits into the discourse profile </a:t>
            </a:r>
            <a:r>
              <a:rPr lang="en-US" sz="1200" dirty="0" smtClean="0"/>
              <a:t>scheme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553200" y="4210049"/>
            <a:ext cx="5334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5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83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02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</a:t>
            </a:r>
            <a:r>
              <a:rPr lang="en-US" dirty="0"/>
              <a:t>d</a:t>
            </a:r>
            <a:r>
              <a:rPr lang="en-US" dirty="0" smtClean="0"/>
              <a:t>o they take?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625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</a:t>
            </a:r>
            <a:r>
              <a:rPr lang="en-US" dirty="0"/>
              <a:t>d</a:t>
            </a:r>
            <a:r>
              <a:rPr lang="en-US" dirty="0" smtClean="0"/>
              <a:t>o they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they take an article?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59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We have 2 </a:t>
            </a:r>
            <a:r>
              <a:rPr lang="en-US" dirty="0" smtClean="0">
                <a:solidFill>
                  <a:srgbClr val="0000FF"/>
                </a:solidFill>
              </a:rPr>
              <a:t>participles</a:t>
            </a:r>
            <a:r>
              <a:rPr lang="en-US" dirty="0" smtClean="0"/>
              <a:t> in our lesson verse.</a:t>
            </a:r>
          </a:p>
          <a:p>
            <a:pPr lvl="1"/>
            <a:r>
              <a:rPr lang="en-US" dirty="0" smtClean="0"/>
              <a:t>Based on what we already know can you guess which ones they are?</a:t>
            </a:r>
          </a:p>
          <a:p>
            <a:pPr lvl="1"/>
            <a:r>
              <a:rPr lang="en-US" dirty="0" smtClean="0"/>
              <a:t>What features are similar to what we have already seen?</a:t>
            </a:r>
          </a:p>
          <a:p>
            <a:pPr lvl="1"/>
            <a:r>
              <a:rPr lang="en-US" dirty="0" smtClean="0"/>
              <a:t>What features are different?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הַשֹּׁמְרִים אִישׁ יוֹצֵא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78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</a:t>
            </a:r>
            <a:r>
              <a:rPr lang="en-US" dirty="0"/>
              <a:t>d</a:t>
            </a:r>
            <a:r>
              <a:rPr lang="en-US" dirty="0" smtClean="0"/>
              <a:t>o they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they take an article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their PGN?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47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</a:t>
            </a:r>
            <a:r>
              <a:rPr lang="en-US" dirty="0"/>
              <a:t>d</a:t>
            </a:r>
            <a:r>
              <a:rPr lang="en-US" dirty="0" smtClean="0"/>
              <a:t>o they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they take an article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their PGN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their tense?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88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</a:t>
            </a:r>
            <a:r>
              <a:rPr lang="en-US" dirty="0"/>
              <a:t>d</a:t>
            </a:r>
            <a:r>
              <a:rPr lang="en-US" dirty="0" smtClean="0"/>
              <a:t>o they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Can they take an article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their PGN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their tense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 they function in a sentence?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1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142579"/>
            <a:ext cx="226519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Quiz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sign of the </a:t>
            </a:r>
            <a:r>
              <a:rPr lang="en-US" dirty="0" err="1" smtClean="0"/>
              <a:t>Qal</a:t>
            </a:r>
            <a:r>
              <a:rPr lang="en-US" dirty="0" smtClean="0"/>
              <a:t> Participle?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endings do they take?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they take an article?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their PGN?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their tense?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they function in a sentence?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they function in a discourse?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31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762001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הַשּׁמְרִים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יוֹצֵא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663245" y="856306"/>
            <a:ext cx="45719" cy="45719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00000">
            <a:off x="-156457" y="388800"/>
            <a:ext cx="2265195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Summary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572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of </a:t>
            </a:r>
            <a:r>
              <a:rPr lang="en-US" dirty="0" err="1" smtClean="0"/>
              <a:t>Qal</a:t>
            </a:r>
            <a:r>
              <a:rPr lang="en-US" dirty="0" smtClean="0"/>
              <a:t> Participle: “o” sound as first root vowel (</a:t>
            </a:r>
            <a:r>
              <a:rPr lang="en-US" dirty="0" err="1" smtClean="0"/>
              <a:t>holem</a:t>
            </a:r>
            <a:r>
              <a:rPr lang="en-US" dirty="0" smtClean="0"/>
              <a:t>/</a:t>
            </a:r>
            <a:r>
              <a:rPr lang="en-US" dirty="0" err="1" smtClean="0"/>
              <a:t>holem</a:t>
            </a:r>
            <a:r>
              <a:rPr lang="en-US" dirty="0" smtClean="0"/>
              <a:t> </a:t>
            </a:r>
            <a:r>
              <a:rPr lang="en-US" dirty="0" err="1" smtClean="0"/>
              <a:t>waw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Noun endings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take the article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Tense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 in sentence as Verb/Noun/Adjective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 in discourse as “</a:t>
            </a:r>
            <a:r>
              <a:rPr lang="en-US" dirty="0" err="1" smtClean="0"/>
              <a:t>backgrounded</a:t>
            </a:r>
            <a:r>
              <a:rPr lang="en-US" dirty="0" smtClean="0"/>
              <a:t> activities”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79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My Documents\HebrewCourseBriercrestFirstYear2014\_verb internalization drills\pics\goofy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8707"/>
            <a:ext cx="2190750" cy="207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96153"/>
            <a:ext cx="9144000" cy="4542648"/>
          </a:xfrm>
        </p:spPr>
        <p:txBody>
          <a:bodyPr>
            <a:normAutofit/>
          </a:bodyPr>
          <a:lstStyle/>
          <a:p>
            <a:r>
              <a:rPr lang="en-US" dirty="0"/>
              <a:t>Verb Internalization </a:t>
            </a:r>
            <a:r>
              <a:rPr lang="en-US" dirty="0" smtClean="0"/>
              <a:t>Drills</a:t>
            </a:r>
            <a:br>
              <a:rPr lang="en-US" dirty="0" smtClean="0"/>
            </a:br>
            <a:r>
              <a:rPr lang="en-US" sz="20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Also known as ‘Total </a:t>
            </a:r>
            <a:r>
              <a:rPr lang="en-US" sz="2800" dirty="0"/>
              <a:t>Physical </a:t>
            </a:r>
            <a:r>
              <a:rPr lang="en-US" sz="2800" dirty="0" smtClean="0"/>
              <a:t>Response’ or ‘TPR.’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/>
              <a:t>Learning language through action.</a:t>
            </a:r>
            <a:br>
              <a:rPr lang="en-US" sz="2800" dirty="0"/>
            </a:b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smtClean="0"/>
              <a:t>en.wikipedia.org/wiki/Total_physical_response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“Let’s </a:t>
            </a:r>
            <a:r>
              <a:rPr lang="en-US" i="1" u="sng" dirty="0" smtClean="0"/>
              <a:t>do</a:t>
            </a:r>
            <a:r>
              <a:rPr lang="en-US" i="1" dirty="0" smtClean="0"/>
              <a:t> the verbs”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085850" y="5921514"/>
            <a:ext cx="6972300" cy="70788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Now would be a good time to start Verb Internalization exercises.</a:t>
            </a:r>
          </a:p>
          <a:p>
            <a:pPr algn="ctr"/>
            <a:r>
              <a:rPr lang="en-US" sz="2000" dirty="0"/>
              <a:t>Start by using the participle for the present (progressive) tense.</a:t>
            </a:r>
          </a:p>
        </p:txBody>
      </p:sp>
      <p:sp>
        <p:nvSpPr>
          <p:cNvPr id="5" name="TextBox 4"/>
          <p:cNvSpPr txBox="1"/>
          <p:nvPr/>
        </p:nvSpPr>
        <p:spPr>
          <a:xfrm rot="20700000">
            <a:off x="-11608" y="435327"/>
            <a:ext cx="408515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Start TPR Drills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465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Here are the participles. </a:t>
            </a:r>
          </a:p>
          <a:p>
            <a:r>
              <a:rPr lang="en-US" dirty="0" smtClean="0"/>
              <a:t>Their roots are in blue:</a:t>
            </a:r>
          </a:p>
          <a:p>
            <a:pPr lvl="1"/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שמר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err="1" smtClean="0">
                <a:cs typeface="SBL Hebrew" panose="02000000000000000000" pitchFamily="2" charset="-79"/>
              </a:rPr>
              <a:t>Qal</a:t>
            </a:r>
            <a:r>
              <a:rPr lang="en-US" dirty="0" smtClean="0">
                <a:cs typeface="SBL Hebrew" panose="02000000000000000000" pitchFamily="2" charset="-79"/>
              </a:rPr>
              <a:t> “</a:t>
            </a:r>
            <a:r>
              <a:rPr lang="en-US" i="1" dirty="0" smtClean="0">
                <a:cs typeface="SBL Hebrew" panose="02000000000000000000" pitchFamily="2" charset="-79"/>
              </a:rPr>
              <a:t>to keep, watch, preserve</a:t>
            </a:r>
            <a:r>
              <a:rPr lang="en-US" dirty="0" smtClean="0">
                <a:cs typeface="SBL Hebrew" panose="02000000000000000000" pitchFamily="2" charset="-79"/>
              </a:rPr>
              <a:t>”</a:t>
            </a:r>
          </a:p>
          <a:p>
            <a:pPr lvl="1"/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יצא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	</a:t>
            </a:r>
            <a:r>
              <a:rPr lang="en-US" dirty="0" err="1" smtClean="0">
                <a:cs typeface="SBL Hebrew" panose="02000000000000000000" pitchFamily="2" charset="-79"/>
              </a:rPr>
              <a:t>Qal</a:t>
            </a:r>
            <a:r>
              <a:rPr lang="en-US" dirty="0" smtClean="0">
                <a:cs typeface="SBL Hebrew" panose="02000000000000000000" pitchFamily="2" charset="-79"/>
              </a:rPr>
              <a:t> “</a:t>
            </a:r>
            <a:r>
              <a:rPr lang="en-US" i="1" dirty="0" smtClean="0">
                <a:cs typeface="SBL Hebrew" panose="02000000000000000000" pitchFamily="2" charset="-79"/>
              </a:rPr>
              <a:t>to go out, come out</a:t>
            </a:r>
            <a:r>
              <a:rPr lang="en-US" dirty="0" smtClean="0">
                <a:cs typeface="SBL Hebrew" panose="02000000000000000000" pitchFamily="2" charset="-79"/>
              </a:rPr>
              <a:t>”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שֹּׁמְר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ִים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396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These two participles look quite different from each other.</a:t>
            </a:r>
          </a:p>
          <a:p>
            <a:pPr>
              <a:tabLst>
                <a:tab pos="8001000" algn="r"/>
              </a:tabLst>
            </a:pPr>
            <a:r>
              <a:rPr lang="en-US" dirty="0" smtClean="0"/>
              <a:t>There is one major point of similarity. Can you detect it?	</a:t>
            </a:r>
            <a:r>
              <a:rPr lang="en-US" sz="1800" dirty="0" smtClean="0"/>
              <a:t>(</a:t>
            </a:r>
            <a:r>
              <a:rPr lang="en-US" sz="1800" dirty="0"/>
              <a:t>hint: try saying them out loud and listen to the sound</a:t>
            </a:r>
            <a:r>
              <a:rPr lang="en-US" sz="1800" dirty="0" smtClean="0"/>
              <a:t>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שֹּׁמְר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ִים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949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holem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holem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waw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after the first root letter is the common element.</a:t>
            </a:r>
          </a:p>
          <a:p>
            <a:r>
              <a:rPr lang="en-US" dirty="0" smtClean="0"/>
              <a:t>The “o” sound as the first root vowel is the sign of the </a:t>
            </a:r>
            <a:r>
              <a:rPr lang="en-US" u="sng" dirty="0" err="1" smtClean="0"/>
              <a:t>Qal</a:t>
            </a:r>
            <a:r>
              <a:rPr lang="en-US" u="sng" dirty="0" smtClean="0"/>
              <a:t> Participle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4649" y="1905000"/>
            <a:ext cx="780983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holem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6998" y="1905000"/>
            <a:ext cx="1270541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3932269" y="14478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676348" y="1327943"/>
            <a:ext cx="1" cy="5770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52800"/>
          </a:xfrm>
        </p:spPr>
        <p:txBody>
          <a:bodyPr>
            <a:normAutofit lnSpcReduction="10000"/>
          </a:bodyPr>
          <a:lstStyle/>
          <a:p>
            <a:pPr>
              <a:tabLst>
                <a:tab pos="3368675" algn="l"/>
                <a:tab pos="6346825" algn="l"/>
              </a:tabLst>
            </a:pPr>
            <a:r>
              <a:rPr lang="en-US" dirty="0" err="1" smtClean="0"/>
              <a:t>Holem</a:t>
            </a:r>
            <a:r>
              <a:rPr lang="en-US" dirty="0" smtClean="0"/>
              <a:t> </a:t>
            </a:r>
            <a:r>
              <a:rPr lang="en-US" dirty="0" err="1" smtClean="0"/>
              <a:t>waw</a:t>
            </a:r>
            <a:r>
              <a:rPr lang="en-US" dirty="0"/>
              <a:t>	</a:t>
            </a:r>
            <a:r>
              <a:rPr lang="en-US" sz="1800" dirty="0" smtClean="0"/>
              <a:t>spelling is called</a:t>
            </a:r>
            <a:r>
              <a:rPr lang="en-US" dirty="0" smtClean="0"/>
              <a:t>	</a:t>
            </a:r>
            <a:r>
              <a:rPr lang="en-US" i="1" dirty="0" err="1" smtClean="0"/>
              <a:t>plene</a:t>
            </a:r>
            <a:endParaRPr lang="en-US" i="1" dirty="0" smtClean="0"/>
          </a:p>
          <a:p>
            <a:pPr>
              <a:tabLst>
                <a:tab pos="3368675" algn="l"/>
                <a:tab pos="6346825" algn="l"/>
              </a:tabLst>
            </a:pPr>
            <a:r>
              <a:rPr lang="en-US" dirty="0" err="1" smtClean="0"/>
              <a:t>Holem</a:t>
            </a:r>
            <a:r>
              <a:rPr lang="en-US" dirty="0"/>
              <a:t>	</a:t>
            </a:r>
            <a:r>
              <a:rPr lang="en-US" sz="1800" dirty="0" smtClean="0"/>
              <a:t>spelling is called</a:t>
            </a:r>
            <a:r>
              <a:rPr lang="en-US" dirty="0" smtClean="0"/>
              <a:t>	</a:t>
            </a:r>
            <a:r>
              <a:rPr lang="en-US" i="1" dirty="0" err="1" smtClean="0"/>
              <a:t>defectiva</a:t>
            </a:r>
            <a:endParaRPr lang="en-US" i="1" dirty="0" smtClean="0"/>
          </a:p>
          <a:p>
            <a:r>
              <a:rPr lang="en-US" dirty="0" smtClean="0"/>
              <a:t>Either can occur, even for same word written by same author.</a:t>
            </a:r>
            <a:endParaRPr lang="en-US" sz="1400" dirty="0" smtClean="0"/>
          </a:p>
          <a:p>
            <a:r>
              <a:rPr lang="en-US" dirty="0" smtClean="0"/>
              <a:t>No difference in meaning</a:t>
            </a:r>
          </a:p>
          <a:p>
            <a:r>
              <a:rPr lang="en-US" dirty="0" smtClean="0"/>
              <a:t>No difference in pronunciation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4649" y="1905000"/>
            <a:ext cx="780983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holem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6998" y="1905000"/>
            <a:ext cx="1270541" cy="369332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h</a:t>
            </a:r>
            <a:r>
              <a:rPr lang="en-US" dirty="0" err="1" smtClean="0">
                <a:solidFill>
                  <a:srgbClr val="FF0000"/>
                </a:solidFill>
              </a:rPr>
              <a:t>olem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V="1">
            <a:off x="3932269" y="14478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5676348" y="1327943"/>
            <a:ext cx="1" cy="5770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02790" y="4352453"/>
            <a:ext cx="5488810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(Standardized </a:t>
            </a:r>
            <a:r>
              <a:rPr lang="en-US" sz="1200" dirty="0"/>
              <a:t>orthography is a relatively recent development in written </a:t>
            </a:r>
            <a:r>
              <a:rPr lang="en-US" sz="1200" dirty="0" smtClean="0"/>
              <a:t>languages.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 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1" y="6096000"/>
            <a:ext cx="82296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/>
              <a:t> See, for example, Rita </a:t>
            </a:r>
            <a:r>
              <a:rPr lang="en-US" sz="1200" dirty="0" err="1"/>
              <a:t>Queiroz</a:t>
            </a:r>
            <a:r>
              <a:rPr lang="en-US" sz="1200" dirty="0"/>
              <a:t> de Barros, </a:t>
            </a:r>
            <a:r>
              <a:rPr lang="en-US" sz="1200" i="1" dirty="0"/>
              <a:t>Spelling </a:t>
            </a:r>
            <a:r>
              <a:rPr lang="en-US" sz="1200" i="1" dirty="0" err="1"/>
              <a:t>standardisation</a:t>
            </a:r>
            <a:r>
              <a:rPr lang="en-US" sz="1200" i="1" dirty="0"/>
              <a:t> in Shakespeare’s first editions: evidence from the Second Quarto and First Folio versions of Romeo and Juliet</a:t>
            </a:r>
            <a:r>
              <a:rPr lang="en-US" sz="1200" dirty="0"/>
              <a:t>, http://sederi.org/docs/yearbooks/17/17_5_queiroz.pdf </a:t>
            </a:r>
          </a:p>
        </p:txBody>
      </p:sp>
    </p:spTree>
    <p:extLst>
      <p:ext uri="{BB962C8B-B14F-4D97-AF65-F5344CB8AC3E}">
        <p14:creationId xmlns:p14="http://schemas.microsoft.com/office/powerpoint/2010/main" val="339661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What do you notice about the ending of the first participle above? Does it look familiar?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181600" y="1600200"/>
            <a:ext cx="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67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participle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It should look familiar. </a:t>
            </a:r>
          </a:p>
          <a:p>
            <a:r>
              <a:rPr lang="en-US" dirty="0" smtClean="0"/>
              <a:t>It’s the masculine plural ending for </a:t>
            </a:r>
            <a:r>
              <a:rPr lang="en-US" u="sng" dirty="0" smtClean="0"/>
              <a:t>nouns</a:t>
            </a:r>
            <a:r>
              <a:rPr lang="en-US" dirty="0" smtClean="0"/>
              <a:t>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14400"/>
            <a:ext cx="9144000" cy="827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וַיִּרְאוּ הַ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שּׁמְרִ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ים אִישׁ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וֹ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צֵא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מִן־הָעִיר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63245" y="1011556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181600" y="1600200"/>
            <a:ext cx="0" cy="609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7402</TotalTime>
  <Words>1758</Words>
  <Application>Microsoft Office PowerPoint</Application>
  <PresentationFormat>On-screen Show (4:3)</PresentationFormat>
  <Paragraphs>371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Rocine Lesson 12</vt:lpstr>
      <vt:lpstr>Goals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The participle</vt:lpstr>
      <vt:lpstr>Verb Internalization Drills   Also known as ‘Total Physical Response’ or ‘TPR.’ Learning language through action. http://en.wikipedia.org/wiki/Total_physical_response  “Let’s do the verbs”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627</cp:revision>
  <cp:lastPrinted>2013-11-05T02:18:07Z</cp:lastPrinted>
  <dcterms:created xsi:type="dcterms:W3CDTF">2006-08-16T00:00:00Z</dcterms:created>
  <dcterms:modified xsi:type="dcterms:W3CDTF">2015-04-01T01:00:12Z</dcterms:modified>
</cp:coreProperties>
</file>