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558" r:id="rId2"/>
    <p:sldId id="559" r:id="rId3"/>
    <p:sldId id="560" r:id="rId4"/>
    <p:sldId id="561" r:id="rId5"/>
    <p:sldId id="562" r:id="rId6"/>
    <p:sldId id="563" r:id="rId7"/>
    <p:sldId id="564" r:id="rId8"/>
    <p:sldId id="565" r:id="rId9"/>
    <p:sldId id="566" r:id="rId10"/>
    <p:sldId id="567" r:id="rId11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7C3B0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1" autoAdjust="0"/>
    <p:restoredTop sz="92317" autoAdjust="0"/>
  </p:normalViewPr>
  <p:slideViewPr>
    <p:cSldViewPr>
      <p:cViewPr varScale="1">
        <p:scale>
          <a:sx n="100" d="100"/>
          <a:sy n="100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68378" y="1219200"/>
            <a:ext cx="3470822" cy="38318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יִּקְטֹל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rtl="1">
              <a:lnSpc>
                <a:spcPct val="150000"/>
              </a:lnSpc>
            </a:pP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</a:p>
          <a:p>
            <a:pPr algn="r" rtl="1">
              <a:lnSpc>
                <a:spcPct val="150000"/>
              </a:lnSpc>
            </a:pPr>
            <a:r>
              <a:rPr lang="he-IL" sz="5400" b="1" dirty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	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</a:p>
        </p:txBody>
      </p:sp>
      <p:sp>
        <p:nvSpPr>
          <p:cNvPr id="6" name="Rectangle 5"/>
          <p:cNvSpPr/>
          <p:nvPr/>
        </p:nvSpPr>
        <p:spPr>
          <a:xfrm>
            <a:off x="1066800" y="1219200"/>
            <a:ext cx="3110146" cy="38318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</a:p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he-IL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1524000"/>
            <a:ext cx="206632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	</a:t>
            </a:r>
            <a:r>
              <a:rPr lang="en-US" sz="1200" dirty="0" err="1" smtClean="0"/>
              <a:t>Rel</a:t>
            </a:r>
            <a:r>
              <a:rPr lang="en-US" sz="1200" dirty="0" smtClean="0"/>
              <a:t> 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past, pluperfect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8600" y="2750403"/>
            <a:ext cx="229492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future </a:t>
            </a:r>
            <a:r>
              <a:rPr lang="en-US" sz="1200" dirty="0"/>
              <a:t>or </a:t>
            </a:r>
            <a:r>
              <a:rPr lang="en-US" sz="1200" dirty="0" err="1" smtClean="0"/>
              <a:t>volitive</a:t>
            </a:r>
            <a:endParaRPr lang="en-US" sz="1200" dirty="0" smtClean="0"/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i="1" dirty="0" smtClean="0"/>
              <a:t>will be</a:t>
            </a:r>
            <a:r>
              <a:rPr lang="en-US" sz="1200" dirty="0" smtClean="0"/>
              <a:t>/</a:t>
            </a:r>
            <a:r>
              <a:rPr lang="en-US" sz="1200" i="1" dirty="0" smtClean="0"/>
              <a:t>wants them to be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24401" y="1524000"/>
            <a:ext cx="1981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 (usually)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90600" y="5188803"/>
            <a:ext cx="320932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</a:t>
            </a:r>
            <a:r>
              <a:rPr lang="en-US" sz="1200" dirty="0"/>
              <a:t>Narrative</a:t>
            </a:r>
            <a:endParaRPr lang="en-US" sz="1200" dirty="0" smtClean="0"/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Topicalization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</a:t>
            </a:r>
            <a:r>
              <a:rPr lang="en-US" sz="1200" dirty="0"/>
              <a:t>(</a:t>
            </a:r>
            <a:r>
              <a:rPr lang="en-US" sz="1200" i="1" dirty="0"/>
              <a:t>And</a:t>
            </a:r>
            <a:r>
              <a:rPr lang="en-US" sz="1200" dirty="0"/>
              <a:t>) </a:t>
            </a:r>
            <a:r>
              <a:rPr lang="en-US" sz="1200" i="1" dirty="0"/>
              <a:t>it was </a:t>
            </a:r>
            <a:r>
              <a:rPr lang="en-US" sz="1200" dirty="0"/>
              <a:t>X </a:t>
            </a:r>
            <a:r>
              <a:rPr lang="en-US" sz="1200" i="1" dirty="0"/>
              <a:t>that was a </a:t>
            </a:r>
            <a:r>
              <a:rPr lang="en-US" sz="1200" dirty="0"/>
              <a:t>______ (</a:t>
            </a:r>
            <a:r>
              <a:rPr lang="en-US" sz="1200" i="1" dirty="0"/>
              <a:t>of</a:t>
            </a:r>
            <a:r>
              <a:rPr lang="en-US" sz="1200" dirty="0" smtClean="0"/>
              <a:t>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	(</a:t>
            </a:r>
            <a:r>
              <a:rPr lang="en-US" sz="1200" dirty="0"/>
              <a:t>i.e. the “X” is in focus, it is the “topic</a:t>
            </a:r>
            <a:r>
              <a:rPr lang="en-US" sz="1200" dirty="0" smtClean="0"/>
              <a:t>”)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24400" y="2750403"/>
            <a:ext cx="236220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Any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err="1"/>
              <a:t>R</a:t>
            </a:r>
            <a:r>
              <a:rPr lang="en-US" sz="1200" dirty="0" err="1" smtClean="0"/>
              <a:t>el</a:t>
            </a:r>
            <a:r>
              <a:rPr lang="en-US" sz="1200" dirty="0" smtClean="0"/>
              <a:t> non-past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present or future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86400" y="5186481"/>
            <a:ext cx="33528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Topicalization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</a:t>
            </a:r>
            <a:r>
              <a:rPr lang="en-US" sz="1200" dirty="0"/>
              <a:t>(</a:t>
            </a:r>
            <a:r>
              <a:rPr lang="en-US" sz="1200" i="1" dirty="0"/>
              <a:t>And</a:t>
            </a:r>
            <a:r>
              <a:rPr lang="en-US" sz="1200" dirty="0"/>
              <a:t>) </a:t>
            </a:r>
            <a:r>
              <a:rPr lang="en-US" sz="1200" i="1" dirty="0"/>
              <a:t>it </a:t>
            </a:r>
            <a:r>
              <a:rPr lang="en-US" sz="1200" i="1" dirty="0" smtClean="0"/>
              <a:t>will be </a:t>
            </a:r>
            <a:r>
              <a:rPr lang="en-US" sz="1200" i="1" u="sng" dirty="0" smtClean="0"/>
              <a:t> </a:t>
            </a:r>
            <a:r>
              <a:rPr lang="en-US" sz="1200" u="sng" dirty="0" smtClean="0"/>
              <a:t>X </a:t>
            </a:r>
            <a:r>
              <a:rPr lang="en-US" sz="1200" dirty="0" smtClean="0"/>
              <a:t> </a:t>
            </a:r>
            <a:r>
              <a:rPr lang="en-US" sz="1200" i="1" dirty="0" smtClean="0"/>
              <a:t>who(that) will </a:t>
            </a:r>
            <a:r>
              <a:rPr lang="en-US" sz="1200" dirty="0" smtClean="0"/>
              <a:t>____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 (</a:t>
            </a:r>
            <a:r>
              <a:rPr lang="en-US" sz="1200" i="1" dirty="0"/>
              <a:t>And</a:t>
            </a:r>
            <a:r>
              <a:rPr lang="en-US" sz="1200" dirty="0"/>
              <a:t>) </a:t>
            </a:r>
            <a:r>
              <a:rPr lang="en-US" sz="1200" i="1" dirty="0"/>
              <a:t>it </a:t>
            </a:r>
            <a:r>
              <a:rPr lang="en-US" sz="1200" i="1" dirty="0" smtClean="0"/>
              <a:t>is         </a:t>
            </a:r>
            <a:r>
              <a:rPr lang="en-US" sz="1200" i="1" u="sng" dirty="0" smtClean="0"/>
              <a:t> </a:t>
            </a:r>
            <a:r>
              <a:rPr lang="en-US" sz="1200" u="sng" dirty="0"/>
              <a:t>X </a:t>
            </a:r>
            <a:r>
              <a:rPr lang="en-US" sz="1200" dirty="0"/>
              <a:t> </a:t>
            </a:r>
            <a:r>
              <a:rPr lang="en-US" sz="1200" i="1" dirty="0"/>
              <a:t>who(that) </a:t>
            </a:r>
            <a:r>
              <a:rPr lang="en-US" sz="1200" dirty="0" smtClean="0"/>
              <a:t>_______</a:t>
            </a:r>
            <a:endParaRPr lang="en-US" sz="1200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362200" y="1939498"/>
            <a:ext cx="25967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826927" y="1843563"/>
            <a:ext cx="25967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595260" y="3165901"/>
            <a:ext cx="12983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162800" y="3165901"/>
            <a:ext cx="12983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3048000" y="4931182"/>
            <a:ext cx="0" cy="1742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7696200" y="4931182"/>
            <a:ext cx="0" cy="1742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Summary of Verbs (with X-</a:t>
            </a:r>
            <a:r>
              <a:rPr lang="en-US" dirty="0" err="1" smtClean="0"/>
              <a:t>yiqtol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169998" y="6581001"/>
            <a:ext cx="19740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err="1"/>
              <a:t>Rocine</a:t>
            </a:r>
            <a:r>
              <a:rPr lang="en-US" sz="1200" dirty="0"/>
              <a:t> </a:t>
            </a:r>
            <a:r>
              <a:rPr lang="en-US" sz="1200" dirty="0" smtClean="0"/>
              <a:t>14 Summary of Verbs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6310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4495801" y="1219199"/>
            <a:ext cx="4648199" cy="56388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0" y="1219199"/>
            <a:ext cx="4495800" cy="56388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Four Component Hebrew Verb System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-1" y="543580"/>
            <a:ext cx="9144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Shared Meanings</a:t>
            </a:r>
            <a:endParaRPr lang="en-US" sz="2800" b="1" dirty="0"/>
          </a:p>
        </p:txBody>
      </p:sp>
      <p:sp>
        <p:nvSpPr>
          <p:cNvPr id="39" name="Rectangle 38"/>
          <p:cNvSpPr/>
          <p:nvPr/>
        </p:nvSpPr>
        <p:spPr>
          <a:xfrm>
            <a:off x="1541430" y="1600201"/>
            <a:ext cx="2268570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2000" y="2835154"/>
            <a:ext cx="30480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</a:t>
            </a:r>
            <a:r>
              <a:rPr lang="en-US" sz="1200" dirty="0" err="1" smtClean="0"/>
              <a:t>Rel</a:t>
            </a:r>
            <a:r>
              <a:rPr lang="en-US" sz="1200" dirty="0" smtClean="0"/>
              <a:t> 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qatal</a:t>
            </a:r>
            <a:r>
              <a:rPr lang="en-US" sz="1200" dirty="0" smtClean="0"/>
              <a:t> = Topicalization (past)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past, pluperfect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943100" y="5871486"/>
            <a:ext cx="18669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future </a:t>
            </a:r>
            <a:r>
              <a:rPr lang="en-US" sz="1200" dirty="0"/>
              <a:t>or </a:t>
            </a:r>
            <a:r>
              <a:rPr lang="en-US" sz="1200" dirty="0" err="1" smtClean="0"/>
              <a:t>volitive</a:t>
            </a:r>
            <a:endParaRPr lang="en-US" sz="12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2363771" y="4451867"/>
            <a:ext cx="144622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951586" y="1600200"/>
            <a:ext cx="162255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יִּקְטֹל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92945" y="3019820"/>
            <a:ext cx="1981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 (usually)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81600" y="5686820"/>
            <a:ext cx="339254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</a:t>
            </a:r>
            <a:r>
              <a:rPr lang="en-US" sz="1200" dirty="0" err="1" smtClean="0"/>
              <a:t>Yiqtol</a:t>
            </a:r>
            <a:r>
              <a:rPr lang="en-US" sz="1200" dirty="0"/>
              <a:t> </a:t>
            </a:r>
            <a:r>
              <a:rPr lang="en-US" sz="1200" dirty="0" smtClean="0"/>
              <a:t>= any; 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 </a:t>
            </a:r>
            <a:r>
              <a:rPr lang="en-US" sz="1200" dirty="0" err="1" smtClean="0"/>
              <a:t>Rel</a:t>
            </a:r>
            <a:r>
              <a:rPr lang="en-US" sz="1200" dirty="0" smtClean="0"/>
              <a:t> non-past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Topicalization (non-past)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present or future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132451" y="4448571"/>
            <a:ext cx="2441694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27939" y="1368623"/>
            <a:ext cx="21927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Describes emerging action.</a:t>
            </a:r>
          </a:p>
          <a:p>
            <a:r>
              <a:rPr lang="en-US" sz="1400" b="1" dirty="0" smtClean="0"/>
              <a:t>Focus on the process.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32139" y="1368623"/>
            <a:ext cx="33768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Pins attribute on subject.</a:t>
            </a:r>
          </a:p>
          <a:p>
            <a:r>
              <a:rPr lang="en-US" sz="1400" b="1" dirty="0" smtClean="0"/>
              <a:t>Focus on the whole adjectively or </a:t>
            </a:r>
            <a:r>
              <a:rPr lang="en-US" sz="1400" b="1" dirty="0" err="1" smtClean="0"/>
              <a:t>statively</a:t>
            </a:r>
            <a:r>
              <a:rPr lang="en-US" sz="1400" b="1" dirty="0" smtClean="0"/>
              <a:t>.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32139" y="4188023"/>
            <a:ext cx="4363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Expresses facts like snap shots on which appear the </a:t>
            </a:r>
            <a:r>
              <a:rPr lang="en-US" sz="1400" b="1" dirty="0" err="1" smtClean="0"/>
              <a:t>qatal</a:t>
            </a:r>
            <a:r>
              <a:rPr lang="en-US" sz="1400" b="1" dirty="0" smtClean="0"/>
              <a:t> or </a:t>
            </a:r>
            <a:r>
              <a:rPr lang="en-US" sz="1400" b="1" dirty="0" err="1" smtClean="0"/>
              <a:t>weqatal</a:t>
            </a:r>
            <a:r>
              <a:rPr lang="en-US" sz="1400" b="1" dirty="0" smtClean="0"/>
              <a:t> “mini-sentences” as captions.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627939" y="4188023"/>
            <a:ext cx="4157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Describe action as it emerges like a video with sound.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 rot="20700000">
            <a:off x="4593024" y="4563831"/>
            <a:ext cx="1764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Imperfective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 rot="20700000">
            <a:off x="80490" y="4961720"/>
            <a:ext cx="1432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Perfective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 rot="20700000">
            <a:off x="80490" y="2206100"/>
            <a:ext cx="1432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Perfective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 rot="20700000">
            <a:off x="4597202" y="2323324"/>
            <a:ext cx="2161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Imperfective (?)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904879" y="0"/>
            <a:ext cx="1239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err="1"/>
              <a:t>Rocine</a:t>
            </a:r>
            <a:r>
              <a:rPr lang="en-US" sz="1200" dirty="0"/>
              <a:t> </a:t>
            </a:r>
            <a:r>
              <a:rPr lang="en-US" sz="1200" dirty="0" smtClean="0"/>
              <a:t>14</a:t>
            </a:r>
          </a:p>
          <a:p>
            <a:pPr algn="r"/>
            <a:r>
              <a:rPr lang="en-US" sz="1200" dirty="0" smtClean="0"/>
              <a:t>Four Component</a:t>
            </a:r>
          </a:p>
          <a:p>
            <a:pPr algn="r"/>
            <a:r>
              <a:rPr lang="en-US" sz="1200" dirty="0" smtClean="0"/>
              <a:t>Verb System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2079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Four Component Hebrew Verb System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-1" y="533400"/>
            <a:ext cx="91440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</a:t>
            </a:r>
            <a:r>
              <a:rPr lang="en-US" sz="2000" dirty="0" err="1"/>
              <a:t>wayyiqtol</a:t>
            </a:r>
            <a:r>
              <a:rPr lang="en-US" sz="2000" dirty="0"/>
              <a:t>, </a:t>
            </a:r>
            <a:r>
              <a:rPr lang="en-US" sz="2000" dirty="0" err="1"/>
              <a:t>yiqtol</a:t>
            </a:r>
            <a:r>
              <a:rPr lang="en-US" sz="2000" dirty="0"/>
              <a:t>, </a:t>
            </a:r>
            <a:r>
              <a:rPr lang="en-US" sz="2000" dirty="0" err="1"/>
              <a:t>weqatal</a:t>
            </a:r>
            <a:r>
              <a:rPr lang="en-US" sz="2000" dirty="0"/>
              <a:t>, and </a:t>
            </a:r>
            <a:r>
              <a:rPr lang="en-US" sz="2000" dirty="0" err="1"/>
              <a:t>qatal</a:t>
            </a:r>
            <a:r>
              <a:rPr lang="en-US" sz="2000" dirty="0"/>
              <a:t> verb forms </a:t>
            </a:r>
            <a:r>
              <a:rPr lang="en-US" sz="2000" dirty="0" smtClean="0"/>
              <a:t>can be paired in 3 different ways to create a </a:t>
            </a:r>
            <a:r>
              <a:rPr lang="en-US" sz="2000" dirty="0"/>
              <a:t>simple overview of the Hebrew Verbal system as we have learned it so far</a:t>
            </a:r>
            <a:r>
              <a:rPr lang="en-US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Here are the 4 forms. </a:t>
            </a:r>
            <a:r>
              <a:rPr lang="en-US" sz="1400" dirty="0" smtClean="0"/>
              <a:t>(Note that the X-forms are combined with the non-X forms</a:t>
            </a:r>
            <a:r>
              <a:rPr lang="en-US" sz="1400" dirty="0" smtClean="0"/>
              <a:t>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Let us look at each of the 3 pairings in turn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39" name="Rectangle 38"/>
          <p:cNvSpPr/>
          <p:nvPr/>
        </p:nvSpPr>
        <p:spPr>
          <a:xfrm>
            <a:off x="1541430" y="1600201"/>
            <a:ext cx="2268570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2000" y="2835154"/>
            <a:ext cx="30480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</a:t>
            </a:r>
            <a:r>
              <a:rPr lang="en-US" sz="1200" dirty="0" err="1" smtClean="0"/>
              <a:t>Rel</a:t>
            </a:r>
            <a:r>
              <a:rPr lang="en-US" sz="1200" dirty="0" smtClean="0"/>
              <a:t> 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qatal</a:t>
            </a:r>
            <a:r>
              <a:rPr lang="en-US" sz="1200" dirty="0" smtClean="0"/>
              <a:t> = Topicalization (past)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past, pluperfect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943100" y="5871486"/>
            <a:ext cx="18669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future </a:t>
            </a:r>
            <a:r>
              <a:rPr lang="en-US" sz="1200" dirty="0"/>
              <a:t>or </a:t>
            </a:r>
            <a:r>
              <a:rPr lang="en-US" sz="1200" dirty="0" err="1" smtClean="0"/>
              <a:t>volitive</a:t>
            </a:r>
            <a:endParaRPr lang="en-US" sz="12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2363771" y="4451867"/>
            <a:ext cx="144622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951586" y="1600200"/>
            <a:ext cx="162255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יִּקְטֹל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92945" y="3019820"/>
            <a:ext cx="1981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 (usually)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81600" y="5686820"/>
            <a:ext cx="339254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</a:t>
            </a:r>
            <a:r>
              <a:rPr lang="en-US" sz="1200" dirty="0" err="1" smtClean="0"/>
              <a:t>Yiqtol</a:t>
            </a:r>
            <a:r>
              <a:rPr lang="en-US" sz="1200" dirty="0"/>
              <a:t> </a:t>
            </a:r>
            <a:r>
              <a:rPr lang="en-US" sz="1200" dirty="0" smtClean="0"/>
              <a:t>= any; 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 </a:t>
            </a:r>
            <a:r>
              <a:rPr lang="en-US" sz="1200" dirty="0" err="1" smtClean="0"/>
              <a:t>Rel</a:t>
            </a:r>
            <a:r>
              <a:rPr lang="en-US" sz="1200" dirty="0" smtClean="0"/>
              <a:t> non-past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Topicalization (non-past)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present or future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132451" y="4448571"/>
            <a:ext cx="2441694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452429" y="6581001"/>
            <a:ext cx="26915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err="1"/>
              <a:t>Rocine</a:t>
            </a:r>
            <a:r>
              <a:rPr lang="en-US" sz="1200" dirty="0"/>
              <a:t> </a:t>
            </a:r>
            <a:r>
              <a:rPr lang="en-US" sz="1200" dirty="0" smtClean="0"/>
              <a:t>14 Four Component Verb System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9534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0" y="1219199"/>
            <a:ext cx="9144000" cy="281940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0" y="4038600"/>
            <a:ext cx="9144000" cy="28193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Four Component Hebrew Verb System</a:t>
            </a:r>
            <a:endParaRPr lang="en-US" sz="2800" dirty="0"/>
          </a:p>
        </p:txBody>
      </p:sp>
      <p:sp>
        <p:nvSpPr>
          <p:cNvPr id="39" name="Rectangle 38"/>
          <p:cNvSpPr/>
          <p:nvPr/>
        </p:nvSpPr>
        <p:spPr>
          <a:xfrm>
            <a:off x="1541430" y="1600201"/>
            <a:ext cx="2268570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2000" y="2835154"/>
            <a:ext cx="30480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</a:t>
            </a:r>
            <a:r>
              <a:rPr lang="en-US" sz="1200" dirty="0" err="1" smtClean="0"/>
              <a:t>Rel</a:t>
            </a:r>
            <a:r>
              <a:rPr lang="en-US" sz="1200" dirty="0" smtClean="0"/>
              <a:t> 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qatal</a:t>
            </a:r>
            <a:r>
              <a:rPr lang="en-US" sz="1200" dirty="0" smtClean="0"/>
              <a:t> = Topicalization (past)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past, pluperfect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943100" y="5871486"/>
            <a:ext cx="18669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future </a:t>
            </a:r>
            <a:r>
              <a:rPr lang="en-US" sz="1200" dirty="0"/>
              <a:t>or </a:t>
            </a:r>
            <a:r>
              <a:rPr lang="en-US" sz="1200" dirty="0" err="1" smtClean="0"/>
              <a:t>volitive</a:t>
            </a:r>
            <a:endParaRPr lang="en-US" sz="12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2363771" y="4451867"/>
            <a:ext cx="144622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951586" y="1600200"/>
            <a:ext cx="162255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יִּקְטֹל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92945" y="3019820"/>
            <a:ext cx="1981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 (usually)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81600" y="5686820"/>
            <a:ext cx="339254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</a:t>
            </a:r>
            <a:r>
              <a:rPr lang="en-US" sz="1200" dirty="0" err="1" smtClean="0"/>
              <a:t>Yiqtol</a:t>
            </a:r>
            <a:r>
              <a:rPr lang="en-US" sz="1200" dirty="0"/>
              <a:t> </a:t>
            </a:r>
            <a:r>
              <a:rPr lang="en-US" sz="1200" dirty="0" smtClean="0"/>
              <a:t>= any; 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 </a:t>
            </a:r>
            <a:r>
              <a:rPr lang="en-US" sz="1200" dirty="0" err="1" smtClean="0"/>
              <a:t>Rel</a:t>
            </a:r>
            <a:r>
              <a:rPr lang="en-US" sz="1200" dirty="0" smtClean="0"/>
              <a:t> non-past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Topicalization (non-past)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present or future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132451" y="4448571"/>
            <a:ext cx="2441694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1" y="660737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What do these forms share?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7904879" y="0"/>
            <a:ext cx="1239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err="1"/>
              <a:t>Rocine</a:t>
            </a:r>
            <a:r>
              <a:rPr lang="en-US" sz="1200" dirty="0"/>
              <a:t> </a:t>
            </a:r>
            <a:r>
              <a:rPr lang="en-US" sz="1200" dirty="0" smtClean="0"/>
              <a:t>14</a:t>
            </a:r>
          </a:p>
          <a:p>
            <a:pPr algn="r"/>
            <a:r>
              <a:rPr lang="en-US" sz="1200" dirty="0" smtClean="0"/>
              <a:t>Four Component</a:t>
            </a:r>
          </a:p>
          <a:p>
            <a:pPr algn="r"/>
            <a:r>
              <a:rPr lang="en-US" sz="1200" dirty="0" smtClean="0"/>
              <a:t>Verb System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6778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0" y="1219199"/>
            <a:ext cx="9144000" cy="281940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0" y="4038600"/>
            <a:ext cx="9144000" cy="28193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Four Component Hebrew Verb System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-1" y="543580"/>
            <a:ext cx="9144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Shared Genres</a:t>
            </a:r>
            <a:endParaRPr lang="en-US" sz="2800" b="1" dirty="0"/>
          </a:p>
        </p:txBody>
      </p:sp>
      <p:sp>
        <p:nvSpPr>
          <p:cNvPr id="39" name="Rectangle 38"/>
          <p:cNvSpPr/>
          <p:nvPr/>
        </p:nvSpPr>
        <p:spPr>
          <a:xfrm>
            <a:off x="1541430" y="1600201"/>
            <a:ext cx="2268570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2000" y="2835154"/>
            <a:ext cx="30480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</a:t>
            </a:r>
            <a:r>
              <a:rPr lang="en-US" sz="1200" dirty="0" err="1" smtClean="0"/>
              <a:t>Rel</a:t>
            </a:r>
            <a:r>
              <a:rPr lang="en-US" sz="1200" dirty="0" smtClean="0"/>
              <a:t> 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qatal</a:t>
            </a:r>
            <a:r>
              <a:rPr lang="en-US" sz="1200" dirty="0" smtClean="0"/>
              <a:t> = Topicalization (past)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past, pluperfect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943100" y="5871486"/>
            <a:ext cx="18669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future </a:t>
            </a:r>
            <a:r>
              <a:rPr lang="en-US" sz="1200" dirty="0"/>
              <a:t>or </a:t>
            </a:r>
            <a:r>
              <a:rPr lang="en-US" sz="1200" dirty="0" err="1" smtClean="0"/>
              <a:t>volitive</a:t>
            </a:r>
            <a:endParaRPr lang="en-US" sz="12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2363771" y="4451867"/>
            <a:ext cx="144622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951586" y="1600200"/>
            <a:ext cx="162255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יִּקְטֹל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92945" y="3019820"/>
            <a:ext cx="1981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 (usually)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81600" y="5686820"/>
            <a:ext cx="339254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</a:t>
            </a:r>
            <a:r>
              <a:rPr lang="en-US" sz="1200" dirty="0" err="1" smtClean="0"/>
              <a:t>Yiqtol</a:t>
            </a:r>
            <a:r>
              <a:rPr lang="en-US" sz="1200" dirty="0"/>
              <a:t> </a:t>
            </a:r>
            <a:r>
              <a:rPr lang="en-US" sz="1200" dirty="0" smtClean="0"/>
              <a:t>= any; 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 </a:t>
            </a:r>
            <a:r>
              <a:rPr lang="en-US" sz="1200" dirty="0" err="1" smtClean="0"/>
              <a:t>Rel</a:t>
            </a:r>
            <a:r>
              <a:rPr lang="en-US" sz="1200" dirty="0" smtClean="0"/>
              <a:t> non-past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Topicalization (non-past)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present or future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132451" y="4448571"/>
            <a:ext cx="2441694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2139" y="1368623"/>
            <a:ext cx="2534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-Projection: Historical Narrative</a:t>
            </a:r>
            <a:endParaRPr lang="en-US" sz="1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32139" y="4188023"/>
            <a:ext cx="3721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+Projection: Predictive, Instructional, Hortatory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904879" y="0"/>
            <a:ext cx="1239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err="1"/>
              <a:t>Rocine</a:t>
            </a:r>
            <a:r>
              <a:rPr lang="en-US" sz="1200" dirty="0"/>
              <a:t> </a:t>
            </a:r>
            <a:r>
              <a:rPr lang="en-US" sz="1200" dirty="0" smtClean="0"/>
              <a:t>14</a:t>
            </a:r>
          </a:p>
          <a:p>
            <a:pPr algn="r"/>
            <a:r>
              <a:rPr lang="en-US" sz="1200" dirty="0" smtClean="0"/>
              <a:t>Four Component</a:t>
            </a:r>
          </a:p>
          <a:p>
            <a:pPr algn="r"/>
            <a:r>
              <a:rPr lang="en-US" sz="1200" dirty="0" smtClean="0"/>
              <a:t>Verb System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890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4495801" y="1219199"/>
            <a:ext cx="4648199" cy="281940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495801" y="4038600"/>
            <a:ext cx="4648200" cy="28193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0" y="1219199"/>
            <a:ext cx="4495800" cy="281940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0" y="4038600"/>
            <a:ext cx="4495800" cy="28193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Four Component Hebrew Verb System</a:t>
            </a:r>
            <a:endParaRPr lang="en-US" sz="2800" dirty="0"/>
          </a:p>
        </p:txBody>
      </p:sp>
      <p:sp>
        <p:nvSpPr>
          <p:cNvPr id="39" name="Rectangle 38"/>
          <p:cNvSpPr/>
          <p:nvPr/>
        </p:nvSpPr>
        <p:spPr>
          <a:xfrm>
            <a:off x="1541430" y="1600201"/>
            <a:ext cx="2268570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2000" y="2835154"/>
            <a:ext cx="30480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</a:t>
            </a:r>
            <a:r>
              <a:rPr lang="en-US" sz="1200" dirty="0" err="1" smtClean="0"/>
              <a:t>Rel</a:t>
            </a:r>
            <a:r>
              <a:rPr lang="en-US" sz="1200" dirty="0" smtClean="0"/>
              <a:t> 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qatal</a:t>
            </a:r>
            <a:r>
              <a:rPr lang="en-US" sz="1200" dirty="0" smtClean="0"/>
              <a:t> = Topicalization (past)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past, pluperfect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943100" y="5871486"/>
            <a:ext cx="18669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future </a:t>
            </a:r>
            <a:r>
              <a:rPr lang="en-US" sz="1200" dirty="0"/>
              <a:t>or </a:t>
            </a:r>
            <a:r>
              <a:rPr lang="en-US" sz="1200" dirty="0" err="1" smtClean="0"/>
              <a:t>volitive</a:t>
            </a:r>
            <a:endParaRPr lang="en-US" sz="12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2363771" y="4451867"/>
            <a:ext cx="144622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951586" y="1600200"/>
            <a:ext cx="162255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יִּקְטֹל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92945" y="3019820"/>
            <a:ext cx="1981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 (usually)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81600" y="5686820"/>
            <a:ext cx="339254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</a:t>
            </a:r>
            <a:r>
              <a:rPr lang="en-US" sz="1200" dirty="0" err="1" smtClean="0"/>
              <a:t>Yiqtol</a:t>
            </a:r>
            <a:r>
              <a:rPr lang="en-US" sz="1200" dirty="0"/>
              <a:t> </a:t>
            </a:r>
            <a:r>
              <a:rPr lang="en-US" sz="1200" dirty="0" smtClean="0"/>
              <a:t>= any; 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 </a:t>
            </a:r>
            <a:r>
              <a:rPr lang="en-US" sz="1200" dirty="0" err="1" smtClean="0"/>
              <a:t>Rel</a:t>
            </a:r>
            <a:r>
              <a:rPr lang="en-US" sz="1200" dirty="0" smtClean="0"/>
              <a:t> non-past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Topicalization (non-past)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present or future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132451" y="4448571"/>
            <a:ext cx="2441694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-1" y="660737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What do these forms share?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7904879" y="0"/>
            <a:ext cx="1239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err="1"/>
              <a:t>Rocine</a:t>
            </a:r>
            <a:r>
              <a:rPr lang="en-US" sz="1200" dirty="0"/>
              <a:t> </a:t>
            </a:r>
            <a:r>
              <a:rPr lang="en-US" sz="1200" dirty="0" smtClean="0"/>
              <a:t>14</a:t>
            </a:r>
          </a:p>
          <a:p>
            <a:pPr algn="r"/>
            <a:r>
              <a:rPr lang="en-US" sz="1200" dirty="0" smtClean="0"/>
              <a:t>Four Component</a:t>
            </a:r>
          </a:p>
          <a:p>
            <a:pPr algn="r"/>
            <a:r>
              <a:rPr lang="en-US" sz="1200" dirty="0" smtClean="0"/>
              <a:t>Verb System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5389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4495801" y="1219199"/>
            <a:ext cx="4648199" cy="281940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495801" y="4038600"/>
            <a:ext cx="4648200" cy="28193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0" y="1219199"/>
            <a:ext cx="4495800" cy="281940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0" y="4038600"/>
            <a:ext cx="4495800" cy="28193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Four Component Hebrew Verb System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-1" y="543580"/>
            <a:ext cx="9144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Shared Discourse Functions</a:t>
            </a:r>
            <a:endParaRPr lang="en-US" sz="2800" b="1" dirty="0"/>
          </a:p>
        </p:txBody>
      </p:sp>
      <p:sp>
        <p:nvSpPr>
          <p:cNvPr id="39" name="Rectangle 38"/>
          <p:cNvSpPr/>
          <p:nvPr/>
        </p:nvSpPr>
        <p:spPr>
          <a:xfrm>
            <a:off x="1541430" y="1600201"/>
            <a:ext cx="2268570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2000" y="2835154"/>
            <a:ext cx="30480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</a:t>
            </a:r>
            <a:r>
              <a:rPr lang="en-US" sz="1200" dirty="0" err="1" smtClean="0"/>
              <a:t>Rel</a:t>
            </a:r>
            <a:r>
              <a:rPr lang="en-US" sz="1200" dirty="0" smtClean="0"/>
              <a:t> 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qatal</a:t>
            </a:r>
            <a:r>
              <a:rPr lang="en-US" sz="1200" dirty="0" smtClean="0"/>
              <a:t> = Topicalization (past)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past, pluperfect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943100" y="5871486"/>
            <a:ext cx="18669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future </a:t>
            </a:r>
            <a:r>
              <a:rPr lang="en-US" sz="1200" dirty="0"/>
              <a:t>or </a:t>
            </a:r>
            <a:r>
              <a:rPr lang="en-US" sz="1200" dirty="0" err="1" smtClean="0"/>
              <a:t>volitive</a:t>
            </a:r>
            <a:endParaRPr lang="en-US" sz="12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2363771" y="4451867"/>
            <a:ext cx="144622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951586" y="1600200"/>
            <a:ext cx="162255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יִּקְטֹל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92945" y="3019820"/>
            <a:ext cx="1981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 (usually)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81600" y="5686820"/>
            <a:ext cx="339254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</a:t>
            </a:r>
            <a:r>
              <a:rPr lang="en-US" sz="1200" dirty="0" err="1" smtClean="0"/>
              <a:t>Yiqtol</a:t>
            </a:r>
            <a:r>
              <a:rPr lang="en-US" sz="1200" dirty="0"/>
              <a:t> </a:t>
            </a:r>
            <a:r>
              <a:rPr lang="en-US" sz="1200" dirty="0" smtClean="0"/>
              <a:t>= any; 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 </a:t>
            </a:r>
            <a:r>
              <a:rPr lang="en-US" sz="1200" dirty="0" err="1" smtClean="0"/>
              <a:t>Rel</a:t>
            </a:r>
            <a:r>
              <a:rPr lang="en-US" sz="1200" dirty="0" smtClean="0"/>
              <a:t> non-past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Topicalization (non-past)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present or future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132451" y="4448571"/>
            <a:ext cx="2441694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27939" y="1368623"/>
            <a:ext cx="143981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Mainline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Have </a:t>
            </a:r>
            <a:r>
              <a:rPr lang="en-US" sz="1400" b="1" dirty="0" err="1" smtClean="0"/>
              <a:t>waw</a:t>
            </a:r>
            <a:endParaRPr lang="en-US" sz="1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Clause-initial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32139" y="1368623"/>
            <a:ext cx="14205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Off-the-line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No </a:t>
            </a:r>
            <a:r>
              <a:rPr lang="en-US" sz="1400" b="1" dirty="0" err="1" smtClean="0"/>
              <a:t>waw</a:t>
            </a:r>
            <a:endParaRPr lang="en-US" sz="1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Usu. </a:t>
            </a:r>
            <a:r>
              <a:rPr lang="en-US" sz="1400" b="1" dirty="0"/>
              <a:t>n</a:t>
            </a:r>
            <a:r>
              <a:rPr lang="en-US" sz="1400" b="1" dirty="0" smtClean="0"/>
              <a:t>ot </a:t>
            </a:r>
            <a:br>
              <a:rPr lang="en-US" sz="1400" b="1" dirty="0" smtClean="0"/>
            </a:br>
            <a:r>
              <a:rPr lang="en-US" sz="1400" b="1" dirty="0" smtClean="0"/>
              <a:t>clause-initial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32139" y="4188023"/>
            <a:ext cx="143981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Mainline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Have </a:t>
            </a:r>
            <a:r>
              <a:rPr lang="en-US" sz="1400" b="1" dirty="0" err="1"/>
              <a:t>waw</a:t>
            </a:r>
            <a:endParaRPr lang="en-US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Clause-initial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627939" y="4188023"/>
            <a:ext cx="14205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Off-the-line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No </a:t>
            </a:r>
            <a:r>
              <a:rPr lang="en-US" sz="1400" b="1" dirty="0" err="1"/>
              <a:t>waw</a:t>
            </a:r>
            <a:endParaRPr lang="en-US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Usu. not </a:t>
            </a:r>
            <a:br>
              <a:rPr lang="en-US" sz="1400" b="1" dirty="0"/>
            </a:br>
            <a:r>
              <a:rPr lang="en-US" sz="1400" b="1" dirty="0"/>
              <a:t>clause-initial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904879" y="0"/>
            <a:ext cx="1239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err="1"/>
              <a:t>Rocine</a:t>
            </a:r>
            <a:r>
              <a:rPr lang="en-US" sz="1200" dirty="0"/>
              <a:t> </a:t>
            </a:r>
            <a:r>
              <a:rPr lang="en-US" sz="1200" dirty="0" smtClean="0"/>
              <a:t>14</a:t>
            </a:r>
          </a:p>
          <a:p>
            <a:pPr algn="r"/>
            <a:r>
              <a:rPr lang="en-US" sz="1200" dirty="0" smtClean="0"/>
              <a:t>Four Component</a:t>
            </a:r>
          </a:p>
          <a:p>
            <a:pPr algn="r"/>
            <a:r>
              <a:rPr lang="en-US" sz="1200" dirty="0" smtClean="0"/>
              <a:t>Verb System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8806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4495801" y="1219199"/>
            <a:ext cx="4648199" cy="56388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0" y="1219199"/>
            <a:ext cx="4495800" cy="56388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Four Component Hebrew Verb System</a:t>
            </a:r>
            <a:endParaRPr lang="en-US" sz="2800" dirty="0"/>
          </a:p>
        </p:txBody>
      </p:sp>
      <p:sp>
        <p:nvSpPr>
          <p:cNvPr id="39" name="Rectangle 38"/>
          <p:cNvSpPr/>
          <p:nvPr/>
        </p:nvSpPr>
        <p:spPr>
          <a:xfrm>
            <a:off x="1541430" y="1600201"/>
            <a:ext cx="2268570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2000" y="2835154"/>
            <a:ext cx="30480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</a:t>
            </a:r>
            <a:r>
              <a:rPr lang="en-US" sz="1200" dirty="0" err="1" smtClean="0"/>
              <a:t>Rel</a:t>
            </a:r>
            <a:r>
              <a:rPr lang="en-US" sz="1200" dirty="0" smtClean="0"/>
              <a:t> 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qatal</a:t>
            </a:r>
            <a:r>
              <a:rPr lang="en-US" sz="1200" dirty="0" smtClean="0"/>
              <a:t> = Topicalization (past)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past, pluperfect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943100" y="5871486"/>
            <a:ext cx="18669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future </a:t>
            </a:r>
            <a:r>
              <a:rPr lang="en-US" sz="1200" dirty="0"/>
              <a:t>or </a:t>
            </a:r>
            <a:r>
              <a:rPr lang="en-US" sz="1200" dirty="0" err="1" smtClean="0"/>
              <a:t>volitive</a:t>
            </a:r>
            <a:endParaRPr lang="en-US" sz="12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2363771" y="4451867"/>
            <a:ext cx="144622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951586" y="1600200"/>
            <a:ext cx="162255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יִּקְטֹל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92945" y="3019820"/>
            <a:ext cx="1981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 (usually)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81600" y="5686820"/>
            <a:ext cx="339254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</a:t>
            </a:r>
            <a:r>
              <a:rPr lang="en-US" sz="1200" dirty="0" err="1" smtClean="0"/>
              <a:t>Yiqtol</a:t>
            </a:r>
            <a:r>
              <a:rPr lang="en-US" sz="1200" dirty="0"/>
              <a:t> </a:t>
            </a:r>
            <a:r>
              <a:rPr lang="en-US" sz="1200" dirty="0" smtClean="0"/>
              <a:t>= any; 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 </a:t>
            </a:r>
            <a:r>
              <a:rPr lang="en-US" sz="1200" dirty="0" err="1" smtClean="0"/>
              <a:t>Rel</a:t>
            </a:r>
            <a:r>
              <a:rPr lang="en-US" sz="1200" dirty="0" smtClean="0"/>
              <a:t> non-past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Topicalization (non-past)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present or future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132451" y="4448571"/>
            <a:ext cx="2441694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1" y="660737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What do these forms share?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7904879" y="0"/>
            <a:ext cx="1239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err="1"/>
              <a:t>Rocine</a:t>
            </a:r>
            <a:r>
              <a:rPr lang="en-US" sz="1200" dirty="0"/>
              <a:t> </a:t>
            </a:r>
            <a:r>
              <a:rPr lang="en-US" sz="1200" dirty="0" smtClean="0"/>
              <a:t>14</a:t>
            </a:r>
          </a:p>
          <a:p>
            <a:pPr algn="r"/>
            <a:r>
              <a:rPr lang="en-US" sz="1200" dirty="0" smtClean="0"/>
              <a:t>Four Component</a:t>
            </a:r>
          </a:p>
          <a:p>
            <a:pPr algn="r"/>
            <a:r>
              <a:rPr lang="en-US" sz="1200" dirty="0" smtClean="0"/>
              <a:t>Verb System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9362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4495801" y="1219199"/>
            <a:ext cx="4648199" cy="56388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0" y="1219199"/>
            <a:ext cx="4495800" cy="56388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Four Component Hebrew Verb System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-1" y="543580"/>
            <a:ext cx="9144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Shared Meanings</a:t>
            </a:r>
            <a:endParaRPr lang="en-US" sz="2800" b="1" dirty="0"/>
          </a:p>
        </p:txBody>
      </p:sp>
      <p:sp>
        <p:nvSpPr>
          <p:cNvPr id="39" name="Rectangle 38"/>
          <p:cNvSpPr/>
          <p:nvPr/>
        </p:nvSpPr>
        <p:spPr>
          <a:xfrm>
            <a:off x="1541430" y="1600201"/>
            <a:ext cx="2268570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2000" y="2835154"/>
            <a:ext cx="30480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</a:t>
            </a:r>
            <a:r>
              <a:rPr lang="en-US" sz="1200" dirty="0" err="1" smtClean="0"/>
              <a:t>Rel</a:t>
            </a:r>
            <a:r>
              <a:rPr lang="en-US" sz="1200" dirty="0" smtClean="0"/>
              <a:t> 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qatal</a:t>
            </a:r>
            <a:r>
              <a:rPr lang="en-US" sz="1200" dirty="0" smtClean="0"/>
              <a:t> = Topicalization (past)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past, pluperfect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943100" y="5871486"/>
            <a:ext cx="18669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future </a:t>
            </a:r>
            <a:r>
              <a:rPr lang="en-US" sz="1200" dirty="0"/>
              <a:t>or </a:t>
            </a:r>
            <a:r>
              <a:rPr lang="en-US" sz="1200" dirty="0" err="1" smtClean="0"/>
              <a:t>volitive</a:t>
            </a:r>
            <a:endParaRPr lang="en-US" sz="12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2363771" y="4451867"/>
            <a:ext cx="144622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951586" y="1600200"/>
            <a:ext cx="162255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יִּקְטֹל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92945" y="3019820"/>
            <a:ext cx="1981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 (usually)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81600" y="5686820"/>
            <a:ext cx="339254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</a:t>
            </a:r>
            <a:r>
              <a:rPr lang="en-US" sz="1200" dirty="0" err="1" smtClean="0"/>
              <a:t>Yiqtol</a:t>
            </a:r>
            <a:r>
              <a:rPr lang="en-US" sz="1200" dirty="0"/>
              <a:t> </a:t>
            </a:r>
            <a:r>
              <a:rPr lang="en-US" sz="1200" dirty="0" smtClean="0"/>
              <a:t>= any; 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 </a:t>
            </a:r>
            <a:r>
              <a:rPr lang="en-US" sz="1200" dirty="0" err="1" smtClean="0"/>
              <a:t>Rel</a:t>
            </a:r>
            <a:r>
              <a:rPr lang="en-US" sz="1200" dirty="0" smtClean="0"/>
              <a:t> non-past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Topicalization (non-past)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present or future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132451" y="4448571"/>
            <a:ext cx="2441694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27939" y="1368623"/>
            <a:ext cx="21927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Describes emerging action.</a:t>
            </a:r>
          </a:p>
          <a:p>
            <a:r>
              <a:rPr lang="en-US" sz="1400" b="1" dirty="0" smtClean="0"/>
              <a:t>Focus on the process.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32139" y="1368623"/>
            <a:ext cx="33768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Pins attribute on subject.</a:t>
            </a:r>
          </a:p>
          <a:p>
            <a:r>
              <a:rPr lang="en-US" sz="1400" b="1" dirty="0" smtClean="0"/>
              <a:t>Focus on the whole adjectively or </a:t>
            </a:r>
            <a:r>
              <a:rPr lang="en-US" sz="1400" b="1" dirty="0" err="1" smtClean="0"/>
              <a:t>statively</a:t>
            </a:r>
            <a:r>
              <a:rPr lang="en-US" sz="1400" b="1" dirty="0" smtClean="0"/>
              <a:t>.</a:t>
            </a:r>
            <a:endParaRPr lang="en-US" sz="1400" b="1" dirty="0"/>
          </a:p>
        </p:txBody>
      </p:sp>
      <p:sp>
        <p:nvSpPr>
          <p:cNvPr id="19" name="Rectangle 18"/>
          <p:cNvSpPr/>
          <p:nvPr/>
        </p:nvSpPr>
        <p:spPr>
          <a:xfrm>
            <a:off x="7904879" y="0"/>
            <a:ext cx="1239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err="1"/>
              <a:t>Rocine</a:t>
            </a:r>
            <a:r>
              <a:rPr lang="en-US" sz="1200" dirty="0"/>
              <a:t> </a:t>
            </a:r>
            <a:r>
              <a:rPr lang="en-US" sz="1200" dirty="0" smtClean="0"/>
              <a:t>14</a:t>
            </a:r>
          </a:p>
          <a:p>
            <a:pPr algn="r"/>
            <a:r>
              <a:rPr lang="en-US" sz="1200" dirty="0" smtClean="0"/>
              <a:t>Four Component</a:t>
            </a:r>
          </a:p>
          <a:p>
            <a:pPr algn="r"/>
            <a:r>
              <a:rPr lang="en-US" sz="1200" dirty="0" smtClean="0"/>
              <a:t>Verb System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4990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4495801" y="1219199"/>
            <a:ext cx="4648199" cy="56388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0" y="1219199"/>
            <a:ext cx="4495800" cy="56388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Four Component Hebrew Verb System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-1" y="543580"/>
            <a:ext cx="9144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Shared Meanings</a:t>
            </a:r>
            <a:endParaRPr lang="en-US" sz="2800" b="1" dirty="0"/>
          </a:p>
        </p:txBody>
      </p:sp>
      <p:sp>
        <p:nvSpPr>
          <p:cNvPr id="39" name="Rectangle 38"/>
          <p:cNvSpPr/>
          <p:nvPr/>
        </p:nvSpPr>
        <p:spPr>
          <a:xfrm>
            <a:off x="1541430" y="1600201"/>
            <a:ext cx="2268570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2000" y="2835154"/>
            <a:ext cx="30480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</a:t>
            </a:r>
            <a:r>
              <a:rPr lang="en-US" sz="1200" dirty="0" err="1" smtClean="0"/>
              <a:t>Rel</a:t>
            </a:r>
            <a:r>
              <a:rPr lang="en-US" sz="1200" dirty="0" smtClean="0"/>
              <a:t> 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qatal</a:t>
            </a:r>
            <a:r>
              <a:rPr lang="en-US" sz="1200" dirty="0" smtClean="0"/>
              <a:t> = Topicalization (past)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past, pluperfect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943100" y="5871486"/>
            <a:ext cx="18669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future </a:t>
            </a:r>
            <a:r>
              <a:rPr lang="en-US" sz="1200" dirty="0"/>
              <a:t>or </a:t>
            </a:r>
            <a:r>
              <a:rPr lang="en-US" sz="1200" dirty="0" err="1" smtClean="0"/>
              <a:t>volitive</a:t>
            </a:r>
            <a:endParaRPr lang="en-US" sz="12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2363771" y="4451867"/>
            <a:ext cx="144622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951586" y="1600200"/>
            <a:ext cx="1622559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יִּקְטֹל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92945" y="3019820"/>
            <a:ext cx="1981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Historical Narrative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Mainline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past (usually)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81600" y="5686820"/>
            <a:ext cx="339254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200" dirty="0" smtClean="0"/>
              <a:t>Genre:	</a:t>
            </a:r>
            <a:r>
              <a:rPr lang="en-US" sz="1200" dirty="0" err="1" smtClean="0"/>
              <a:t>Yiqtol</a:t>
            </a:r>
            <a:r>
              <a:rPr lang="en-US" sz="1200" dirty="0"/>
              <a:t> </a:t>
            </a:r>
            <a:r>
              <a:rPr lang="en-US" sz="1200" dirty="0" smtClean="0"/>
              <a:t>= any; 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forward-looking</a:t>
            </a:r>
          </a:p>
          <a:p>
            <a:pPr>
              <a:tabLst>
                <a:tab pos="571500" algn="l"/>
              </a:tabLst>
            </a:pPr>
            <a:r>
              <a:rPr lang="en-US" sz="1200" dirty="0" err="1" smtClean="0"/>
              <a:t>Funct</a:t>
            </a:r>
            <a:r>
              <a:rPr lang="en-US" sz="1200" dirty="0" smtClean="0"/>
              <a:t>:	In dep. Clause =  </a:t>
            </a:r>
            <a:r>
              <a:rPr lang="en-US" sz="1200" dirty="0" err="1" smtClean="0"/>
              <a:t>Rel</a:t>
            </a:r>
            <a:r>
              <a:rPr lang="en-US" sz="1200" dirty="0" smtClean="0"/>
              <a:t> non-past background</a:t>
            </a:r>
          </a:p>
          <a:p>
            <a:pPr>
              <a:tabLst>
                <a:tab pos="571500" algn="l"/>
              </a:tabLst>
            </a:pPr>
            <a:r>
              <a:rPr lang="en-US" sz="1200" dirty="0"/>
              <a:t>	</a:t>
            </a:r>
            <a:r>
              <a:rPr lang="en-US" sz="1200" dirty="0" smtClean="0"/>
              <a:t>X-</a:t>
            </a:r>
            <a:r>
              <a:rPr lang="en-US" sz="1200" dirty="0" err="1" smtClean="0"/>
              <a:t>yiqtol</a:t>
            </a:r>
            <a:r>
              <a:rPr lang="en-US" sz="1200" dirty="0" smtClean="0"/>
              <a:t> = Topicalization (non-past)</a:t>
            </a:r>
          </a:p>
          <a:p>
            <a:pPr>
              <a:tabLst>
                <a:tab pos="571500" algn="l"/>
              </a:tabLst>
            </a:pPr>
            <a:r>
              <a:rPr lang="en-US" sz="1200" dirty="0" smtClean="0"/>
              <a:t>Trans:	present or future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132451" y="4448571"/>
            <a:ext cx="2441694" cy="12349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50000"/>
              </a:lnSpc>
            </a:pP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x</a:t>
            </a:r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27939" y="1368623"/>
            <a:ext cx="21927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Describes emerging action.</a:t>
            </a:r>
          </a:p>
          <a:p>
            <a:r>
              <a:rPr lang="en-US" sz="1400" b="1" dirty="0" smtClean="0"/>
              <a:t>Focus on the process.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32139" y="1368623"/>
            <a:ext cx="33768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Pins attribute on subject.</a:t>
            </a:r>
          </a:p>
          <a:p>
            <a:r>
              <a:rPr lang="en-US" sz="1400" b="1" dirty="0" smtClean="0"/>
              <a:t>Focus on the whole adjectively or </a:t>
            </a:r>
            <a:r>
              <a:rPr lang="en-US" sz="1400" b="1" dirty="0" err="1" smtClean="0"/>
              <a:t>statively</a:t>
            </a:r>
            <a:r>
              <a:rPr lang="en-US" sz="1400" b="1" dirty="0" smtClean="0"/>
              <a:t>.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32139" y="4188023"/>
            <a:ext cx="4363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Expresses facts like snap shots on which appear the </a:t>
            </a:r>
            <a:r>
              <a:rPr lang="en-US" sz="1400" b="1" dirty="0" err="1" smtClean="0"/>
              <a:t>qatal</a:t>
            </a:r>
            <a:r>
              <a:rPr lang="en-US" sz="1400" b="1" dirty="0" smtClean="0"/>
              <a:t> or </a:t>
            </a:r>
            <a:r>
              <a:rPr lang="en-US" sz="1400" b="1" dirty="0" err="1" smtClean="0"/>
              <a:t>weqatal</a:t>
            </a:r>
            <a:r>
              <a:rPr lang="en-US" sz="1400" b="1" dirty="0" smtClean="0"/>
              <a:t> “mini-sentences” as captions.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627939" y="4188023"/>
            <a:ext cx="4157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Describe action as it emerges like a video with sound.</a:t>
            </a:r>
            <a:endParaRPr lang="en-US" sz="1400" b="1" dirty="0"/>
          </a:p>
        </p:txBody>
      </p:sp>
      <p:sp>
        <p:nvSpPr>
          <p:cNvPr id="21" name="Rectangle 20"/>
          <p:cNvSpPr/>
          <p:nvPr/>
        </p:nvSpPr>
        <p:spPr>
          <a:xfrm>
            <a:off x="7904879" y="0"/>
            <a:ext cx="1239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err="1"/>
              <a:t>Rocine</a:t>
            </a:r>
            <a:r>
              <a:rPr lang="en-US" sz="1200" dirty="0"/>
              <a:t> </a:t>
            </a:r>
            <a:r>
              <a:rPr lang="en-US" sz="1200" dirty="0" smtClean="0"/>
              <a:t>14</a:t>
            </a:r>
          </a:p>
          <a:p>
            <a:pPr algn="r"/>
            <a:r>
              <a:rPr lang="en-US" sz="1200" dirty="0" smtClean="0"/>
              <a:t>Four Component</a:t>
            </a:r>
          </a:p>
          <a:p>
            <a:pPr algn="r"/>
            <a:r>
              <a:rPr lang="en-US" sz="1200" dirty="0" smtClean="0"/>
              <a:t>Verb System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5831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6953</TotalTime>
  <Words>559</Words>
  <Application>Microsoft Office PowerPoint</Application>
  <PresentationFormat>On-screen Show (4:3)</PresentationFormat>
  <Paragraphs>272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Summary of Verbs (with X-yiqtol)</vt:lpstr>
      <vt:lpstr>The Four Component Hebrew Verb System</vt:lpstr>
      <vt:lpstr>The Four Component Hebrew Verb System</vt:lpstr>
      <vt:lpstr>The Four Component Hebrew Verb System</vt:lpstr>
      <vt:lpstr>The Four Component Hebrew Verb System</vt:lpstr>
      <vt:lpstr>The Four Component Hebrew Verb System</vt:lpstr>
      <vt:lpstr>The Four Component Hebrew Verb System</vt:lpstr>
      <vt:lpstr>The Four Component Hebrew Verb System</vt:lpstr>
      <vt:lpstr>The Four Component Hebrew Verb System</vt:lpstr>
      <vt:lpstr>The Four Component Hebrew Verb System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605</cp:revision>
  <cp:lastPrinted>2013-11-05T02:18:07Z</cp:lastPrinted>
  <dcterms:created xsi:type="dcterms:W3CDTF">2006-08-16T00:00:00Z</dcterms:created>
  <dcterms:modified xsi:type="dcterms:W3CDTF">2015-05-20T15:40:59Z</dcterms:modified>
</cp:coreProperties>
</file>